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charts/chart1.xml" ContentType="application/vnd.openxmlformats-officedocument.drawingml.char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783" r:id="rId5"/>
  </p:sldMasterIdLst>
  <p:notesMasterIdLst>
    <p:notesMasterId r:id="rId40"/>
  </p:notesMasterIdLst>
  <p:handoutMasterIdLst>
    <p:handoutMasterId r:id="rId41"/>
  </p:handoutMasterIdLst>
  <p:sldIdLst>
    <p:sldId id="1554" r:id="rId6"/>
    <p:sldId id="1495" r:id="rId7"/>
    <p:sldId id="2147308809" r:id="rId8"/>
    <p:sldId id="2147308808" r:id="rId9"/>
    <p:sldId id="2134096492" r:id="rId10"/>
    <p:sldId id="2134096491" r:id="rId11"/>
    <p:sldId id="2134096494" r:id="rId12"/>
    <p:sldId id="2134096493" r:id="rId13"/>
    <p:sldId id="2134096495" r:id="rId14"/>
    <p:sldId id="2134096496" r:id="rId15"/>
    <p:sldId id="2134096499" r:id="rId16"/>
    <p:sldId id="2134096497" r:id="rId17"/>
    <p:sldId id="2134096498" r:id="rId18"/>
    <p:sldId id="2134096500" r:id="rId19"/>
    <p:sldId id="2134096501" r:id="rId20"/>
    <p:sldId id="2134096502" r:id="rId21"/>
    <p:sldId id="2134096503" r:id="rId22"/>
    <p:sldId id="2134096504" r:id="rId23"/>
    <p:sldId id="2134096505" r:id="rId24"/>
    <p:sldId id="2134096506" r:id="rId25"/>
    <p:sldId id="2134096507" r:id="rId26"/>
    <p:sldId id="2134096508" r:id="rId27"/>
    <p:sldId id="2134096509" r:id="rId28"/>
    <p:sldId id="280" r:id="rId29"/>
    <p:sldId id="2147308806" r:id="rId30"/>
    <p:sldId id="1441" r:id="rId31"/>
    <p:sldId id="1419" r:id="rId32"/>
    <p:sldId id="2147308807" r:id="rId33"/>
    <p:sldId id="292" r:id="rId34"/>
    <p:sldId id="2134096487" r:id="rId35"/>
    <p:sldId id="2134096479" r:id="rId36"/>
    <p:sldId id="2134096485" r:id="rId37"/>
    <p:sldId id="2134096488" r:id="rId38"/>
    <p:sldId id="2134096510" r:id="rId39"/>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2C5"/>
    <a:srgbClr val="525252"/>
    <a:srgbClr val="FFFFFF"/>
    <a:srgbClr val="00C7FD"/>
    <a:srgbClr val="0068B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70D8F9-950B-8D4B-97FD-695BD9C55D52}" v="10" dt="2024-11-13T20:52:47.89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8" autoAdjust="0"/>
    <p:restoredTop sz="92925" autoAdjust="0"/>
  </p:normalViewPr>
  <p:slideViewPr>
    <p:cSldViewPr snapToGrid="0" snapToObjects="1">
      <p:cViewPr varScale="1">
        <p:scale>
          <a:sx n="119" d="100"/>
          <a:sy n="119" d="100"/>
        </p:scale>
        <p:origin x="1424" y="176"/>
      </p:cViewPr>
      <p:guideLst>
        <p:guide orient="horz" pos="4032"/>
        <p:guide pos="7392"/>
      </p:guideLst>
    </p:cSldViewPr>
  </p:slideViewPr>
  <p:outlineViewPr>
    <p:cViewPr>
      <p:scale>
        <a:sx n="33" d="100"/>
        <a:sy n="33" d="100"/>
      </p:scale>
      <p:origin x="0" y="-2880"/>
    </p:cViewPr>
  </p:outlineViewPr>
  <p:notesTextViewPr>
    <p:cViewPr>
      <p:scale>
        <a:sx n="1" d="1"/>
        <a:sy n="1" d="1"/>
      </p:scale>
      <p:origin x="0" y="0"/>
    </p:cViewPr>
  </p:notesTextViewPr>
  <p:sorterViewPr>
    <p:cViewPr>
      <p:scale>
        <a:sx n="1" d="1"/>
        <a:sy n="1" d="1"/>
      </p:scale>
      <p:origin x="0" y="-2064"/>
    </p:cViewPr>
  </p:sorterViewPr>
  <p:notesViewPr>
    <p:cSldViewPr snapToGrid="0" snapToObjects="1">
      <p:cViewPr varScale="1">
        <p:scale>
          <a:sx n="59" d="100"/>
          <a:sy n="59" d="100"/>
        </p:scale>
        <p:origin x="1603"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arawi, Mohamad" userId="e5a196be-fbaa-4585-bdf7-a85eb6f8b6a7" providerId="ADAL" clId="{A370D8F9-950B-8D4B-97FD-695BD9C55D52}"/>
    <pc:docChg chg="undo custSel addSld delSld modSld sldOrd">
      <pc:chgData name="Chaarawi, Mohamad" userId="e5a196be-fbaa-4585-bdf7-a85eb6f8b6a7" providerId="ADAL" clId="{A370D8F9-950B-8D4B-97FD-695BD9C55D52}" dt="2024-11-13T20:54:37.988" v="973" actId="20578"/>
      <pc:docMkLst>
        <pc:docMk/>
      </pc:docMkLst>
      <pc:sldChg chg="modSp add del mod">
        <pc:chgData name="Chaarawi, Mohamad" userId="e5a196be-fbaa-4585-bdf7-a85eb6f8b6a7" providerId="ADAL" clId="{A370D8F9-950B-8D4B-97FD-695BD9C55D52}" dt="2024-10-24T19:50:09.697" v="45" actId="255"/>
        <pc:sldMkLst>
          <pc:docMk/>
          <pc:sldMk cId="0" sldId="280"/>
        </pc:sldMkLst>
        <pc:spChg chg="mod">
          <ac:chgData name="Chaarawi, Mohamad" userId="e5a196be-fbaa-4585-bdf7-a85eb6f8b6a7" providerId="ADAL" clId="{A370D8F9-950B-8D4B-97FD-695BD9C55D52}" dt="2024-10-24T19:49:39.376" v="43" actId="27636"/>
          <ac:spMkLst>
            <pc:docMk/>
            <pc:sldMk cId="0" sldId="280"/>
            <ac:spMk id="381" creationId="{00000000-0000-0000-0000-000000000000}"/>
          </ac:spMkLst>
        </pc:spChg>
        <pc:spChg chg="mod">
          <ac:chgData name="Chaarawi, Mohamad" userId="e5a196be-fbaa-4585-bdf7-a85eb6f8b6a7" providerId="ADAL" clId="{A370D8F9-950B-8D4B-97FD-695BD9C55D52}" dt="2024-10-24T19:50:09.697" v="45" actId="255"/>
          <ac:spMkLst>
            <pc:docMk/>
            <pc:sldMk cId="0" sldId="280"/>
            <ac:spMk id="414" creationId="{00000000-0000-0000-0000-000000000000}"/>
          </ac:spMkLst>
        </pc:spChg>
      </pc:sldChg>
      <pc:sldChg chg="addSp delSp modSp add del mod">
        <pc:chgData name="Chaarawi, Mohamad" userId="e5a196be-fbaa-4585-bdf7-a85eb6f8b6a7" providerId="ADAL" clId="{A370D8F9-950B-8D4B-97FD-695BD9C55D52}" dt="2024-10-24T19:50:27.341" v="46" actId="2696"/>
        <pc:sldMkLst>
          <pc:docMk/>
          <pc:sldMk cId="4237390863" sldId="358"/>
        </pc:sldMkLst>
      </pc:sldChg>
      <pc:sldChg chg="add del">
        <pc:chgData name="Chaarawi, Mohamad" userId="e5a196be-fbaa-4585-bdf7-a85eb6f8b6a7" providerId="ADAL" clId="{A370D8F9-950B-8D4B-97FD-695BD9C55D52}" dt="2024-10-24T19:51:59.007" v="76" actId="2696"/>
        <pc:sldMkLst>
          <pc:docMk/>
          <pc:sldMk cId="2158732526" sldId="1417"/>
        </pc:sldMkLst>
      </pc:sldChg>
      <pc:sldChg chg="modSp add mod">
        <pc:chgData name="Chaarawi, Mohamad" userId="e5a196be-fbaa-4585-bdf7-a85eb6f8b6a7" providerId="ADAL" clId="{A370D8F9-950B-8D4B-97FD-695BD9C55D52}" dt="2024-10-24T19:51:51.653" v="75" actId="20577"/>
        <pc:sldMkLst>
          <pc:docMk/>
          <pc:sldMk cId="3326597043" sldId="1419"/>
        </pc:sldMkLst>
        <pc:spChg chg="mod">
          <ac:chgData name="Chaarawi, Mohamad" userId="e5a196be-fbaa-4585-bdf7-a85eb6f8b6a7" providerId="ADAL" clId="{A370D8F9-950B-8D4B-97FD-695BD9C55D52}" dt="2024-10-24T19:51:51.653" v="75" actId="20577"/>
          <ac:spMkLst>
            <pc:docMk/>
            <pc:sldMk cId="3326597043" sldId="1419"/>
            <ac:spMk id="12" creationId="{CB3CA15F-00CA-1244-8DF4-275F5A4BB3E3}"/>
          </ac:spMkLst>
        </pc:spChg>
      </pc:sldChg>
      <pc:sldChg chg="add">
        <pc:chgData name="Chaarawi, Mohamad" userId="e5a196be-fbaa-4585-bdf7-a85eb6f8b6a7" providerId="ADAL" clId="{A370D8F9-950B-8D4B-97FD-695BD9C55D52}" dt="2024-10-24T19:41:08.164" v="29"/>
        <pc:sldMkLst>
          <pc:docMk/>
          <pc:sldMk cId="603644186" sldId="1441"/>
        </pc:sldMkLst>
      </pc:sldChg>
      <pc:sldChg chg="modSp add mod modTransition">
        <pc:chgData name="Chaarawi, Mohamad" userId="e5a196be-fbaa-4585-bdf7-a85eb6f8b6a7" providerId="ADAL" clId="{A370D8F9-950B-8D4B-97FD-695BD9C55D52}" dt="2024-10-24T19:38:19.791" v="28" actId="20577"/>
        <pc:sldMkLst>
          <pc:docMk/>
          <pc:sldMk cId="454325550" sldId="1554"/>
        </pc:sldMkLst>
        <pc:spChg chg="mod">
          <ac:chgData name="Chaarawi, Mohamad" userId="e5a196be-fbaa-4585-bdf7-a85eb6f8b6a7" providerId="ADAL" clId="{A370D8F9-950B-8D4B-97FD-695BD9C55D52}" dt="2024-10-24T19:34:38.399" v="5" actId="255"/>
          <ac:spMkLst>
            <pc:docMk/>
            <pc:sldMk cId="454325550" sldId="1554"/>
            <ac:spMk id="2" creationId="{D848B7E2-3443-674F-B874-75D4833E11C7}"/>
          </ac:spMkLst>
        </pc:spChg>
        <pc:spChg chg="mod">
          <ac:chgData name="Chaarawi, Mohamad" userId="e5a196be-fbaa-4585-bdf7-a85eb6f8b6a7" providerId="ADAL" clId="{A370D8F9-950B-8D4B-97FD-695BD9C55D52}" dt="2024-10-24T19:38:19.791" v="28" actId="20577"/>
          <ac:spMkLst>
            <pc:docMk/>
            <pc:sldMk cId="454325550" sldId="1554"/>
            <ac:spMk id="4" creationId="{B0973B4B-80D1-EA4A-9338-439C4FED4F40}"/>
          </ac:spMkLst>
        </pc:spChg>
      </pc:sldChg>
      <pc:sldChg chg="ord">
        <pc:chgData name="Chaarawi, Mohamad" userId="e5a196be-fbaa-4585-bdf7-a85eb6f8b6a7" providerId="ADAL" clId="{A370D8F9-950B-8D4B-97FD-695BD9C55D52}" dt="2024-10-24T19:35:51.010" v="8" actId="20578"/>
        <pc:sldMkLst>
          <pc:docMk/>
          <pc:sldMk cId="172115943" sldId="2134096479"/>
        </pc:sldMkLst>
      </pc:sldChg>
      <pc:sldChg chg="ord">
        <pc:chgData name="Chaarawi, Mohamad" userId="e5a196be-fbaa-4585-bdf7-a85eb6f8b6a7" providerId="ADAL" clId="{A370D8F9-950B-8D4B-97FD-695BD9C55D52}" dt="2024-10-24T19:35:51.010" v="8" actId="20578"/>
        <pc:sldMkLst>
          <pc:docMk/>
          <pc:sldMk cId="205368465" sldId="2134096485"/>
        </pc:sldMkLst>
      </pc:sldChg>
      <pc:sldChg chg="add ord">
        <pc:chgData name="Chaarawi, Mohamad" userId="e5a196be-fbaa-4585-bdf7-a85eb6f8b6a7" providerId="ADAL" clId="{A370D8F9-950B-8D4B-97FD-695BD9C55D52}" dt="2024-11-13T20:53:43.375" v="971" actId="20578"/>
        <pc:sldMkLst>
          <pc:docMk/>
          <pc:sldMk cId="2727589603" sldId="2134096487"/>
        </pc:sldMkLst>
      </pc:sldChg>
      <pc:sldChg chg="ord">
        <pc:chgData name="Chaarawi, Mohamad" userId="e5a196be-fbaa-4585-bdf7-a85eb6f8b6a7" providerId="ADAL" clId="{A370D8F9-950B-8D4B-97FD-695BD9C55D52}" dt="2024-10-24T19:35:51.010" v="8" actId="20578"/>
        <pc:sldMkLst>
          <pc:docMk/>
          <pc:sldMk cId="1583707573" sldId="2134096488"/>
        </pc:sldMkLst>
      </pc:sldChg>
      <pc:sldChg chg="modSp mod ord">
        <pc:chgData name="Chaarawi, Mohamad" userId="e5a196be-fbaa-4585-bdf7-a85eb6f8b6a7" providerId="ADAL" clId="{A370D8F9-950B-8D4B-97FD-695BD9C55D52}" dt="2024-11-13T20:51:47.314" v="965" actId="20578"/>
        <pc:sldMkLst>
          <pc:docMk/>
          <pc:sldMk cId="1433979271" sldId="2134096491"/>
        </pc:sldMkLst>
        <pc:spChg chg="mod">
          <ac:chgData name="Chaarawi, Mohamad" userId="e5a196be-fbaa-4585-bdf7-a85eb6f8b6a7" providerId="ADAL" clId="{A370D8F9-950B-8D4B-97FD-695BD9C55D52}" dt="2024-11-13T17:15:04.638" v="689" actId="20577"/>
          <ac:spMkLst>
            <pc:docMk/>
            <pc:sldMk cId="1433979271" sldId="2134096491"/>
            <ac:spMk id="9" creationId="{5148CCAE-3FAF-CD41-AE74-F37486803F8F}"/>
          </ac:spMkLst>
        </pc:spChg>
      </pc:sldChg>
      <pc:sldChg chg="ord">
        <pc:chgData name="Chaarawi, Mohamad" userId="e5a196be-fbaa-4585-bdf7-a85eb6f8b6a7" providerId="ADAL" clId="{A370D8F9-950B-8D4B-97FD-695BD9C55D52}" dt="2024-11-13T20:51:28.246" v="962" actId="20578"/>
        <pc:sldMkLst>
          <pc:docMk/>
          <pc:sldMk cId="32097002" sldId="2134096492"/>
        </pc:sldMkLst>
      </pc:sldChg>
      <pc:sldChg chg="ord">
        <pc:chgData name="Chaarawi, Mohamad" userId="e5a196be-fbaa-4585-bdf7-a85eb6f8b6a7" providerId="ADAL" clId="{A370D8F9-950B-8D4B-97FD-695BD9C55D52}" dt="2024-11-13T20:52:13.357" v="968" actId="20578"/>
        <pc:sldMkLst>
          <pc:docMk/>
          <pc:sldMk cId="3555931030" sldId="2134096493"/>
        </pc:sldMkLst>
      </pc:sldChg>
      <pc:sldChg chg="ord">
        <pc:chgData name="Chaarawi, Mohamad" userId="e5a196be-fbaa-4585-bdf7-a85eb6f8b6a7" providerId="ADAL" clId="{A370D8F9-950B-8D4B-97FD-695BD9C55D52}" dt="2024-11-13T20:51:57.343" v="967" actId="20578"/>
        <pc:sldMkLst>
          <pc:docMk/>
          <pc:sldMk cId="3112028671" sldId="2134096494"/>
        </pc:sldMkLst>
      </pc:sldChg>
      <pc:sldChg chg="delSp modSp mod ord">
        <pc:chgData name="Chaarawi, Mohamad" userId="e5a196be-fbaa-4585-bdf7-a85eb6f8b6a7" providerId="ADAL" clId="{A370D8F9-950B-8D4B-97FD-695BD9C55D52}" dt="2024-11-13T20:52:20.041" v="969" actId="20578"/>
        <pc:sldMkLst>
          <pc:docMk/>
          <pc:sldMk cId="328761897" sldId="2134096495"/>
        </pc:sldMkLst>
        <pc:spChg chg="mod">
          <ac:chgData name="Chaarawi, Mohamad" userId="e5a196be-fbaa-4585-bdf7-a85eb6f8b6a7" providerId="ADAL" clId="{A370D8F9-950B-8D4B-97FD-695BD9C55D52}" dt="2024-11-13T17:09:42.240" v="272" actId="20577"/>
          <ac:spMkLst>
            <pc:docMk/>
            <pc:sldMk cId="328761897" sldId="2134096495"/>
            <ac:spMk id="3" creationId="{2BD0C204-E589-5249-B3E6-149FDB84F499}"/>
          </ac:spMkLst>
        </pc:spChg>
        <pc:spChg chg="del">
          <ac:chgData name="Chaarawi, Mohamad" userId="e5a196be-fbaa-4585-bdf7-a85eb6f8b6a7" providerId="ADAL" clId="{A370D8F9-950B-8D4B-97FD-695BD9C55D52}" dt="2024-11-13T17:08:21.220" v="106" actId="478"/>
          <ac:spMkLst>
            <pc:docMk/>
            <pc:sldMk cId="328761897" sldId="2134096495"/>
            <ac:spMk id="4" creationId="{E9B853BC-F06C-DE47-BEE8-4DE3B8B6D05D}"/>
          </ac:spMkLst>
        </pc:spChg>
      </pc:sldChg>
      <pc:sldChg chg="ord">
        <pc:chgData name="Chaarawi, Mohamad" userId="e5a196be-fbaa-4585-bdf7-a85eb6f8b6a7" providerId="ADAL" clId="{A370D8F9-950B-8D4B-97FD-695BD9C55D52}" dt="2024-11-13T17:19:34.858" v="703" actId="20578"/>
        <pc:sldMkLst>
          <pc:docMk/>
          <pc:sldMk cId="426010329" sldId="2134096499"/>
        </pc:sldMkLst>
      </pc:sldChg>
      <pc:sldChg chg="modSp mod ord">
        <pc:chgData name="Chaarawi, Mohamad" userId="e5a196be-fbaa-4585-bdf7-a85eb6f8b6a7" providerId="ADAL" clId="{A370D8F9-950B-8D4B-97FD-695BD9C55D52}" dt="2024-11-13T20:54:37.988" v="973" actId="20578"/>
        <pc:sldMkLst>
          <pc:docMk/>
          <pc:sldMk cId="3785939821" sldId="2134096500"/>
        </pc:sldMkLst>
        <pc:spChg chg="mod">
          <ac:chgData name="Chaarawi, Mohamad" userId="e5a196be-fbaa-4585-bdf7-a85eb6f8b6a7" providerId="ADAL" clId="{A370D8F9-950B-8D4B-97FD-695BD9C55D52}" dt="2024-11-13T17:19:51.899" v="707" actId="27636"/>
          <ac:spMkLst>
            <pc:docMk/>
            <pc:sldMk cId="3785939821" sldId="2134096500"/>
            <ac:spMk id="3" creationId="{E057CD9B-FFC3-B845-B3F9-B80953A4AA49}"/>
          </ac:spMkLst>
        </pc:spChg>
      </pc:sldChg>
      <pc:sldChg chg="ord">
        <pc:chgData name="Chaarawi, Mohamad" userId="e5a196be-fbaa-4585-bdf7-a85eb6f8b6a7" providerId="ADAL" clId="{A370D8F9-950B-8D4B-97FD-695BD9C55D52}" dt="2024-11-13T20:54:37.988" v="973" actId="20578"/>
        <pc:sldMkLst>
          <pc:docMk/>
          <pc:sldMk cId="2211779965" sldId="2134096501"/>
        </pc:sldMkLst>
      </pc:sldChg>
      <pc:sldChg chg="ord">
        <pc:chgData name="Chaarawi, Mohamad" userId="e5a196be-fbaa-4585-bdf7-a85eb6f8b6a7" providerId="ADAL" clId="{A370D8F9-950B-8D4B-97FD-695BD9C55D52}" dt="2024-11-13T20:54:37.988" v="973" actId="20578"/>
        <pc:sldMkLst>
          <pc:docMk/>
          <pc:sldMk cId="1582120954" sldId="2134096502"/>
        </pc:sldMkLst>
      </pc:sldChg>
      <pc:sldChg chg="modSp mod ord">
        <pc:chgData name="Chaarawi, Mohamad" userId="e5a196be-fbaa-4585-bdf7-a85eb6f8b6a7" providerId="ADAL" clId="{A370D8F9-950B-8D4B-97FD-695BD9C55D52}" dt="2024-11-13T20:54:02.134" v="972" actId="20578"/>
        <pc:sldMkLst>
          <pc:docMk/>
          <pc:sldMk cId="1229299014" sldId="2134096503"/>
        </pc:sldMkLst>
        <pc:spChg chg="mod">
          <ac:chgData name="Chaarawi, Mohamad" userId="e5a196be-fbaa-4585-bdf7-a85eb6f8b6a7" providerId="ADAL" clId="{A370D8F9-950B-8D4B-97FD-695BD9C55D52}" dt="2024-10-24T19:34:21.895" v="1" actId="27636"/>
          <ac:spMkLst>
            <pc:docMk/>
            <pc:sldMk cId="1229299014" sldId="2134096503"/>
            <ac:spMk id="5" creationId="{853803B6-F43D-EF4E-8CF0-62171006FDD0}"/>
          </ac:spMkLst>
        </pc:spChg>
      </pc:sldChg>
      <pc:sldChg chg="ord">
        <pc:chgData name="Chaarawi, Mohamad" userId="e5a196be-fbaa-4585-bdf7-a85eb6f8b6a7" providerId="ADAL" clId="{A370D8F9-950B-8D4B-97FD-695BD9C55D52}" dt="2024-10-24T19:35:38.985" v="7" actId="20578"/>
        <pc:sldMkLst>
          <pc:docMk/>
          <pc:sldMk cId="3664700967" sldId="2134096510"/>
        </pc:sldMkLst>
      </pc:sldChg>
      <pc:sldChg chg="del">
        <pc:chgData name="Chaarawi, Mohamad" userId="e5a196be-fbaa-4585-bdf7-a85eb6f8b6a7" providerId="ADAL" clId="{A370D8F9-950B-8D4B-97FD-695BD9C55D52}" dt="2024-10-24T19:35:57.343" v="9" actId="2696"/>
        <pc:sldMkLst>
          <pc:docMk/>
          <pc:sldMk cId="0" sldId="2134096511"/>
        </pc:sldMkLst>
      </pc:sldChg>
      <pc:sldChg chg="modSp add mod">
        <pc:chgData name="Chaarawi, Mohamad" userId="e5a196be-fbaa-4585-bdf7-a85eb6f8b6a7" providerId="ADAL" clId="{A370D8F9-950B-8D4B-97FD-695BD9C55D52}" dt="2024-10-24T19:41:18.380" v="30" actId="20577"/>
        <pc:sldMkLst>
          <pc:docMk/>
          <pc:sldMk cId="2165388982" sldId="2147308806"/>
        </pc:sldMkLst>
        <pc:spChg chg="mod">
          <ac:chgData name="Chaarawi, Mohamad" userId="e5a196be-fbaa-4585-bdf7-a85eb6f8b6a7" providerId="ADAL" clId="{A370D8F9-950B-8D4B-97FD-695BD9C55D52}" dt="2024-10-24T19:41:18.380" v="30" actId="20577"/>
          <ac:spMkLst>
            <pc:docMk/>
            <pc:sldMk cId="2165388982" sldId="2147308806"/>
            <ac:spMk id="4" creationId="{AEAC6622-2722-8249-88E5-F232C095ACE1}"/>
          </ac:spMkLst>
        </pc:spChg>
      </pc:sldChg>
      <pc:sldChg chg="modSp new mod">
        <pc:chgData name="Chaarawi, Mohamad" userId="e5a196be-fbaa-4585-bdf7-a85eb6f8b6a7" providerId="ADAL" clId="{A370D8F9-950B-8D4B-97FD-695BD9C55D52}" dt="2024-10-24T19:53:08.313" v="101" actId="20577"/>
        <pc:sldMkLst>
          <pc:docMk/>
          <pc:sldMk cId="517091522" sldId="2147308807"/>
        </pc:sldMkLst>
        <pc:spChg chg="mod">
          <ac:chgData name="Chaarawi, Mohamad" userId="e5a196be-fbaa-4585-bdf7-a85eb6f8b6a7" providerId="ADAL" clId="{A370D8F9-950B-8D4B-97FD-695BD9C55D52}" dt="2024-10-24T19:53:01.850" v="86" actId="20577"/>
          <ac:spMkLst>
            <pc:docMk/>
            <pc:sldMk cId="517091522" sldId="2147308807"/>
            <ac:spMk id="2" creationId="{3FCDC143-871E-C37D-B17E-816EC105EA4E}"/>
          </ac:spMkLst>
        </pc:spChg>
        <pc:spChg chg="mod">
          <ac:chgData name="Chaarawi, Mohamad" userId="e5a196be-fbaa-4585-bdf7-a85eb6f8b6a7" providerId="ADAL" clId="{A370D8F9-950B-8D4B-97FD-695BD9C55D52}" dt="2024-10-24T19:53:08.313" v="101" actId="20577"/>
          <ac:spMkLst>
            <pc:docMk/>
            <pc:sldMk cId="517091522" sldId="2147308807"/>
            <ac:spMk id="3" creationId="{9158C81D-150B-22B2-4531-B4D692935805}"/>
          </ac:spMkLst>
        </pc:spChg>
      </pc:sldChg>
      <pc:sldChg chg="add del">
        <pc:chgData name="Chaarawi, Mohamad" userId="e5a196be-fbaa-4585-bdf7-a85eb6f8b6a7" providerId="ADAL" clId="{A370D8F9-950B-8D4B-97FD-695BD9C55D52}" dt="2024-10-24T19:52:01.287" v="77" actId="2696"/>
        <pc:sldMkLst>
          <pc:docMk/>
          <pc:sldMk cId="2776527047" sldId="2147308807"/>
        </pc:sldMkLst>
      </pc:sldChg>
      <pc:sldChg chg="modSp add mod ord">
        <pc:chgData name="Chaarawi, Mohamad" userId="e5a196be-fbaa-4585-bdf7-a85eb6f8b6a7" providerId="ADAL" clId="{A370D8F9-950B-8D4B-97FD-695BD9C55D52}" dt="2024-11-13T20:51:35.003" v="963" actId="20578"/>
        <pc:sldMkLst>
          <pc:docMk/>
          <pc:sldMk cId="404234481" sldId="2147308808"/>
        </pc:sldMkLst>
        <pc:spChg chg="mod">
          <ac:chgData name="Chaarawi, Mohamad" userId="e5a196be-fbaa-4585-bdf7-a85eb6f8b6a7" providerId="ADAL" clId="{A370D8F9-950B-8D4B-97FD-695BD9C55D52}" dt="2024-11-13T17:10:48.567" v="283" actId="20577"/>
          <ac:spMkLst>
            <pc:docMk/>
            <pc:sldMk cId="404234481" sldId="2147308808"/>
            <ac:spMk id="2" creationId="{F53E72F3-D266-2D17-DE37-F89C3C2A0E78}"/>
          </ac:spMkLst>
        </pc:spChg>
        <pc:spChg chg="mod">
          <ac:chgData name="Chaarawi, Mohamad" userId="e5a196be-fbaa-4585-bdf7-a85eb6f8b6a7" providerId="ADAL" clId="{A370D8F9-950B-8D4B-97FD-695BD9C55D52}" dt="2024-11-13T17:14:47.939" v="688" actId="20577"/>
          <ac:spMkLst>
            <pc:docMk/>
            <pc:sldMk cId="404234481" sldId="2147308808"/>
            <ac:spMk id="3" creationId="{CB6FC24A-B2CF-1FAD-5C32-76EDEB425591}"/>
          </ac:spMkLst>
        </pc:spChg>
      </pc:sldChg>
      <pc:sldChg chg="new del">
        <pc:chgData name="Chaarawi, Mohamad" userId="e5a196be-fbaa-4585-bdf7-a85eb6f8b6a7" providerId="ADAL" clId="{A370D8F9-950B-8D4B-97FD-695BD9C55D52}" dt="2024-11-13T17:07:53.174" v="103" actId="680"/>
        <pc:sldMkLst>
          <pc:docMk/>
          <pc:sldMk cId="424139695" sldId="2147308808"/>
        </pc:sldMkLst>
      </pc:sldChg>
      <pc:sldChg chg="new del">
        <pc:chgData name="Chaarawi, Mohamad" userId="e5a196be-fbaa-4585-bdf7-a85eb6f8b6a7" providerId="ADAL" clId="{A370D8F9-950B-8D4B-97FD-695BD9C55D52}" dt="2024-11-13T20:49:24.136" v="711" actId="680"/>
        <pc:sldMkLst>
          <pc:docMk/>
          <pc:sldMk cId="1426690020" sldId="2147308809"/>
        </pc:sldMkLst>
      </pc:sldChg>
      <pc:sldChg chg="modSp add mod">
        <pc:chgData name="Chaarawi, Mohamad" userId="e5a196be-fbaa-4585-bdf7-a85eb6f8b6a7" providerId="ADAL" clId="{A370D8F9-950B-8D4B-97FD-695BD9C55D52}" dt="2024-11-13T20:51:00.813" v="961" actId="20577"/>
        <pc:sldMkLst>
          <pc:docMk/>
          <pc:sldMk cId="2719429854" sldId="2147308809"/>
        </pc:sldMkLst>
        <pc:spChg chg="mod">
          <ac:chgData name="Chaarawi, Mohamad" userId="e5a196be-fbaa-4585-bdf7-a85eb6f8b6a7" providerId="ADAL" clId="{A370D8F9-950B-8D4B-97FD-695BD9C55D52}" dt="2024-11-13T20:49:40.276" v="720" actId="20577"/>
          <ac:spMkLst>
            <pc:docMk/>
            <pc:sldMk cId="2719429854" sldId="2147308809"/>
            <ac:spMk id="2" creationId="{875AFFE9-A965-2C59-5A8C-0E3428A82812}"/>
          </ac:spMkLst>
        </pc:spChg>
        <pc:spChg chg="mod">
          <ac:chgData name="Chaarawi, Mohamad" userId="e5a196be-fbaa-4585-bdf7-a85eb6f8b6a7" providerId="ADAL" clId="{A370D8F9-950B-8D4B-97FD-695BD9C55D52}" dt="2024-11-13T20:51:00.813" v="961" actId="20577"/>
          <ac:spMkLst>
            <pc:docMk/>
            <pc:sldMk cId="2719429854" sldId="2147308809"/>
            <ac:spMk id="3" creationId="{EBF9B7B0-30BA-7CB9-5F34-F7ADA76320A2}"/>
          </ac:spMkLst>
        </pc:spChg>
      </pc:sldChg>
      <pc:sldMasterChg chg="delSldLayout">
        <pc:chgData name="Chaarawi, Mohamad" userId="e5a196be-fbaa-4585-bdf7-a85eb6f8b6a7" providerId="ADAL" clId="{A370D8F9-950B-8D4B-97FD-695BD9C55D52}" dt="2024-10-24T19:35:57.343" v="9" actId="2696"/>
        <pc:sldMasterMkLst>
          <pc:docMk/>
          <pc:sldMasterMk cId="0" sldId="2147483648"/>
        </pc:sldMasterMkLst>
        <pc:sldLayoutChg chg="del">
          <pc:chgData name="Chaarawi, Mohamad" userId="e5a196be-fbaa-4585-bdf7-a85eb6f8b6a7" providerId="ADAL" clId="{A370D8F9-950B-8D4B-97FD-695BD9C55D52}" dt="2024-10-24T19:35:57.343" v="9" actId="2696"/>
          <pc:sldLayoutMkLst>
            <pc:docMk/>
            <pc:sldMasterMk cId="0" sldId="2147483648"/>
            <pc:sldLayoutMk cId="1518894886" sldId="2147483836"/>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11/13/24</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255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313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02a6a598cc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02a6a598cc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62C84E-6DBA-4BDE-9C15-6F7A0E9ABD41}" type="slidenum">
              <a:rPr lang="en-US" altLang="en-US"/>
              <a:pPr/>
              <a:t>31</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r>
              <a:rPr lang="en-US" dirty="0"/>
              <a:t>Overall DAOS architecture</a:t>
            </a:r>
          </a:p>
          <a:p>
            <a:r>
              <a:rPr lang="en-US" dirty="0"/>
              <a:t>Distributed object store built from the ground up for NVM technology.</a:t>
            </a:r>
          </a:p>
          <a:p>
            <a:r>
              <a:rPr lang="en-US" dirty="0"/>
              <a:t>Includes 2 types of storage:</a:t>
            </a:r>
          </a:p>
          <a:p>
            <a:pPr marL="171450" indent="-171450">
              <a:buFontTx/>
              <a:buChar char="-"/>
            </a:pPr>
            <a:r>
              <a:rPr lang="en-US" dirty="0"/>
              <a:t>SSD with different media, 3d-NAND, Optane. Available with </a:t>
            </a:r>
            <a:r>
              <a:rPr lang="en-US" dirty="0" err="1"/>
              <a:t>NVMe</a:t>
            </a:r>
            <a:r>
              <a:rPr lang="en-US" dirty="0"/>
              <a:t> interface, provide fast block-based storage</a:t>
            </a:r>
          </a:p>
          <a:p>
            <a:pPr marL="628650" lvl="1" indent="-171450">
              <a:buFontTx/>
              <a:buChar char="-"/>
            </a:pPr>
            <a:r>
              <a:rPr lang="en-US" dirty="0"/>
              <a:t>Intel developing new user-space </a:t>
            </a:r>
            <a:r>
              <a:rPr lang="en-US" dirty="0" err="1"/>
              <a:t>nvme</a:t>
            </a:r>
            <a:r>
              <a:rPr lang="en-US" dirty="0"/>
              <a:t> driver, SPDK</a:t>
            </a:r>
          </a:p>
          <a:p>
            <a:pPr marL="171450" lvl="0" indent="-171450">
              <a:buFontTx/>
              <a:buChar char="-"/>
            </a:pPr>
            <a:r>
              <a:rPr lang="en-US" dirty="0" err="1"/>
              <a:t>Pmem</a:t>
            </a:r>
            <a:r>
              <a:rPr lang="en-US" dirty="0"/>
              <a:t>, Optane </a:t>
            </a:r>
            <a:r>
              <a:rPr lang="en-US" dirty="0" err="1"/>
              <a:t>pmem</a:t>
            </a:r>
            <a:r>
              <a:rPr lang="en-US" dirty="0"/>
              <a:t>. Fine grained storage directly memory mapped. Can do direct load store to the storage. No block abstraction</a:t>
            </a:r>
          </a:p>
          <a:p>
            <a:pPr marL="628650" lvl="1" indent="-171450">
              <a:buFontTx/>
              <a:buChar char="-"/>
            </a:pPr>
            <a:r>
              <a:rPr lang="en-US" dirty="0"/>
              <a:t>Intel developing new storage stack PMDK to manage transactional update to </a:t>
            </a:r>
            <a:r>
              <a:rPr lang="en-US" dirty="0" err="1"/>
              <a:t>pmem</a:t>
            </a:r>
            <a:endParaRPr lang="en-US" dirty="0"/>
          </a:p>
          <a:p>
            <a:pPr marL="0" lvl="0" indent="0">
              <a:buFontTx/>
              <a:buNone/>
            </a:pPr>
            <a:r>
              <a:rPr lang="en-US" dirty="0"/>
              <a:t>We don’t have any Object store to leverage these object stores. </a:t>
            </a:r>
            <a:r>
              <a:rPr lang="en-US" dirty="0" err="1"/>
              <a:t>Lustre</a:t>
            </a:r>
            <a:r>
              <a:rPr lang="en-US" dirty="0"/>
              <a:t>, GPFS built into kernel. </a:t>
            </a:r>
            <a:r>
              <a:rPr lang="en-US" dirty="0" err="1"/>
              <a:t>Ceph</a:t>
            </a:r>
            <a:r>
              <a:rPr lang="en-US" dirty="0"/>
              <a:t> still uses kernel IOs by going through Linux block layer. Here everything in </a:t>
            </a:r>
            <a:r>
              <a:rPr lang="en-US" dirty="0" err="1"/>
              <a:t>userspace</a:t>
            </a:r>
            <a:r>
              <a:rPr lang="en-US" dirty="0"/>
              <a:t>. </a:t>
            </a:r>
          </a:p>
          <a:p>
            <a:pPr marL="171450" lvl="0" indent="-171450">
              <a:buFontTx/>
              <a:buChar char="-"/>
            </a:pPr>
            <a:r>
              <a:rPr lang="en-US" dirty="0"/>
              <a:t>DAOS new OS built on top of </a:t>
            </a:r>
            <a:r>
              <a:rPr lang="en-US" dirty="0" err="1"/>
              <a:t>pmdk</a:t>
            </a:r>
            <a:r>
              <a:rPr lang="en-US" dirty="0"/>
              <a:t> and </a:t>
            </a:r>
            <a:r>
              <a:rPr lang="en-US" dirty="0" err="1"/>
              <a:t>spdk</a:t>
            </a:r>
            <a:r>
              <a:rPr lang="en-US" dirty="0"/>
              <a:t>. </a:t>
            </a:r>
            <a:r>
              <a:rPr lang="en-US" dirty="0" err="1"/>
              <a:t>highIOPS</a:t>
            </a:r>
            <a:r>
              <a:rPr lang="en-US" dirty="0"/>
              <a:t> high BW.</a:t>
            </a:r>
          </a:p>
          <a:p>
            <a:pPr marL="171450" lvl="0" indent="-171450">
              <a:buFontTx/>
              <a:buChar char="-"/>
            </a:pPr>
            <a:r>
              <a:rPr lang="en-US" dirty="0"/>
              <a:t>More advanced storage API, not just byte arrays, KV, etc.</a:t>
            </a:r>
          </a:p>
          <a:p>
            <a:pPr marL="171450" lvl="0" indent="-171450">
              <a:buFontTx/>
              <a:buChar char="-"/>
            </a:pPr>
            <a:endParaRPr lang="en-US" dirty="0"/>
          </a:p>
          <a:p>
            <a:pPr marL="0" lvl="0" indent="0">
              <a:buFontTx/>
              <a:buNone/>
            </a:pPr>
            <a:r>
              <a:rPr lang="en-US" dirty="0"/>
              <a:t>Still need to look into communication. Reuse several decade effort to optimize latency and BW for MPI. Re-use same communication middleware as MPI (</a:t>
            </a:r>
            <a:r>
              <a:rPr lang="en-US" dirty="0" err="1"/>
              <a:t>libfabric</a:t>
            </a:r>
            <a:r>
              <a:rPr lang="en-US" dirty="0"/>
              <a:t>).</a:t>
            </a:r>
          </a:p>
          <a:p>
            <a:pPr marL="0" lvl="0" indent="0">
              <a:buFontTx/>
              <a:buNone/>
            </a:pPr>
            <a:r>
              <a:rPr lang="en-US" dirty="0"/>
              <a:t>Client side, very lightweight with support to many middleware.</a:t>
            </a:r>
          </a:p>
          <a:p>
            <a:pPr marL="0" lvl="0" indent="0">
              <a:buFontTx/>
              <a:buNone/>
            </a:pPr>
            <a:r>
              <a:rPr lang="en-US" dirty="0"/>
              <a:t>All metadata stored on </a:t>
            </a:r>
            <a:r>
              <a:rPr lang="en-US" dirty="0" err="1"/>
              <a:t>pmem</a:t>
            </a:r>
            <a:r>
              <a:rPr lang="en-US" dirty="0"/>
              <a:t>. Small IOs land  in </a:t>
            </a:r>
            <a:r>
              <a:rPr lang="en-US" dirty="0" err="1"/>
              <a:t>pmem</a:t>
            </a:r>
            <a:r>
              <a:rPr lang="en-US" dirty="0"/>
              <a:t> and later aggregated into SSD in the background to free space in </a:t>
            </a:r>
            <a:r>
              <a:rPr lang="en-US" dirty="0" err="1"/>
              <a:t>Pmem</a:t>
            </a:r>
            <a:r>
              <a:rPr lang="en-US" dirty="0"/>
              <a:t>. Application large data go in the SSD.</a:t>
            </a:r>
          </a:p>
          <a:p>
            <a:endParaRPr lang="en-US" dirty="0"/>
          </a:p>
        </p:txBody>
      </p:sp>
    </p:spTree>
    <p:extLst>
      <p:ext uri="{BB962C8B-B14F-4D97-AF65-F5344CB8AC3E}">
        <p14:creationId xmlns:p14="http://schemas.microsoft.com/office/powerpoint/2010/main" val="3961345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rgbClr val="525252"/>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dirty="0"/>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bg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dirty="0"/>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rgbClr val="525252"/>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dirty="0"/>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accent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a:t> </a:t>
            </a:r>
          </a:p>
        </p:txBody>
      </p:sp>
      <p:sp>
        <p:nvSpPr>
          <p:cNvPr id="9" name="Content Placeholder 8"/>
          <p:cNvSpPr>
            <a:spLocks noGrp="1"/>
          </p:cNvSpPr>
          <p:nvPr>
            <p:ph sz="quarter" idx="13" hasCustomPrompt="1"/>
          </p:nvPr>
        </p:nvSpPr>
        <p:spPr>
          <a:xfrm>
            <a:off x="607485" y="1604435"/>
            <a:ext cx="10970683" cy="4567767"/>
          </a:xfrm>
        </p:spPr>
        <p:txBody>
          <a:bodyPr/>
          <a:lstStyle>
            <a:lvl2pPr>
              <a:defRPr sz="2400"/>
            </a:lvl2pPr>
            <a:lvl3pPr>
              <a:defRPr sz="2400"/>
            </a:lvl3pPr>
            <a:lvl4pPr>
              <a:defRPr sz="2133"/>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2463719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58582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p:nvSpPr>
        <p:spPr>
          <a:xfrm>
            <a:off x="2667000" y="6477000"/>
            <a:ext cx="7239000" cy="230832"/>
          </a:xfrm>
          <a:prstGeom prst="rect">
            <a:avLst/>
          </a:prstGeom>
        </p:spPr>
        <p:txBody>
          <a:bodyPr wrap="square">
            <a:spAutoFit/>
          </a:bodyPr>
          <a:lstStyle/>
          <a:p>
            <a:r>
              <a:rPr lang="en-US" sz="1000" dirty="0">
                <a:solidFill>
                  <a:schemeClr val="bg1"/>
                </a:solidFill>
                <a:latin typeface="Arial" panose="020B0604020202020204" pitchFamily="34" charset="0"/>
                <a:cs typeface="Arial" panose="020B0604020202020204" pitchFamily="34" charset="0"/>
              </a:rPr>
              <a:t>The information on this page is subject to the use and disclosure restrictions provided on the second page to this document.</a:t>
            </a:r>
            <a:endParaRPr lang="en-US" sz="1000" dirty="0">
              <a:latin typeface="Arial" panose="020B0604020202020204" pitchFamily="34" charset="0"/>
              <a:cs typeface="Arial" panose="020B0604020202020204" pitchFamily="34" charset="0"/>
            </a:endParaRPr>
          </a:p>
        </p:txBody>
      </p:sp>
      <p:sp>
        <p:nvSpPr>
          <p:cNvPr id="8" name="Slide Number Placeholder 5">
            <a:extLst>
              <a:ext uri="{FF2B5EF4-FFF2-40B4-BE49-F238E27FC236}">
                <a16:creationId xmlns:a16="http://schemas.microsoft.com/office/drawing/2014/main" id="{53761F67-1FCD-544F-B685-653476B56BCF}"/>
              </a:ext>
            </a:extLst>
          </p:cNvPr>
          <p:cNvSpPr>
            <a:spLocks noGrp="1"/>
          </p:cNvSpPr>
          <p:nvPr>
            <p:ph type="sldNum" sz="quarter" idx="4"/>
          </p:nvPr>
        </p:nvSpPr>
        <p:spPr>
          <a:xfrm>
            <a:off x="9270380" y="6444494"/>
            <a:ext cx="2743200" cy="365125"/>
          </a:xfrm>
          <a:prstGeom prst="rect">
            <a:avLst/>
          </a:prstGeom>
        </p:spPr>
        <p:txBody>
          <a:bodyPr/>
          <a:lstStyle>
            <a:lvl1pPr algn="r">
              <a:defRPr sz="1100">
                <a:solidFill>
                  <a:schemeClr val="bg1"/>
                </a:solidFill>
                <a:latin typeface="Arial" panose="020B0604020202020204" pitchFamily="34" charset="0"/>
                <a:cs typeface="Arial" panose="020B0604020202020204" pitchFamily="34" charset="0"/>
              </a:defRPr>
            </a:lvl1pPr>
          </a:lstStyle>
          <a:p>
            <a:fld id="{C8CA87C5-1435-44D5-A27F-0F1774723DE0}" type="slidenum">
              <a:rPr lang="en-US" smtClean="0"/>
              <a:t>‹#›</a:t>
            </a:fld>
            <a:endParaRPr lang="en-US" dirty="0"/>
          </a:p>
        </p:txBody>
      </p:sp>
    </p:spTree>
    <p:extLst>
      <p:ext uri="{BB962C8B-B14F-4D97-AF65-F5344CB8AC3E}">
        <p14:creationId xmlns:p14="http://schemas.microsoft.com/office/powerpoint/2010/main" val="1966693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dirty="0"/>
              <a:t>75 </a:t>
            </a:r>
            <a:r>
              <a:rPr lang="en-US" dirty="0" err="1"/>
              <a:t>pt</a:t>
            </a:r>
            <a:r>
              <a:rPr lang="en-US" dirty="0"/>
              <a:t> Intel Clear</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narrow margins">
    <p:spTree>
      <p:nvGrpSpPr>
        <p:cNvPr id="1" name=""/>
        <p:cNvGrpSpPr/>
        <p:nvPr/>
      </p:nvGrpSpPr>
      <p:grpSpPr>
        <a:xfrm>
          <a:off x="0" y="0"/>
          <a:ext cx="0" cy="0"/>
          <a:chOff x="0" y="0"/>
          <a:chExt cx="0" cy="0"/>
        </a:xfrm>
      </p:grpSpPr>
      <p:sp>
        <p:nvSpPr>
          <p:cNvPr id="9" name="Title 8"/>
          <p:cNvSpPr>
            <a:spLocks noGrp="1"/>
          </p:cNvSpPr>
          <p:nvPr>
            <p:ph type="title"/>
          </p:nvPr>
        </p:nvSpPr>
        <p:spPr>
          <a:xfrm>
            <a:off x="1080281" y="360000"/>
            <a:ext cx="10032213" cy="369332"/>
          </a:xfrm>
          <a:prstGeom prst="rect">
            <a:avLst/>
          </a:prstGeom>
        </p:spPr>
        <p:txBody>
          <a:bodyPr lIns="0" tIns="0" rIns="0" bIns="0"/>
          <a:lstStyle>
            <a:lvl1pPr>
              <a:defRPr>
                <a:solidFill>
                  <a:srgbClr val="064E83"/>
                </a:solidFill>
              </a:defRPr>
            </a:lvl1pPr>
          </a:lstStyle>
          <a:p>
            <a:r>
              <a:rPr lang="en-US"/>
              <a:t>Click to edit Master title style</a:t>
            </a:r>
          </a:p>
        </p:txBody>
      </p:sp>
      <p:sp>
        <p:nvSpPr>
          <p:cNvPr id="11" name="Content Placeholder 10"/>
          <p:cNvSpPr>
            <a:spLocks noGrp="1"/>
          </p:cNvSpPr>
          <p:nvPr>
            <p:ph sz="quarter" idx="14" hasCustomPrompt="1"/>
          </p:nvPr>
        </p:nvSpPr>
        <p:spPr>
          <a:xfrm>
            <a:off x="1080281" y="936000"/>
            <a:ext cx="10032213" cy="4986000"/>
          </a:xfrm>
          <a:prstGeom prst="rect">
            <a:avLst/>
          </a:prstGeom>
        </p:spPr>
        <p:txBody>
          <a:bodyPr lIns="0" tIns="0" rIns="0" bIns="0"/>
          <a:lstStyle>
            <a:lvl1pPr marL="0" indent="-180000">
              <a:lnSpc>
                <a:spcPts val="2200"/>
              </a:lnSpc>
              <a:spcBef>
                <a:spcPts val="1100"/>
              </a:spcBef>
              <a:buClr>
                <a:srgbClr val="064E83"/>
              </a:buClr>
              <a:defRPr sz="1800">
                <a:solidFill>
                  <a:schemeClr val="tx1"/>
                </a:solidFill>
              </a:defRPr>
            </a:lvl1pPr>
            <a:lvl2pPr marL="630000" indent="-270000">
              <a:lnSpc>
                <a:spcPts val="2000"/>
              </a:lnSpc>
              <a:spcBef>
                <a:spcPts val="1000"/>
              </a:spcBef>
              <a:buClr>
                <a:srgbClr val="064E83"/>
              </a:buClr>
              <a:defRPr sz="1600">
                <a:solidFill>
                  <a:schemeClr val="tx1"/>
                </a:solidFill>
              </a:defRPr>
            </a:lvl2pPr>
            <a:lvl3pPr marL="990000" indent="-270000">
              <a:lnSpc>
                <a:spcPts val="1800"/>
              </a:lnSpc>
              <a:spcBef>
                <a:spcPts val="900"/>
              </a:spcBef>
              <a:buClr>
                <a:srgbClr val="064E83"/>
              </a:buClr>
              <a:defRPr sz="1400">
                <a:solidFill>
                  <a:schemeClr val="tx1"/>
                </a:solidFill>
              </a:defRPr>
            </a:lvl3pPr>
            <a:lvl4pPr marL="1350000" indent="-270000">
              <a:lnSpc>
                <a:spcPts val="1600"/>
              </a:lnSpc>
              <a:spcBef>
                <a:spcPts val="800"/>
              </a:spcBef>
              <a:buClr>
                <a:srgbClr val="064E83"/>
              </a:buClr>
              <a:defRPr sz="1200">
                <a:solidFill>
                  <a:schemeClr val="tx1"/>
                </a:solidFill>
              </a:defRPr>
            </a:lvl4pPr>
            <a:lvl5pPr marL="1710000" indent="-270000">
              <a:lnSpc>
                <a:spcPts val="1400"/>
              </a:lnSpc>
              <a:spcBef>
                <a:spcPts val="700"/>
              </a:spcBef>
              <a:buClr>
                <a:srgbClr val="064E83"/>
              </a:buClr>
              <a:defRPr sz="1000">
                <a:solidFill>
                  <a:schemeClr val="tx1"/>
                </a:solidFill>
              </a:defRPr>
            </a:lvl5pPr>
          </a:lstStyle>
          <a:p>
            <a:pPr lvl="0"/>
            <a:r>
              <a:rPr lang="en-GB"/>
              <a:t>Top level text goes in here </a:t>
            </a:r>
          </a:p>
          <a:p>
            <a:pPr lvl="1"/>
            <a:r>
              <a:rPr lang="en-GB"/>
              <a:t>Second level text goes in here</a:t>
            </a:r>
          </a:p>
          <a:p>
            <a:pPr lvl="2"/>
            <a:r>
              <a:rPr lang="en-GB"/>
              <a:t>Third level text goes in here</a:t>
            </a:r>
          </a:p>
          <a:p>
            <a:pPr lvl="3"/>
            <a:r>
              <a:rPr lang="en-GB"/>
              <a:t>Fourth level text goes in here</a:t>
            </a:r>
          </a:p>
          <a:p>
            <a:pPr lvl="4"/>
            <a:r>
              <a:rPr lang="en-GB"/>
              <a:t>Fifth level text goes in here</a:t>
            </a:r>
            <a:endParaRPr lang="en-US"/>
          </a:p>
        </p:txBody>
      </p:sp>
      <p:sp>
        <p:nvSpPr>
          <p:cNvPr id="12" name="Slide Number Placeholder 2"/>
          <p:cNvSpPr>
            <a:spLocks noGrp="1"/>
          </p:cNvSpPr>
          <p:nvPr>
            <p:ph type="sldNum" sz="quarter" idx="10"/>
          </p:nvPr>
        </p:nvSpPr>
        <p:spPr>
          <a:xfrm>
            <a:off x="10032213" y="6308255"/>
            <a:ext cx="2159786" cy="216000"/>
          </a:xfrm>
          <a:prstGeom prst="rect">
            <a:avLst/>
          </a:prstGeom>
        </p:spPr>
        <p:txBody>
          <a:bodyPr lIns="0" tIns="0" rIns="0" bIns="0" anchor="b" anchorCtr="0"/>
          <a:lstStyle>
            <a:lvl1pPr algn="ctr">
              <a:defRPr sz="900" b="1">
                <a:solidFill>
                  <a:srgbClr val="064E83"/>
                </a:solidFill>
              </a:defRPr>
            </a:lvl1pPr>
          </a:lstStyle>
          <a:p>
            <a:fld id="{E4AB80EA-DB86-D849-B86F-15DAF31F0474}" type="slidenum">
              <a:rPr lang="en-US" smtClean="0"/>
              <a:pPr/>
              <a:t>‹#›</a:t>
            </a:fld>
            <a:endParaRPr lang="en-US"/>
          </a:p>
        </p:txBody>
      </p:sp>
      <p:sp>
        <p:nvSpPr>
          <p:cNvPr id="15" name="Date Placeholder 10"/>
          <p:cNvSpPr txBox="1">
            <a:spLocks/>
          </p:cNvSpPr>
          <p:nvPr userDrawn="1"/>
        </p:nvSpPr>
        <p:spPr>
          <a:xfrm>
            <a:off x="8566650" y="6308256"/>
            <a:ext cx="1465563" cy="230657"/>
          </a:xfrm>
          <a:prstGeom prst="rect">
            <a:avLst/>
          </a:prstGeom>
        </p:spPr>
        <p:txBody>
          <a:bodyPr vert="horz" lIns="0" tIns="0" rIns="0" bIns="0" rtlCol="0" anchor="b" anchorCtr="0"/>
          <a:lstStyle>
            <a:lvl1pPr algn="r">
              <a:defRPr>
                <a:solidFill>
                  <a:schemeClr val="bg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mn-lt"/>
                <a:ea typeface="+mn-ea"/>
                <a:cs typeface="+mn-cs"/>
              </a:rPr>
              <a:t>October 29, 2014</a:t>
            </a:r>
          </a:p>
        </p:txBody>
      </p:sp>
      <p:sp>
        <p:nvSpPr>
          <p:cNvPr id="16" name="Footer Placeholder 11"/>
          <p:cNvSpPr>
            <a:spLocks noGrp="1"/>
          </p:cNvSpPr>
          <p:nvPr>
            <p:ph type="ftr" sz="quarter" idx="3"/>
          </p:nvPr>
        </p:nvSpPr>
        <p:spPr>
          <a:xfrm>
            <a:off x="2423003" y="6308256"/>
            <a:ext cx="4054695" cy="230657"/>
          </a:xfrm>
          <a:prstGeom prst="rect">
            <a:avLst/>
          </a:prstGeom>
        </p:spPr>
        <p:txBody>
          <a:bodyPr vert="horz" lIns="0" tIns="0" rIns="0" bIns="0" rtlCol="0" anchor="b" anchorCtr="0">
            <a:noAutofit/>
          </a:bodyPr>
          <a:lstStyle>
            <a:lvl1pPr algn="l">
              <a:defRPr sz="900" b="1" cap="all" baseline="0">
                <a:solidFill>
                  <a:srgbClr val="064E83"/>
                </a:solidFill>
              </a:defRPr>
            </a:lvl1pPr>
          </a:lstStyle>
          <a:p>
            <a:pPr algn="ctr"/>
            <a:r>
              <a:rPr lang="en-US"/>
              <a:t>European Centre for Medium-Range Weather Forecasts</a:t>
            </a:r>
          </a:p>
        </p:txBody>
      </p:sp>
      <p:pic>
        <p:nvPicPr>
          <p:cNvPr id="8" name="Picture 7" descr="ECMWF_Master_Logo_RGB_nostrap.png"/>
          <p:cNvPicPr>
            <a:picLocks noChangeAspect="1"/>
          </p:cNvPicPr>
          <p:nvPr userDrawn="1"/>
        </p:nvPicPr>
        <p:blipFill>
          <a:blip r:embed="rId2"/>
          <a:stretch>
            <a:fillRect/>
          </a:stretch>
        </p:blipFill>
        <p:spPr>
          <a:xfrm>
            <a:off x="1080281" y="6308254"/>
            <a:ext cx="1342722" cy="230658"/>
          </a:xfrm>
          <a:prstGeom prst="rect">
            <a:avLst/>
          </a:prstGeom>
        </p:spPr>
      </p:pic>
    </p:spTree>
    <p:extLst>
      <p:ext uri="{BB962C8B-B14F-4D97-AF65-F5344CB8AC3E}">
        <p14:creationId xmlns:p14="http://schemas.microsoft.com/office/powerpoint/2010/main" val="13307721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9" name="Google Shape;79;p11"/>
          <p:cNvSpPr/>
          <p:nvPr/>
        </p:nvSpPr>
        <p:spPr>
          <a:xfrm>
            <a:off x="11224800" y="0"/>
            <a:ext cx="967200" cy="967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11"/>
          <p:cNvSpPr txBox="1">
            <a:spLocks noGrp="1"/>
          </p:cNvSpPr>
          <p:nvPr>
            <p:ph type="body" idx="1"/>
          </p:nvPr>
        </p:nvSpPr>
        <p:spPr>
          <a:xfrm>
            <a:off x="373800" y="1688600"/>
            <a:ext cx="11360800" cy="44520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pic>
        <p:nvPicPr>
          <p:cNvPr id="81" name="Google Shape;81;p11"/>
          <p:cNvPicPr preferRelativeResize="0"/>
          <p:nvPr/>
        </p:nvPicPr>
        <p:blipFill rotWithShape="1">
          <a:blip r:embed="rId2">
            <a:alphaModFix/>
          </a:blip>
          <a:srcRect/>
          <a:stretch/>
        </p:blipFill>
        <p:spPr>
          <a:xfrm>
            <a:off x="253780" y="6201600"/>
            <a:ext cx="1294373" cy="426467"/>
          </a:xfrm>
          <a:prstGeom prst="rect">
            <a:avLst/>
          </a:prstGeom>
          <a:noFill/>
          <a:ln>
            <a:noFill/>
          </a:ln>
        </p:spPr>
      </p:pic>
      <p:pic>
        <p:nvPicPr>
          <p:cNvPr id="82" name="Google Shape;82;p11"/>
          <p:cNvPicPr preferRelativeResize="0"/>
          <p:nvPr/>
        </p:nvPicPr>
        <p:blipFill>
          <a:blip r:embed="rId3">
            <a:alphaModFix/>
          </a:blip>
          <a:stretch>
            <a:fillRect/>
          </a:stretch>
        </p:blipFill>
        <p:spPr>
          <a:xfrm>
            <a:off x="10485120" y="5730241"/>
            <a:ext cx="1592867" cy="1367617"/>
          </a:xfrm>
          <a:prstGeom prst="rect">
            <a:avLst/>
          </a:prstGeom>
          <a:noFill/>
          <a:ln>
            <a:noFill/>
          </a:ln>
        </p:spPr>
      </p:pic>
    </p:spTree>
    <p:extLst>
      <p:ext uri="{BB962C8B-B14F-4D97-AF65-F5344CB8AC3E}">
        <p14:creationId xmlns:p14="http://schemas.microsoft.com/office/powerpoint/2010/main" val="4020437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Opening A">
    <p:bg>
      <p:bgPr>
        <a:solidFill>
          <a:srgbClr val="0068B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27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Opening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8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3697822" y="2243871"/>
            <a:ext cx="7522115" cy="1348062"/>
          </a:xfrm>
        </p:spPr>
        <p:txBody>
          <a:bodyPr anchor="b"/>
          <a:lstStyle>
            <a:lvl1pPr algn="l">
              <a:defRPr sz="4800" spc="300" baseline="0">
                <a:solidFill>
                  <a:schemeClr val="tx1"/>
                </a:solidFill>
                <a:latin typeface="IntelOne Display Medium" panose="020B07030202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3697822" y="3727903"/>
            <a:ext cx="7522115" cy="1241425"/>
          </a:xfrm>
        </p:spPr>
        <p:txBody>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8" name="Picture 47" descr="A circuit board&#10;&#10;Description automatically generated">
            <a:extLst>
              <a:ext uri="{FF2B5EF4-FFF2-40B4-BE49-F238E27FC236}">
                <a16:creationId xmlns:a16="http://schemas.microsoft.com/office/drawing/2014/main" id="{1AAFC28B-0337-4608-9FF1-269660AB6DFC}"/>
              </a:ext>
            </a:extLst>
          </p:cNvPr>
          <p:cNvPicPr>
            <a:picLocks noChangeAspect="1"/>
          </p:cNvPicPr>
          <p:nvPr userDrawn="1"/>
        </p:nvPicPr>
        <p:blipFill rotWithShape="1">
          <a:blip r:embed="rId2"/>
          <a:srcRect l="66589" t="13232" r="11114" b="203"/>
          <a:stretch/>
        </p:blipFill>
        <p:spPr>
          <a:xfrm>
            <a:off x="1" y="0"/>
            <a:ext cx="3140580" cy="6858000"/>
          </a:xfrm>
          <a:prstGeom prst="rect">
            <a:avLst/>
          </a:prstGeom>
          <a:solidFill>
            <a:srgbClr val="014984"/>
          </a:solidFill>
        </p:spPr>
      </p:pic>
      <p:sp>
        <p:nvSpPr>
          <p:cNvPr id="49" name="Rectangle 48">
            <a:extLst>
              <a:ext uri="{FF2B5EF4-FFF2-40B4-BE49-F238E27FC236}">
                <a16:creationId xmlns:a16="http://schemas.microsoft.com/office/drawing/2014/main" id="{520482F2-0698-44AD-A36A-1677381A448D}"/>
              </a:ext>
            </a:extLst>
          </p:cNvPr>
          <p:cNvSpPr/>
          <p:nvPr userDrawn="1"/>
        </p:nvSpPr>
        <p:spPr>
          <a:xfrm>
            <a:off x="719700" y="3733363"/>
            <a:ext cx="2420880" cy="2404936"/>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err="1">
              <a:solidFill>
                <a:schemeClr val="tx1"/>
              </a:solidFill>
              <a:latin typeface="+mn-lt"/>
            </a:endParaRPr>
          </a:p>
        </p:txBody>
      </p:sp>
      <p:pic>
        <p:nvPicPr>
          <p:cNvPr id="50" name="Picture 49">
            <a:extLst>
              <a:ext uri="{FF2B5EF4-FFF2-40B4-BE49-F238E27FC236}">
                <a16:creationId xmlns:a16="http://schemas.microsoft.com/office/drawing/2014/main" id="{411ADFF2-526B-4412-A7B7-F79CFDC13F9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6138298"/>
            <a:ext cx="719702" cy="719702"/>
          </a:xfrm>
          <a:prstGeom prst="rect">
            <a:avLst/>
          </a:prstGeom>
          <a:solidFill>
            <a:srgbClr val="FFFFFF"/>
          </a:solidFill>
        </p:spPr>
      </p:pic>
      <p:grpSp>
        <p:nvGrpSpPr>
          <p:cNvPr id="51" name="Group 50">
            <a:extLst>
              <a:ext uri="{FF2B5EF4-FFF2-40B4-BE49-F238E27FC236}">
                <a16:creationId xmlns:a16="http://schemas.microsoft.com/office/drawing/2014/main" id="{22ADB7AF-EFED-4D97-A718-D983D89071AD}"/>
              </a:ext>
            </a:extLst>
          </p:cNvPr>
          <p:cNvGrpSpPr/>
          <p:nvPr userDrawn="1"/>
        </p:nvGrpSpPr>
        <p:grpSpPr>
          <a:xfrm>
            <a:off x="1106903" y="4111674"/>
            <a:ext cx="1745057" cy="1686480"/>
            <a:chOff x="4673138" y="-1182294"/>
            <a:chExt cx="3284754" cy="3174492"/>
          </a:xfrm>
        </p:grpSpPr>
        <p:sp>
          <p:nvSpPr>
            <p:cNvPr id="52" name="Freeform: Shape 51">
              <a:extLst>
                <a:ext uri="{FF2B5EF4-FFF2-40B4-BE49-F238E27FC236}">
                  <a16:creationId xmlns:a16="http://schemas.microsoft.com/office/drawing/2014/main" id="{0B67E0DC-07CF-41D8-A292-74C2CEB1A54E}"/>
                </a:ext>
              </a:extLst>
            </p:cNvPr>
            <p:cNvSpPr/>
            <p:nvPr userDrawn="1"/>
          </p:nvSpPr>
          <p:spPr>
            <a:xfrm>
              <a:off x="4707428" y="-1182294"/>
              <a:ext cx="534162" cy="533400"/>
            </a:xfrm>
            <a:custGeom>
              <a:avLst/>
              <a:gdLst/>
              <a:ahLst/>
              <a:cxnLst/>
              <a:rect l="l" t="t" r="r" b="b"/>
              <a:pathLst>
                <a:path w="534162" h="533400">
                  <a:moveTo>
                    <a:pt x="0" y="0"/>
                  </a:moveTo>
                  <a:lnTo>
                    <a:pt x="86868" y="0"/>
                  </a:lnTo>
                  <a:lnTo>
                    <a:pt x="267462" y="311658"/>
                  </a:lnTo>
                  <a:lnTo>
                    <a:pt x="447294" y="0"/>
                  </a:lnTo>
                  <a:lnTo>
                    <a:pt x="534162" y="0"/>
                  </a:lnTo>
                  <a:lnTo>
                    <a:pt x="534162" y="533400"/>
                  </a:lnTo>
                  <a:lnTo>
                    <a:pt x="468630" y="533400"/>
                  </a:lnTo>
                  <a:lnTo>
                    <a:pt x="468630" y="83820"/>
                  </a:lnTo>
                  <a:lnTo>
                    <a:pt x="294132" y="388620"/>
                  </a:lnTo>
                  <a:lnTo>
                    <a:pt x="240792" y="388620"/>
                  </a:lnTo>
                  <a:lnTo>
                    <a:pt x="65532" y="84582"/>
                  </a:lnTo>
                  <a:lnTo>
                    <a:pt x="65532" y="533400"/>
                  </a:lnTo>
                  <a:lnTo>
                    <a:pt x="0" y="533400"/>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3" name="Freeform: Shape 52">
              <a:extLst>
                <a:ext uri="{FF2B5EF4-FFF2-40B4-BE49-F238E27FC236}">
                  <a16:creationId xmlns:a16="http://schemas.microsoft.com/office/drawing/2014/main" id="{2E5741E8-4077-4F61-A522-0774BA22AE3D}"/>
                </a:ext>
              </a:extLst>
            </p:cNvPr>
            <p:cNvSpPr/>
            <p:nvPr userDrawn="1"/>
          </p:nvSpPr>
          <p:spPr>
            <a:xfrm>
              <a:off x="7564090" y="-1084758"/>
              <a:ext cx="393802" cy="443789"/>
            </a:xfrm>
            <a:custGeom>
              <a:avLst/>
              <a:gdLst/>
              <a:ahLst/>
              <a:cxnLst/>
              <a:rect l="l" t="t" r="r" b="b"/>
              <a:pathLst>
                <a:path w="393802" h="443789">
                  <a:moveTo>
                    <a:pt x="181661" y="0"/>
                  </a:moveTo>
                  <a:cubicBezTo>
                    <a:pt x="212547" y="0"/>
                    <a:pt x="238353" y="9754"/>
                    <a:pt x="259080" y="29261"/>
                  </a:cubicBezTo>
                  <a:cubicBezTo>
                    <a:pt x="279806" y="48768"/>
                    <a:pt x="290169" y="73355"/>
                    <a:pt x="290169" y="103022"/>
                  </a:cubicBezTo>
                  <a:cubicBezTo>
                    <a:pt x="290169" y="129845"/>
                    <a:pt x="280924" y="153721"/>
                    <a:pt x="262433" y="174650"/>
                  </a:cubicBezTo>
                  <a:cubicBezTo>
                    <a:pt x="243941" y="195580"/>
                    <a:pt x="218643" y="210515"/>
                    <a:pt x="186537" y="219456"/>
                  </a:cubicBezTo>
                  <a:lnTo>
                    <a:pt x="277977" y="315163"/>
                  </a:lnTo>
                  <a:cubicBezTo>
                    <a:pt x="285293" y="302159"/>
                    <a:pt x="291185" y="287935"/>
                    <a:pt x="295656" y="272491"/>
                  </a:cubicBezTo>
                  <a:cubicBezTo>
                    <a:pt x="300126" y="257048"/>
                    <a:pt x="303378" y="240386"/>
                    <a:pt x="305410" y="222504"/>
                  </a:cubicBezTo>
                  <a:lnTo>
                    <a:pt x="352958" y="222504"/>
                  </a:lnTo>
                  <a:cubicBezTo>
                    <a:pt x="350926" y="246482"/>
                    <a:pt x="346354" y="269138"/>
                    <a:pt x="339242" y="290474"/>
                  </a:cubicBezTo>
                  <a:cubicBezTo>
                    <a:pt x="332130" y="311810"/>
                    <a:pt x="322885" y="331622"/>
                    <a:pt x="311506" y="349911"/>
                  </a:cubicBezTo>
                  <a:lnTo>
                    <a:pt x="393802" y="435864"/>
                  </a:lnTo>
                  <a:lnTo>
                    <a:pt x="330403" y="435864"/>
                  </a:lnTo>
                  <a:lnTo>
                    <a:pt x="282245" y="385877"/>
                  </a:lnTo>
                  <a:cubicBezTo>
                    <a:pt x="263550" y="404571"/>
                    <a:pt x="242316" y="418897"/>
                    <a:pt x="218542" y="428854"/>
                  </a:cubicBezTo>
                  <a:cubicBezTo>
                    <a:pt x="194767" y="438810"/>
                    <a:pt x="169469" y="443789"/>
                    <a:pt x="142646" y="443789"/>
                  </a:cubicBezTo>
                  <a:cubicBezTo>
                    <a:pt x="100381" y="443789"/>
                    <a:pt x="66040" y="432410"/>
                    <a:pt x="39624" y="409651"/>
                  </a:cubicBezTo>
                  <a:cubicBezTo>
                    <a:pt x="13208" y="386893"/>
                    <a:pt x="0" y="358038"/>
                    <a:pt x="0" y="323088"/>
                  </a:cubicBezTo>
                  <a:cubicBezTo>
                    <a:pt x="0" y="292608"/>
                    <a:pt x="9246" y="267005"/>
                    <a:pt x="27737" y="246278"/>
                  </a:cubicBezTo>
                  <a:cubicBezTo>
                    <a:pt x="46228" y="225552"/>
                    <a:pt x="72949" y="210922"/>
                    <a:pt x="107899" y="202387"/>
                  </a:cubicBezTo>
                  <a:cubicBezTo>
                    <a:pt x="94488" y="185725"/>
                    <a:pt x="84226" y="169164"/>
                    <a:pt x="77114" y="152705"/>
                  </a:cubicBezTo>
                  <a:cubicBezTo>
                    <a:pt x="70002" y="136246"/>
                    <a:pt x="66446" y="120904"/>
                    <a:pt x="66446" y="106680"/>
                  </a:cubicBezTo>
                  <a:cubicBezTo>
                    <a:pt x="66446" y="76606"/>
                    <a:pt x="77419" y="51308"/>
                    <a:pt x="99365" y="30785"/>
                  </a:cubicBezTo>
                  <a:cubicBezTo>
                    <a:pt x="121310" y="10262"/>
                    <a:pt x="148742" y="0"/>
                    <a:pt x="181661" y="0"/>
                  </a:cubicBezTo>
                  <a:close/>
                  <a:moveTo>
                    <a:pt x="179222" y="42672"/>
                  </a:moveTo>
                  <a:cubicBezTo>
                    <a:pt x="160934" y="42672"/>
                    <a:pt x="145694" y="48768"/>
                    <a:pt x="133502" y="60960"/>
                  </a:cubicBezTo>
                  <a:cubicBezTo>
                    <a:pt x="121310" y="73152"/>
                    <a:pt x="115214" y="87986"/>
                    <a:pt x="115214" y="105461"/>
                  </a:cubicBezTo>
                  <a:cubicBezTo>
                    <a:pt x="115214" y="117653"/>
                    <a:pt x="118669" y="130556"/>
                    <a:pt x="125577" y="144171"/>
                  </a:cubicBezTo>
                  <a:cubicBezTo>
                    <a:pt x="132486" y="157785"/>
                    <a:pt x="143459" y="173127"/>
                    <a:pt x="158496" y="190195"/>
                  </a:cubicBezTo>
                  <a:cubicBezTo>
                    <a:pt x="184912" y="183286"/>
                    <a:pt x="205435" y="172314"/>
                    <a:pt x="220066" y="157277"/>
                  </a:cubicBezTo>
                  <a:cubicBezTo>
                    <a:pt x="234696" y="142240"/>
                    <a:pt x="242011" y="125171"/>
                    <a:pt x="242011" y="106070"/>
                  </a:cubicBezTo>
                  <a:cubicBezTo>
                    <a:pt x="242011" y="88189"/>
                    <a:pt x="235915" y="73152"/>
                    <a:pt x="223723" y="60960"/>
                  </a:cubicBezTo>
                  <a:cubicBezTo>
                    <a:pt x="211531" y="48768"/>
                    <a:pt x="196698" y="42672"/>
                    <a:pt x="179222" y="42672"/>
                  </a:cubicBezTo>
                  <a:close/>
                  <a:moveTo>
                    <a:pt x="136550" y="234696"/>
                  </a:moveTo>
                  <a:cubicBezTo>
                    <a:pt x="108509" y="240792"/>
                    <a:pt x="87173" y="251054"/>
                    <a:pt x="72542" y="265481"/>
                  </a:cubicBezTo>
                  <a:cubicBezTo>
                    <a:pt x="57912" y="279908"/>
                    <a:pt x="50597" y="297688"/>
                    <a:pt x="50597" y="318821"/>
                  </a:cubicBezTo>
                  <a:cubicBezTo>
                    <a:pt x="50597" y="342392"/>
                    <a:pt x="59436" y="361594"/>
                    <a:pt x="77114" y="376428"/>
                  </a:cubicBezTo>
                  <a:cubicBezTo>
                    <a:pt x="94793" y="391262"/>
                    <a:pt x="118262" y="398678"/>
                    <a:pt x="147523" y="398678"/>
                  </a:cubicBezTo>
                  <a:cubicBezTo>
                    <a:pt x="166624" y="398678"/>
                    <a:pt x="185013" y="394818"/>
                    <a:pt x="202692" y="387096"/>
                  </a:cubicBezTo>
                  <a:cubicBezTo>
                    <a:pt x="220370" y="379374"/>
                    <a:pt x="236322" y="367995"/>
                    <a:pt x="250545" y="352958"/>
                  </a:cubicBezTo>
                  <a:lnTo>
                    <a:pt x="136550" y="234696"/>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4" name="Freeform: Shape 53">
              <a:extLst>
                <a:ext uri="{FF2B5EF4-FFF2-40B4-BE49-F238E27FC236}">
                  <a16:creationId xmlns:a16="http://schemas.microsoft.com/office/drawing/2014/main" id="{A68256F1-2ED5-49A0-857B-7F4F1905C7FE}"/>
                </a:ext>
              </a:extLst>
            </p:cNvPr>
            <p:cNvSpPr/>
            <p:nvPr userDrawn="1"/>
          </p:nvSpPr>
          <p:spPr>
            <a:xfrm>
              <a:off x="6348395" y="-1026846"/>
              <a:ext cx="383286" cy="389382"/>
            </a:xfrm>
            <a:custGeom>
              <a:avLst/>
              <a:gdLst/>
              <a:ahLst/>
              <a:cxnLst/>
              <a:rect l="l" t="t" r="r" b="b"/>
              <a:pathLst>
                <a:path w="383286" h="389382">
                  <a:moveTo>
                    <a:pt x="192786" y="0"/>
                  </a:moveTo>
                  <a:cubicBezTo>
                    <a:pt x="247142" y="0"/>
                    <a:pt x="292481" y="18542"/>
                    <a:pt x="328803" y="55626"/>
                  </a:cubicBezTo>
                  <a:cubicBezTo>
                    <a:pt x="365125" y="92710"/>
                    <a:pt x="383286" y="138938"/>
                    <a:pt x="383286" y="194310"/>
                  </a:cubicBezTo>
                  <a:cubicBezTo>
                    <a:pt x="383286" y="249682"/>
                    <a:pt x="364744" y="296037"/>
                    <a:pt x="327660" y="333375"/>
                  </a:cubicBezTo>
                  <a:cubicBezTo>
                    <a:pt x="290576" y="370713"/>
                    <a:pt x="244856" y="389382"/>
                    <a:pt x="190500" y="389382"/>
                  </a:cubicBezTo>
                  <a:cubicBezTo>
                    <a:pt x="136144" y="389382"/>
                    <a:pt x="90805" y="370840"/>
                    <a:pt x="54483" y="333756"/>
                  </a:cubicBezTo>
                  <a:cubicBezTo>
                    <a:pt x="18161" y="296672"/>
                    <a:pt x="0" y="250444"/>
                    <a:pt x="0" y="195072"/>
                  </a:cubicBezTo>
                  <a:cubicBezTo>
                    <a:pt x="0" y="139700"/>
                    <a:pt x="18542" y="93345"/>
                    <a:pt x="55626" y="56007"/>
                  </a:cubicBezTo>
                  <a:cubicBezTo>
                    <a:pt x="92710" y="18669"/>
                    <a:pt x="138430" y="0"/>
                    <a:pt x="192786" y="0"/>
                  </a:cubicBezTo>
                  <a:close/>
                  <a:moveTo>
                    <a:pt x="191262" y="54102"/>
                  </a:moveTo>
                  <a:cubicBezTo>
                    <a:pt x="155194" y="54102"/>
                    <a:pt x="124841" y="67564"/>
                    <a:pt x="100203" y="94488"/>
                  </a:cubicBezTo>
                  <a:cubicBezTo>
                    <a:pt x="75565" y="121412"/>
                    <a:pt x="63246" y="154940"/>
                    <a:pt x="63246" y="195072"/>
                  </a:cubicBezTo>
                  <a:cubicBezTo>
                    <a:pt x="63246" y="234696"/>
                    <a:pt x="75565" y="267970"/>
                    <a:pt x="100203" y="294894"/>
                  </a:cubicBezTo>
                  <a:cubicBezTo>
                    <a:pt x="124841" y="321818"/>
                    <a:pt x="155448" y="335280"/>
                    <a:pt x="192024" y="335280"/>
                  </a:cubicBezTo>
                  <a:cubicBezTo>
                    <a:pt x="228092" y="335280"/>
                    <a:pt x="258445" y="321818"/>
                    <a:pt x="283083" y="294894"/>
                  </a:cubicBezTo>
                  <a:cubicBezTo>
                    <a:pt x="307721" y="267970"/>
                    <a:pt x="320040" y="234442"/>
                    <a:pt x="320040" y="194310"/>
                  </a:cubicBezTo>
                  <a:cubicBezTo>
                    <a:pt x="320040" y="155194"/>
                    <a:pt x="307594" y="122047"/>
                    <a:pt x="282702" y="94869"/>
                  </a:cubicBezTo>
                  <a:cubicBezTo>
                    <a:pt x="257810" y="67691"/>
                    <a:pt x="227330" y="54102"/>
                    <a:pt x="191262" y="54102"/>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5" name="Freeform: Shape 54">
              <a:extLst>
                <a:ext uri="{FF2B5EF4-FFF2-40B4-BE49-F238E27FC236}">
                  <a16:creationId xmlns:a16="http://schemas.microsoft.com/office/drawing/2014/main" id="{66057686-6212-4A2D-BD73-395522C9C65A}"/>
                </a:ext>
              </a:extLst>
            </p:cNvPr>
            <p:cNvSpPr/>
            <p:nvPr userDrawn="1"/>
          </p:nvSpPr>
          <p:spPr>
            <a:xfrm>
              <a:off x="5310170" y="-1026084"/>
              <a:ext cx="368808" cy="388620"/>
            </a:xfrm>
            <a:custGeom>
              <a:avLst/>
              <a:gdLst/>
              <a:ahLst/>
              <a:cxnLst/>
              <a:rect l="l" t="t" r="r" b="b"/>
              <a:pathLst>
                <a:path w="368808" h="388620">
                  <a:moveTo>
                    <a:pt x="187452" y="0"/>
                  </a:moveTo>
                  <a:cubicBezTo>
                    <a:pt x="241300" y="0"/>
                    <a:pt x="284988" y="17526"/>
                    <a:pt x="318516" y="52578"/>
                  </a:cubicBezTo>
                  <a:cubicBezTo>
                    <a:pt x="352044" y="87630"/>
                    <a:pt x="368808" y="133350"/>
                    <a:pt x="368808" y="189738"/>
                  </a:cubicBezTo>
                  <a:cubicBezTo>
                    <a:pt x="368808" y="193802"/>
                    <a:pt x="368554" y="198501"/>
                    <a:pt x="368046" y="203835"/>
                  </a:cubicBezTo>
                  <a:cubicBezTo>
                    <a:pt x="367538" y="209169"/>
                    <a:pt x="367030" y="213106"/>
                    <a:pt x="366522" y="215646"/>
                  </a:cubicBezTo>
                  <a:lnTo>
                    <a:pt x="64008" y="215646"/>
                  </a:lnTo>
                  <a:cubicBezTo>
                    <a:pt x="68072" y="251714"/>
                    <a:pt x="82169" y="280797"/>
                    <a:pt x="106299" y="302895"/>
                  </a:cubicBezTo>
                  <a:cubicBezTo>
                    <a:pt x="130429" y="324993"/>
                    <a:pt x="159766" y="336042"/>
                    <a:pt x="194310" y="336042"/>
                  </a:cubicBezTo>
                  <a:cubicBezTo>
                    <a:pt x="218694" y="336042"/>
                    <a:pt x="241173" y="330835"/>
                    <a:pt x="261747" y="320421"/>
                  </a:cubicBezTo>
                  <a:cubicBezTo>
                    <a:pt x="282321" y="310007"/>
                    <a:pt x="301244" y="294132"/>
                    <a:pt x="318516" y="272796"/>
                  </a:cubicBezTo>
                  <a:lnTo>
                    <a:pt x="355854" y="307086"/>
                  </a:lnTo>
                  <a:cubicBezTo>
                    <a:pt x="335026" y="334518"/>
                    <a:pt x="310642" y="354965"/>
                    <a:pt x="282702" y="368427"/>
                  </a:cubicBezTo>
                  <a:cubicBezTo>
                    <a:pt x="254762" y="381889"/>
                    <a:pt x="223520" y="388620"/>
                    <a:pt x="188976" y="388620"/>
                  </a:cubicBezTo>
                  <a:cubicBezTo>
                    <a:pt x="133604" y="388620"/>
                    <a:pt x="88265" y="370459"/>
                    <a:pt x="52959" y="334137"/>
                  </a:cubicBezTo>
                  <a:cubicBezTo>
                    <a:pt x="17653" y="297815"/>
                    <a:pt x="0" y="251206"/>
                    <a:pt x="0" y="194310"/>
                  </a:cubicBezTo>
                  <a:cubicBezTo>
                    <a:pt x="0" y="138938"/>
                    <a:pt x="18034" y="92710"/>
                    <a:pt x="54102" y="55626"/>
                  </a:cubicBezTo>
                  <a:cubicBezTo>
                    <a:pt x="90170" y="18542"/>
                    <a:pt x="134620" y="0"/>
                    <a:pt x="187452" y="0"/>
                  </a:cubicBezTo>
                  <a:close/>
                  <a:moveTo>
                    <a:pt x="188214" y="52578"/>
                  </a:moveTo>
                  <a:cubicBezTo>
                    <a:pt x="156210" y="52578"/>
                    <a:pt x="128778" y="62992"/>
                    <a:pt x="105918" y="83820"/>
                  </a:cubicBezTo>
                  <a:cubicBezTo>
                    <a:pt x="83058" y="104648"/>
                    <a:pt x="69088" y="132588"/>
                    <a:pt x="64008" y="167640"/>
                  </a:cubicBezTo>
                  <a:lnTo>
                    <a:pt x="306324" y="167640"/>
                  </a:lnTo>
                  <a:cubicBezTo>
                    <a:pt x="301752" y="132080"/>
                    <a:pt x="288798" y="104013"/>
                    <a:pt x="267462" y="83439"/>
                  </a:cubicBezTo>
                  <a:cubicBezTo>
                    <a:pt x="246126" y="62865"/>
                    <a:pt x="219710" y="52578"/>
                    <a:pt x="188214" y="52578"/>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6" name="Freeform: Shape 55">
              <a:extLst>
                <a:ext uri="{FF2B5EF4-FFF2-40B4-BE49-F238E27FC236}">
                  <a16:creationId xmlns:a16="http://schemas.microsoft.com/office/drawing/2014/main" id="{60C5F5FB-B6BE-45BF-9C8B-85F55BCD94A3}"/>
                </a:ext>
              </a:extLst>
            </p:cNvPr>
            <p:cNvSpPr/>
            <p:nvPr userDrawn="1"/>
          </p:nvSpPr>
          <p:spPr>
            <a:xfrm>
              <a:off x="5746034" y="-1026084"/>
              <a:ext cx="547116" cy="377190"/>
            </a:xfrm>
            <a:custGeom>
              <a:avLst/>
              <a:gdLst/>
              <a:ahLst/>
              <a:cxnLst/>
              <a:rect l="l" t="t" r="r" b="b"/>
              <a:pathLst>
                <a:path w="547116" h="377190">
                  <a:moveTo>
                    <a:pt x="166878" y="0"/>
                  </a:moveTo>
                  <a:cubicBezTo>
                    <a:pt x="192278" y="0"/>
                    <a:pt x="214884" y="5334"/>
                    <a:pt x="234696" y="16002"/>
                  </a:cubicBezTo>
                  <a:cubicBezTo>
                    <a:pt x="254508" y="26670"/>
                    <a:pt x="270256" y="42164"/>
                    <a:pt x="281940" y="62484"/>
                  </a:cubicBezTo>
                  <a:cubicBezTo>
                    <a:pt x="295656" y="42164"/>
                    <a:pt x="313055" y="26670"/>
                    <a:pt x="334137" y="16002"/>
                  </a:cubicBezTo>
                  <a:cubicBezTo>
                    <a:pt x="355219" y="5334"/>
                    <a:pt x="378968" y="0"/>
                    <a:pt x="405384" y="0"/>
                  </a:cubicBezTo>
                  <a:cubicBezTo>
                    <a:pt x="448564" y="0"/>
                    <a:pt x="482981" y="13970"/>
                    <a:pt x="508635" y="41910"/>
                  </a:cubicBezTo>
                  <a:cubicBezTo>
                    <a:pt x="534289" y="69850"/>
                    <a:pt x="547116" y="106172"/>
                    <a:pt x="547116" y="150876"/>
                  </a:cubicBezTo>
                  <a:lnTo>
                    <a:pt x="547116" y="377190"/>
                  </a:lnTo>
                  <a:lnTo>
                    <a:pt x="484632" y="377190"/>
                  </a:lnTo>
                  <a:lnTo>
                    <a:pt x="484632" y="154686"/>
                  </a:lnTo>
                  <a:cubicBezTo>
                    <a:pt x="484632" y="123698"/>
                    <a:pt x="476885" y="99441"/>
                    <a:pt x="461391" y="81915"/>
                  </a:cubicBezTo>
                  <a:cubicBezTo>
                    <a:pt x="445897" y="64389"/>
                    <a:pt x="424180" y="55626"/>
                    <a:pt x="396240" y="55626"/>
                  </a:cubicBezTo>
                  <a:cubicBezTo>
                    <a:pt x="368808" y="55626"/>
                    <a:pt x="346583" y="65151"/>
                    <a:pt x="329565" y="84201"/>
                  </a:cubicBezTo>
                  <a:cubicBezTo>
                    <a:pt x="312547" y="103251"/>
                    <a:pt x="304038" y="128016"/>
                    <a:pt x="304038" y="158496"/>
                  </a:cubicBezTo>
                  <a:lnTo>
                    <a:pt x="304038" y="377190"/>
                  </a:lnTo>
                  <a:lnTo>
                    <a:pt x="242316" y="377190"/>
                  </a:lnTo>
                  <a:lnTo>
                    <a:pt x="242316" y="154686"/>
                  </a:lnTo>
                  <a:cubicBezTo>
                    <a:pt x="242316" y="123698"/>
                    <a:pt x="234569" y="99441"/>
                    <a:pt x="219075" y="81915"/>
                  </a:cubicBezTo>
                  <a:cubicBezTo>
                    <a:pt x="203581" y="64389"/>
                    <a:pt x="181864" y="55626"/>
                    <a:pt x="153924" y="55626"/>
                  </a:cubicBezTo>
                  <a:cubicBezTo>
                    <a:pt x="126492" y="55626"/>
                    <a:pt x="104267" y="65151"/>
                    <a:pt x="87249" y="84201"/>
                  </a:cubicBezTo>
                  <a:cubicBezTo>
                    <a:pt x="70231" y="103251"/>
                    <a:pt x="61722" y="128016"/>
                    <a:pt x="61722" y="158496"/>
                  </a:cubicBezTo>
                  <a:lnTo>
                    <a:pt x="61722" y="377190"/>
                  </a:lnTo>
                  <a:lnTo>
                    <a:pt x="0" y="377190"/>
                  </a:lnTo>
                  <a:lnTo>
                    <a:pt x="0" y="9144"/>
                  </a:lnTo>
                  <a:lnTo>
                    <a:pt x="60960" y="9144"/>
                  </a:lnTo>
                  <a:lnTo>
                    <a:pt x="60960" y="53340"/>
                  </a:lnTo>
                  <a:cubicBezTo>
                    <a:pt x="74676" y="35560"/>
                    <a:pt x="90297" y="22225"/>
                    <a:pt x="107823" y="13335"/>
                  </a:cubicBezTo>
                  <a:cubicBezTo>
                    <a:pt x="125349" y="4445"/>
                    <a:pt x="145034" y="0"/>
                    <a:pt x="166878"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7" name="Freeform: Shape 56">
              <a:extLst>
                <a:ext uri="{FF2B5EF4-FFF2-40B4-BE49-F238E27FC236}">
                  <a16:creationId xmlns:a16="http://schemas.microsoft.com/office/drawing/2014/main" id="{E4642040-8C33-43F5-9489-BF08C826E0B6}"/>
                </a:ext>
              </a:extLst>
            </p:cNvPr>
            <p:cNvSpPr/>
            <p:nvPr userDrawn="1"/>
          </p:nvSpPr>
          <p:spPr>
            <a:xfrm>
              <a:off x="6793784" y="-1019226"/>
              <a:ext cx="201168" cy="370332"/>
            </a:xfrm>
            <a:custGeom>
              <a:avLst/>
              <a:gdLst/>
              <a:ahLst/>
              <a:cxnLst/>
              <a:rect l="l" t="t" r="r" b="b"/>
              <a:pathLst>
                <a:path w="201168" h="370332">
                  <a:moveTo>
                    <a:pt x="167640" y="0"/>
                  </a:moveTo>
                  <a:lnTo>
                    <a:pt x="201168" y="0"/>
                  </a:lnTo>
                  <a:lnTo>
                    <a:pt x="201168" y="58674"/>
                  </a:lnTo>
                  <a:lnTo>
                    <a:pt x="166878" y="58674"/>
                  </a:lnTo>
                  <a:cubicBezTo>
                    <a:pt x="131826" y="58674"/>
                    <a:pt x="105537" y="67818"/>
                    <a:pt x="88011" y="86106"/>
                  </a:cubicBezTo>
                  <a:cubicBezTo>
                    <a:pt x="70485" y="104394"/>
                    <a:pt x="61722" y="132080"/>
                    <a:pt x="61722" y="169164"/>
                  </a:cubicBezTo>
                  <a:lnTo>
                    <a:pt x="61722" y="370332"/>
                  </a:lnTo>
                  <a:lnTo>
                    <a:pt x="0" y="370332"/>
                  </a:lnTo>
                  <a:lnTo>
                    <a:pt x="0" y="2286"/>
                  </a:lnTo>
                  <a:lnTo>
                    <a:pt x="60960" y="2286"/>
                  </a:lnTo>
                  <a:lnTo>
                    <a:pt x="60960" y="48768"/>
                  </a:lnTo>
                  <a:cubicBezTo>
                    <a:pt x="72136" y="32512"/>
                    <a:pt x="86614" y="20320"/>
                    <a:pt x="104394" y="12192"/>
                  </a:cubicBezTo>
                  <a:cubicBezTo>
                    <a:pt x="122174" y="4064"/>
                    <a:pt x="143256" y="0"/>
                    <a:pt x="16764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8" name="Freeform: Shape 57">
              <a:extLst>
                <a:ext uri="{FF2B5EF4-FFF2-40B4-BE49-F238E27FC236}">
                  <a16:creationId xmlns:a16="http://schemas.microsoft.com/office/drawing/2014/main" id="{8E58D865-F808-4F2D-845B-EFE6E33C2EF1}"/>
                </a:ext>
              </a:extLst>
            </p:cNvPr>
            <p:cNvSpPr/>
            <p:nvPr userDrawn="1"/>
          </p:nvSpPr>
          <p:spPr>
            <a:xfrm>
              <a:off x="7010954" y="-1016940"/>
              <a:ext cx="370332" cy="505206"/>
            </a:xfrm>
            <a:custGeom>
              <a:avLst/>
              <a:gdLst/>
              <a:ahLst/>
              <a:cxnLst/>
              <a:rect l="l" t="t" r="r" b="b"/>
              <a:pathLst>
                <a:path w="370332" h="505206">
                  <a:moveTo>
                    <a:pt x="0" y="0"/>
                  </a:moveTo>
                  <a:lnTo>
                    <a:pt x="67818" y="0"/>
                  </a:lnTo>
                  <a:lnTo>
                    <a:pt x="186690" y="292608"/>
                  </a:lnTo>
                  <a:lnTo>
                    <a:pt x="305562" y="0"/>
                  </a:lnTo>
                  <a:lnTo>
                    <a:pt x="370332" y="0"/>
                  </a:lnTo>
                  <a:lnTo>
                    <a:pt x="156210" y="505206"/>
                  </a:lnTo>
                  <a:lnTo>
                    <a:pt x="92202" y="505206"/>
                  </a:lnTo>
                  <a:lnTo>
                    <a:pt x="155448" y="364998"/>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9" name="Freeform: Shape 58">
              <a:extLst>
                <a:ext uri="{FF2B5EF4-FFF2-40B4-BE49-F238E27FC236}">
                  <a16:creationId xmlns:a16="http://schemas.microsoft.com/office/drawing/2014/main" id="{41325C31-9DF3-4991-82BE-0620B3C975A2}"/>
                </a:ext>
              </a:extLst>
            </p:cNvPr>
            <p:cNvSpPr/>
            <p:nvPr userDrawn="1"/>
          </p:nvSpPr>
          <p:spPr>
            <a:xfrm>
              <a:off x="4681520" y="-316662"/>
              <a:ext cx="443484" cy="554736"/>
            </a:xfrm>
            <a:custGeom>
              <a:avLst/>
              <a:gdLst/>
              <a:ahLst/>
              <a:cxnLst/>
              <a:rect l="l" t="t" r="r" b="b"/>
              <a:pathLst>
                <a:path w="443484" h="554736">
                  <a:moveTo>
                    <a:pt x="224028" y="0"/>
                  </a:moveTo>
                  <a:cubicBezTo>
                    <a:pt x="267208" y="0"/>
                    <a:pt x="306070" y="7366"/>
                    <a:pt x="340614" y="22098"/>
                  </a:cubicBezTo>
                  <a:cubicBezTo>
                    <a:pt x="375158" y="36830"/>
                    <a:pt x="405638" y="59182"/>
                    <a:pt x="432054" y="89154"/>
                  </a:cubicBezTo>
                  <a:lnTo>
                    <a:pt x="390906" y="132588"/>
                  </a:lnTo>
                  <a:cubicBezTo>
                    <a:pt x="369570" y="108712"/>
                    <a:pt x="344424" y="90424"/>
                    <a:pt x="315468" y="77724"/>
                  </a:cubicBezTo>
                  <a:cubicBezTo>
                    <a:pt x="286512" y="65024"/>
                    <a:pt x="256032" y="58674"/>
                    <a:pt x="224028" y="58674"/>
                  </a:cubicBezTo>
                  <a:cubicBezTo>
                    <a:pt x="183388" y="58674"/>
                    <a:pt x="149860" y="68072"/>
                    <a:pt x="123444" y="86868"/>
                  </a:cubicBezTo>
                  <a:cubicBezTo>
                    <a:pt x="97028" y="105664"/>
                    <a:pt x="83820" y="128778"/>
                    <a:pt x="83820" y="156210"/>
                  </a:cubicBezTo>
                  <a:cubicBezTo>
                    <a:pt x="83820" y="185166"/>
                    <a:pt x="95631" y="206121"/>
                    <a:pt x="119253" y="219075"/>
                  </a:cubicBezTo>
                  <a:cubicBezTo>
                    <a:pt x="142875" y="232029"/>
                    <a:pt x="181102" y="239268"/>
                    <a:pt x="233934" y="240792"/>
                  </a:cubicBezTo>
                  <a:cubicBezTo>
                    <a:pt x="306578" y="243840"/>
                    <a:pt x="359664" y="257175"/>
                    <a:pt x="393192" y="280797"/>
                  </a:cubicBezTo>
                  <a:cubicBezTo>
                    <a:pt x="426720" y="304419"/>
                    <a:pt x="443484" y="340360"/>
                    <a:pt x="443484" y="388620"/>
                  </a:cubicBezTo>
                  <a:cubicBezTo>
                    <a:pt x="443484" y="436372"/>
                    <a:pt x="423418" y="475996"/>
                    <a:pt x="383286" y="507492"/>
                  </a:cubicBezTo>
                  <a:cubicBezTo>
                    <a:pt x="343154" y="538988"/>
                    <a:pt x="291846" y="554736"/>
                    <a:pt x="229362" y="554736"/>
                  </a:cubicBezTo>
                  <a:cubicBezTo>
                    <a:pt x="178562" y="554736"/>
                    <a:pt x="134747" y="546608"/>
                    <a:pt x="97917" y="530352"/>
                  </a:cubicBezTo>
                  <a:cubicBezTo>
                    <a:pt x="61087" y="514096"/>
                    <a:pt x="28448" y="488188"/>
                    <a:pt x="0" y="452628"/>
                  </a:cubicBezTo>
                  <a:lnTo>
                    <a:pt x="40386" y="409194"/>
                  </a:lnTo>
                  <a:cubicBezTo>
                    <a:pt x="66294" y="439166"/>
                    <a:pt x="94488" y="461137"/>
                    <a:pt x="124968" y="475107"/>
                  </a:cubicBezTo>
                  <a:cubicBezTo>
                    <a:pt x="155448" y="489077"/>
                    <a:pt x="190246" y="496062"/>
                    <a:pt x="229362" y="496062"/>
                  </a:cubicBezTo>
                  <a:cubicBezTo>
                    <a:pt x="273050" y="496062"/>
                    <a:pt x="308864" y="486283"/>
                    <a:pt x="336804" y="466725"/>
                  </a:cubicBezTo>
                  <a:cubicBezTo>
                    <a:pt x="364744" y="447167"/>
                    <a:pt x="378714" y="422910"/>
                    <a:pt x="378714" y="393954"/>
                  </a:cubicBezTo>
                  <a:cubicBezTo>
                    <a:pt x="378714" y="362966"/>
                    <a:pt x="366649" y="340360"/>
                    <a:pt x="342519" y="326136"/>
                  </a:cubicBezTo>
                  <a:cubicBezTo>
                    <a:pt x="318389" y="311912"/>
                    <a:pt x="279654" y="304038"/>
                    <a:pt x="226314" y="302514"/>
                  </a:cubicBezTo>
                  <a:cubicBezTo>
                    <a:pt x="153162" y="298958"/>
                    <a:pt x="100330" y="286131"/>
                    <a:pt x="67818" y="264033"/>
                  </a:cubicBezTo>
                  <a:cubicBezTo>
                    <a:pt x="35306" y="241935"/>
                    <a:pt x="19050" y="207772"/>
                    <a:pt x="19050" y="161544"/>
                  </a:cubicBezTo>
                  <a:cubicBezTo>
                    <a:pt x="19050" y="115824"/>
                    <a:pt x="38481" y="77470"/>
                    <a:pt x="77343" y="46482"/>
                  </a:cubicBezTo>
                  <a:cubicBezTo>
                    <a:pt x="116205" y="15494"/>
                    <a:pt x="165100" y="0"/>
                    <a:pt x="224028"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0" name="Freeform: Shape 59">
              <a:extLst>
                <a:ext uri="{FF2B5EF4-FFF2-40B4-BE49-F238E27FC236}">
                  <a16:creationId xmlns:a16="http://schemas.microsoft.com/office/drawing/2014/main" id="{661AE160-D902-4375-B2B8-2A13D72D32A9}"/>
                </a:ext>
              </a:extLst>
            </p:cNvPr>
            <p:cNvSpPr/>
            <p:nvPr userDrawn="1"/>
          </p:nvSpPr>
          <p:spPr>
            <a:xfrm>
              <a:off x="5163866" y="-253416"/>
              <a:ext cx="197358" cy="480822"/>
            </a:xfrm>
            <a:custGeom>
              <a:avLst/>
              <a:gdLst/>
              <a:ahLst/>
              <a:cxnLst/>
              <a:rect l="l" t="t" r="r" b="b"/>
              <a:pathLst>
                <a:path w="197358" h="480822">
                  <a:moveTo>
                    <a:pt x="50292" y="0"/>
                  </a:moveTo>
                  <a:lnTo>
                    <a:pt x="112014" y="0"/>
                  </a:lnTo>
                  <a:lnTo>
                    <a:pt x="112014" y="112776"/>
                  </a:lnTo>
                  <a:lnTo>
                    <a:pt x="197358" y="112776"/>
                  </a:lnTo>
                  <a:lnTo>
                    <a:pt x="197358" y="167640"/>
                  </a:lnTo>
                  <a:lnTo>
                    <a:pt x="112014" y="167640"/>
                  </a:lnTo>
                  <a:lnTo>
                    <a:pt x="112014" y="377190"/>
                  </a:lnTo>
                  <a:cubicBezTo>
                    <a:pt x="112014" y="393446"/>
                    <a:pt x="115697" y="405511"/>
                    <a:pt x="123063" y="413385"/>
                  </a:cubicBezTo>
                  <a:cubicBezTo>
                    <a:pt x="130429" y="421259"/>
                    <a:pt x="141732" y="425196"/>
                    <a:pt x="156972" y="425196"/>
                  </a:cubicBezTo>
                  <a:lnTo>
                    <a:pt x="197358" y="425196"/>
                  </a:lnTo>
                  <a:lnTo>
                    <a:pt x="197358" y="480822"/>
                  </a:lnTo>
                  <a:lnTo>
                    <a:pt x="147828" y="480822"/>
                  </a:lnTo>
                  <a:cubicBezTo>
                    <a:pt x="113792" y="480822"/>
                    <a:pt x="89027" y="472948"/>
                    <a:pt x="73533" y="457200"/>
                  </a:cubicBezTo>
                  <a:cubicBezTo>
                    <a:pt x="58039" y="441452"/>
                    <a:pt x="50292" y="416560"/>
                    <a:pt x="50292" y="382524"/>
                  </a:cubicBezTo>
                  <a:lnTo>
                    <a:pt x="50292" y="167640"/>
                  </a:lnTo>
                  <a:lnTo>
                    <a:pt x="0" y="167640"/>
                  </a:lnTo>
                  <a:lnTo>
                    <a:pt x="0" y="112776"/>
                  </a:lnTo>
                  <a:lnTo>
                    <a:pt x="50292" y="112776"/>
                  </a:lnTo>
                  <a:lnTo>
                    <a:pt x="50292"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1" name="Freeform: Shape 60">
              <a:extLst>
                <a:ext uri="{FF2B5EF4-FFF2-40B4-BE49-F238E27FC236}">
                  <a16:creationId xmlns:a16="http://schemas.microsoft.com/office/drawing/2014/main" id="{F360B181-C6DD-4BFF-9A0F-D64B3F1F799C}"/>
                </a:ext>
              </a:extLst>
            </p:cNvPr>
            <p:cNvSpPr/>
            <p:nvPr userDrawn="1"/>
          </p:nvSpPr>
          <p:spPr>
            <a:xfrm>
              <a:off x="6076361" y="-151308"/>
              <a:ext cx="338328" cy="386334"/>
            </a:xfrm>
            <a:custGeom>
              <a:avLst/>
              <a:gdLst/>
              <a:ahLst/>
              <a:cxnLst/>
              <a:rect l="l" t="t" r="r" b="b"/>
              <a:pathLst>
                <a:path w="338328" h="386334">
                  <a:moveTo>
                    <a:pt x="181356" y="0"/>
                  </a:moveTo>
                  <a:cubicBezTo>
                    <a:pt x="230632" y="0"/>
                    <a:pt x="269113" y="14605"/>
                    <a:pt x="296799" y="43815"/>
                  </a:cubicBezTo>
                  <a:cubicBezTo>
                    <a:pt x="324485" y="73025"/>
                    <a:pt x="338328" y="113284"/>
                    <a:pt x="338328" y="164592"/>
                  </a:cubicBezTo>
                  <a:lnTo>
                    <a:pt x="338328" y="378714"/>
                  </a:lnTo>
                  <a:lnTo>
                    <a:pt x="278130" y="378714"/>
                  </a:lnTo>
                  <a:lnTo>
                    <a:pt x="278130" y="318516"/>
                  </a:lnTo>
                  <a:cubicBezTo>
                    <a:pt x="263398" y="339852"/>
                    <a:pt x="243459" y="356489"/>
                    <a:pt x="218313" y="368427"/>
                  </a:cubicBezTo>
                  <a:cubicBezTo>
                    <a:pt x="193167" y="380365"/>
                    <a:pt x="166116" y="386334"/>
                    <a:pt x="137160" y="386334"/>
                  </a:cubicBezTo>
                  <a:cubicBezTo>
                    <a:pt x="96520" y="386334"/>
                    <a:pt x="63500" y="376047"/>
                    <a:pt x="38100" y="355473"/>
                  </a:cubicBezTo>
                  <a:cubicBezTo>
                    <a:pt x="12700" y="334899"/>
                    <a:pt x="0" y="307848"/>
                    <a:pt x="0" y="274320"/>
                  </a:cubicBezTo>
                  <a:cubicBezTo>
                    <a:pt x="0" y="237236"/>
                    <a:pt x="14224" y="209169"/>
                    <a:pt x="42672" y="190119"/>
                  </a:cubicBezTo>
                  <a:cubicBezTo>
                    <a:pt x="71120" y="171069"/>
                    <a:pt x="113284" y="161544"/>
                    <a:pt x="169164" y="161544"/>
                  </a:cubicBezTo>
                  <a:lnTo>
                    <a:pt x="277368" y="161544"/>
                  </a:lnTo>
                  <a:cubicBezTo>
                    <a:pt x="276860" y="127000"/>
                    <a:pt x="267843" y="100330"/>
                    <a:pt x="250317" y="81534"/>
                  </a:cubicBezTo>
                  <a:cubicBezTo>
                    <a:pt x="232791" y="62738"/>
                    <a:pt x="207772" y="53340"/>
                    <a:pt x="175260" y="53340"/>
                  </a:cubicBezTo>
                  <a:cubicBezTo>
                    <a:pt x="155956" y="53340"/>
                    <a:pt x="136906" y="57404"/>
                    <a:pt x="118110" y="65532"/>
                  </a:cubicBezTo>
                  <a:cubicBezTo>
                    <a:pt x="99314" y="73660"/>
                    <a:pt x="80772" y="86106"/>
                    <a:pt x="62484" y="102870"/>
                  </a:cubicBezTo>
                  <a:lnTo>
                    <a:pt x="29718" y="61722"/>
                  </a:lnTo>
                  <a:cubicBezTo>
                    <a:pt x="51054" y="41402"/>
                    <a:pt x="74422" y="26035"/>
                    <a:pt x="99822" y="15621"/>
                  </a:cubicBezTo>
                  <a:cubicBezTo>
                    <a:pt x="125222" y="5207"/>
                    <a:pt x="152400" y="0"/>
                    <a:pt x="181356" y="0"/>
                  </a:cubicBezTo>
                  <a:close/>
                  <a:moveTo>
                    <a:pt x="169926" y="209550"/>
                  </a:moveTo>
                  <a:cubicBezTo>
                    <a:pt x="132842" y="209550"/>
                    <a:pt x="105410" y="214630"/>
                    <a:pt x="87630" y="224790"/>
                  </a:cubicBezTo>
                  <a:cubicBezTo>
                    <a:pt x="69850" y="234950"/>
                    <a:pt x="60960" y="250952"/>
                    <a:pt x="60960" y="272796"/>
                  </a:cubicBezTo>
                  <a:cubicBezTo>
                    <a:pt x="60960" y="291084"/>
                    <a:pt x="68707" y="306324"/>
                    <a:pt x="84201" y="318516"/>
                  </a:cubicBezTo>
                  <a:cubicBezTo>
                    <a:pt x="99695" y="330708"/>
                    <a:pt x="119634" y="336804"/>
                    <a:pt x="144018" y="336804"/>
                  </a:cubicBezTo>
                  <a:cubicBezTo>
                    <a:pt x="180594" y="336804"/>
                    <a:pt x="211455" y="324993"/>
                    <a:pt x="236601" y="301371"/>
                  </a:cubicBezTo>
                  <a:cubicBezTo>
                    <a:pt x="261747" y="277749"/>
                    <a:pt x="275336" y="247142"/>
                    <a:pt x="277368" y="209550"/>
                  </a:cubicBezTo>
                  <a:lnTo>
                    <a:pt x="169926" y="20955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2" name="Freeform: Shape 61">
              <a:extLst>
                <a:ext uri="{FF2B5EF4-FFF2-40B4-BE49-F238E27FC236}">
                  <a16:creationId xmlns:a16="http://schemas.microsoft.com/office/drawing/2014/main" id="{A9CA7E65-0B72-4653-863E-DFC4B3D04630}"/>
                </a:ext>
              </a:extLst>
            </p:cNvPr>
            <p:cNvSpPr/>
            <p:nvPr userDrawn="1"/>
          </p:nvSpPr>
          <p:spPr>
            <a:xfrm>
              <a:off x="5405420" y="-150546"/>
              <a:ext cx="383286" cy="389382"/>
            </a:xfrm>
            <a:custGeom>
              <a:avLst/>
              <a:gdLst/>
              <a:ahLst/>
              <a:cxnLst/>
              <a:rect l="l" t="t" r="r" b="b"/>
              <a:pathLst>
                <a:path w="383286" h="389382">
                  <a:moveTo>
                    <a:pt x="192786" y="0"/>
                  </a:moveTo>
                  <a:cubicBezTo>
                    <a:pt x="247142" y="0"/>
                    <a:pt x="292481" y="18542"/>
                    <a:pt x="328803" y="55626"/>
                  </a:cubicBezTo>
                  <a:cubicBezTo>
                    <a:pt x="365125" y="92710"/>
                    <a:pt x="383286" y="138938"/>
                    <a:pt x="383286" y="194310"/>
                  </a:cubicBezTo>
                  <a:cubicBezTo>
                    <a:pt x="383286" y="249682"/>
                    <a:pt x="364744" y="296037"/>
                    <a:pt x="327660" y="333375"/>
                  </a:cubicBezTo>
                  <a:cubicBezTo>
                    <a:pt x="290576" y="370713"/>
                    <a:pt x="244856" y="389382"/>
                    <a:pt x="190500" y="389382"/>
                  </a:cubicBezTo>
                  <a:cubicBezTo>
                    <a:pt x="136144" y="389382"/>
                    <a:pt x="90805" y="370840"/>
                    <a:pt x="54483" y="333756"/>
                  </a:cubicBezTo>
                  <a:cubicBezTo>
                    <a:pt x="18161" y="296672"/>
                    <a:pt x="0" y="250444"/>
                    <a:pt x="0" y="195072"/>
                  </a:cubicBezTo>
                  <a:cubicBezTo>
                    <a:pt x="0" y="139700"/>
                    <a:pt x="18542" y="93345"/>
                    <a:pt x="55626" y="56007"/>
                  </a:cubicBezTo>
                  <a:cubicBezTo>
                    <a:pt x="92710" y="18669"/>
                    <a:pt x="138430" y="0"/>
                    <a:pt x="192786" y="0"/>
                  </a:cubicBezTo>
                  <a:close/>
                  <a:moveTo>
                    <a:pt x="191262" y="54102"/>
                  </a:moveTo>
                  <a:cubicBezTo>
                    <a:pt x="155194" y="54102"/>
                    <a:pt x="124841" y="67564"/>
                    <a:pt x="100203" y="94488"/>
                  </a:cubicBezTo>
                  <a:cubicBezTo>
                    <a:pt x="75565" y="121412"/>
                    <a:pt x="63246" y="154940"/>
                    <a:pt x="63246" y="195072"/>
                  </a:cubicBezTo>
                  <a:cubicBezTo>
                    <a:pt x="63246" y="234696"/>
                    <a:pt x="75565" y="267970"/>
                    <a:pt x="100203" y="294894"/>
                  </a:cubicBezTo>
                  <a:cubicBezTo>
                    <a:pt x="124841" y="321818"/>
                    <a:pt x="155448" y="335280"/>
                    <a:pt x="192024" y="335280"/>
                  </a:cubicBezTo>
                  <a:cubicBezTo>
                    <a:pt x="228092" y="335280"/>
                    <a:pt x="258445" y="321818"/>
                    <a:pt x="283083" y="294894"/>
                  </a:cubicBezTo>
                  <a:cubicBezTo>
                    <a:pt x="307721" y="267970"/>
                    <a:pt x="320040" y="234442"/>
                    <a:pt x="320040" y="194310"/>
                  </a:cubicBezTo>
                  <a:cubicBezTo>
                    <a:pt x="320040" y="155194"/>
                    <a:pt x="307594" y="122047"/>
                    <a:pt x="282702" y="94869"/>
                  </a:cubicBezTo>
                  <a:cubicBezTo>
                    <a:pt x="257810" y="67691"/>
                    <a:pt x="227330" y="54102"/>
                    <a:pt x="191262" y="54102"/>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3" name="Freeform: Shape 62">
              <a:extLst>
                <a:ext uri="{FF2B5EF4-FFF2-40B4-BE49-F238E27FC236}">
                  <a16:creationId xmlns:a16="http://schemas.microsoft.com/office/drawing/2014/main" id="{B16A1590-1C71-450A-AD86-9769F157EA31}"/>
                </a:ext>
              </a:extLst>
            </p:cNvPr>
            <p:cNvSpPr/>
            <p:nvPr userDrawn="1"/>
          </p:nvSpPr>
          <p:spPr>
            <a:xfrm>
              <a:off x="6472220" y="-149784"/>
              <a:ext cx="380238" cy="514350"/>
            </a:xfrm>
            <a:custGeom>
              <a:avLst/>
              <a:gdLst/>
              <a:ahLst/>
              <a:cxnLst/>
              <a:rect l="l" t="t" r="r" b="b"/>
              <a:pathLst>
                <a:path w="380238" h="514350">
                  <a:moveTo>
                    <a:pt x="183642" y="0"/>
                  </a:moveTo>
                  <a:cubicBezTo>
                    <a:pt x="210058" y="0"/>
                    <a:pt x="234950" y="5588"/>
                    <a:pt x="258318" y="16764"/>
                  </a:cubicBezTo>
                  <a:cubicBezTo>
                    <a:pt x="281686" y="27940"/>
                    <a:pt x="301752" y="43688"/>
                    <a:pt x="318516" y="64008"/>
                  </a:cubicBezTo>
                  <a:lnTo>
                    <a:pt x="318516" y="9144"/>
                  </a:lnTo>
                  <a:lnTo>
                    <a:pt x="380238" y="9144"/>
                  </a:lnTo>
                  <a:lnTo>
                    <a:pt x="380238" y="331470"/>
                  </a:lnTo>
                  <a:cubicBezTo>
                    <a:pt x="380238" y="392430"/>
                    <a:pt x="363982" y="438150"/>
                    <a:pt x="331470" y="468630"/>
                  </a:cubicBezTo>
                  <a:cubicBezTo>
                    <a:pt x="298958" y="499110"/>
                    <a:pt x="249936" y="514350"/>
                    <a:pt x="184404" y="514350"/>
                  </a:cubicBezTo>
                  <a:lnTo>
                    <a:pt x="91440" y="514350"/>
                  </a:lnTo>
                  <a:lnTo>
                    <a:pt x="91440" y="461010"/>
                  </a:lnTo>
                  <a:lnTo>
                    <a:pt x="187452" y="461010"/>
                  </a:lnTo>
                  <a:cubicBezTo>
                    <a:pt x="230632" y="461010"/>
                    <a:pt x="263144" y="450342"/>
                    <a:pt x="284988" y="429006"/>
                  </a:cubicBezTo>
                  <a:cubicBezTo>
                    <a:pt x="306832" y="407670"/>
                    <a:pt x="317754" y="375920"/>
                    <a:pt x="317754" y="333756"/>
                  </a:cubicBezTo>
                  <a:lnTo>
                    <a:pt x="317754" y="307848"/>
                  </a:lnTo>
                  <a:cubicBezTo>
                    <a:pt x="300990" y="328168"/>
                    <a:pt x="280797" y="343916"/>
                    <a:pt x="257175" y="355092"/>
                  </a:cubicBezTo>
                  <a:cubicBezTo>
                    <a:pt x="233553" y="366268"/>
                    <a:pt x="208280" y="371856"/>
                    <a:pt x="181356" y="371856"/>
                  </a:cubicBezTo>
                  <a:cubicBezTo>
                    <a:pt x="129540" y="371856"/>
                    <a:pt x="86360" y="354584"/>
                    <a:pt x="51816" y="320040"/>
                  </a:cubicBezTo>
                  <a:cubicBezTo>
                    <a:pt x="17272" y="285496"/>
                    <a:pt x="0" y="241046"/>
                    <a:pt x="0" y="186690"/>
                  </a:cubicBezTo>
                  <a:cubicBezTo>
                    <a:pt x="0" y="132842"/>
                    <a:pt x="17653" y="88265"/>
                    <a:pt x="52959" y="52959"/>
                  </a:cubicBezTo>
                  <a:cubicBezTo>
                    <a:pt x="88265" y="17653"/>
                    <a:pt x="131826" y="0"/>
                    <a:pt x="183642" y="0"/>
                  </a:cubicBezTo>
                  <a:close/>
                  <a:moveTo>
                    <a:pt x="190500" y="54864"/>
                  </a:moveTo>
                  <a:cubicBezTo>
                    <a:pt x="152400" y="54864"/>
                    <a:pt x="121666" y="66802"/>
                    <a:pt x="98298" y="90678"/>
                  </a:cubicBezTo>
                  <a:cubicBezTo>
                    <a:pt x="74930" y="114554"/>
                    <a:pt x="63246" y="146304"/>
                    <a:pt x="63246" y="185928"/>
                  </a:cubicBezTo>
                  <a:cubicBezTo>
                    <a:pt x="63246" y="225044"/>
                    <a:pt x="75057" y="256667"/>
                    <a:pt x="98679" y="280797"/>
                  </a:cubicBezTo>
                  <a:cubicBezTo>
                    <a:pt x="122301" y="304927"/>
                    <a:pt x="152908" y="316992"/>
                    <a:pt x="190500" y="316992"/>
                  </a:cubicBezTo>
                  <a:cubicBezTo>
                    <a:pt x="227076" y="316992"/>
                    <a:pt x="257937" y="304419"/>
                    <a:pt x="283083" y="279273"/>
                  </a:cubicBezTo>
                  <a:cubicBezTo>
                    <a:pt x="308229" y="254127"/>
                    <a:pt x="320802" y="223266"/>
                    <a:pt x="320802" y="186690"/>
                  </a:cubicBezTo>
                  <a:cubicBezTo>
                    <a:pt x="320802" y="149098"/>
                    <a:pt x="308229" y="117729"/>
                    <a:pt x="283083" y="92583"/>
                  </a:cubicBezTo>
                  <a:cubicBezTo>
                    <a:pt x="257937" y="67437"/>
                    <a:pt x="227076" y="54864"/>
                    <a:pt x="190500" y="54864"/>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4" name="Freeform: Shape 63">
              <a:extLst>
                <a:ext uri="{FF2B5EF4-FFF2-40B4-BE49-F238E27FC236}">
                  <a16:creationId xmlns:a16="http://schemas.microsoft.com/office/drawing/2014/main" id="{8CAEB6F1-84BB-45EF-9560-C6C9049A7639}"/>
                </a:ext>
              </a:extLst>
            </p:cNvPr>
            <p:cNvSpPr/>
            <p:nvPr userDrawn="1"/>
          </p:nvSpPr>
          <p:spPr>
            <a:xfrm>
              <a:off x="6919895" y="-149784"/>
              <a:ext cx="368808" cy="388620"/>
            </a:xfrm>
            <a:custGeom>
              <a:avLst/>
              <a:gdLst/>
              <a:ahLst/>
              <a:cxnLst/>
              <a:rect l="l" t="t" r="r" b="b"/>
              <a:pathLst>
                <a:path w="368808" h="388620">
                  <a:moveTo>
                    <a:pt x="187452" y="0"/>
                  </a:moveTo>
                  <a:cubicBezTo>
                    <a:pt x="241300" y="0"/>
                    <a:pt x="284988" y="17526"/>
                    <a:pt x="318516" y="52578"/>
                  </a:cubicBezTo>
                  <a:cubicBezTo>
                    <a:pt x="352044" y="87630"/>
                    <a:pt x="368808" y="133350"/>
                    <a:pt x="368808" y="189738"/>
                  </a:cubicBezTo>
                  <a:cubicBezTo>
                    <a:pt x="368808" y="193802"/>
                    <a:pt x="368554" y="198501"/>
                    <a:pt x="368046" y="203835"/>
                  </a:cubicBezTo>
                  <a:cubicBezTo>
                    <a:pt x="367538" y="209169"/>
                    <a:pt x="367030" y="213106"/>
                    <a:pt x="366522" y="215646"/>
                  </a:cubicBezTo>
                  <a:lnTo>
                    <a:pt x="64008" y="215646"/>
                  </a:lnTo>
                  <a:cubicBezTo>
                    <a:pt x="68072" y="251714"/>
                    <a:pt x="82169" y="280797"/>
                    <a:pt x="106299" y="302895"/>
                  </a:cubicBezTo>
                  <a:cubicBezTo>
                    <a:pt x="130429" y="324993"/>
                    <a:pt x="159766" y="336042"/>
                    <a:pt x="194310" y="336042"/>
                  </a:cubicBezTo>
                  <a:cubicBezTo>
                    <a:pt x="218694" y="336042"/>
                    <a:pt x="241173" y="330835"/>
                    <a:pt x="261747" y="320421"/>
                  </a:cubicBezTo>
                  <a:cubicBezTo>
                    <a:pt x="282321" y="310007"/>
                    <a:pt x="301244" y="294132"/>
                    <a:pt x="318516" y="272796"/>
                  </a:cubicBezTo>
                  <a:lnTo>
                    <a:pt x="355854" y="307086"/>
                  </a:lnTo>
                  <a:cubicBezTo>
                    <a:pt x="335026" y="334518"/>
                    <a:pt x="310642" y="354965"/>
                    <a:pt x="282702" y="368427"/>
                  </a:cubicBezTo>
                  <a:cubicBezTo>
                    <a:pt x="254762" y="381889"/>
                    <a:pt x="223520" y="388620"/>
                    <a:pt x="188976" y="388620"/>
                  </a:cubicBezTo>
                  <a:cubicBezTo>
                    <a:pt x="133604" y="388620"/>
                    <a:pt x="88265" y="370459"/>
                    <a:pt x="52959" y="334137"/>
                  </a:cubicBezTo>
                  <a:cubicBezTo>
                    <a:pt x="17653" y="297815"/>
                    <a:pt x="0" y="251206"/>
                    <a:pt x="0" y="194310"/>
                  </a:cubicBezTo>
                  <a:cubicBezTo>
                    <a:pt x="0" y="138938"/>
                    <a:pt x="18034" y="92710"/>
                    <a:pt x="54102" y="55626"/>
                  </a:cubicBezTo>
                  <a:cubicBezTo>
                    <a:pt x="90170" y="18542"/>
                    <a:pt x="134620" y="0"/>
                    <a:pt x="187452" y="0"/>
                  </a:cubicBezTo>
                  <a:close/>
                  <a:moveTo>
                    <a:pt x="188214" y="52578"/>
                  </a:moveTo>
                  <a:cubicBezTo>
                    <a:pt x="156210" y="52578"/>
                    <a:pt x="128778" y="62992"/>
                    <a:pt x="105918" y="83820"/>
                  </a:cubicBezTo>
                  <a:cubicBezTo>
                    <a:pt x="83058" y="104648"/>
                    <a:pt x="69088" y="132588"/>
                    <a:pt x="64008" y="167640"/>
                  </a:cubicBezTo>
                  <a:lnTo>
                    <a:pt x="306324" y="167640"/>
                  </a:lnTo>
                  <a:cubicBezTo>
                    <a:pt x="301752" y="132080"/>
                    <a:pt x="288798" y="104013"/>
                    <a:pt x="267462" y="83439"/>
                  </a:cubicBezTo>
                  <a:cubicBezTo>
                    <a:pt x="246126" y="62865"/>
                    <a:pt x="219710" y="52578"/>
                    <a:pt x="188214" y="52578"/>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5" name="Freeform: Shape 64">
              <a:extLst>
                <a:ext uri="{FF2B5EF4-FFF2-40B4-BE49-F238E27FC236}">
                  <a16:creationId xmlns:a16="http://schemas.microsoft.com/office/drawing/2014/main" id="{74728006-2142-47CC-886E-F2F991419D7F}"/>
                </a:ext>
              </a:extLst>
            </p:cNvPr>
            <p:cNvSpPr/>
            <p:nvPr userDrawn="1"/>
          </p:nvSpPr>
          <p:spPr>
            <a:xfrm>
              <a:off x="5850809" y="-142926"/>
              <a:ext cx="201168" cy="370332"/>
            </a:xfrm>
            <a:custGeom>
              <a:avLst/>
              <a:gdLst/>
              <a:ahLst/>
              <a:cxnLst/>
              <a:rect l="l" t="t" r="r" b="b"/>
              <a:pathLst>
                <a:path w="201168" h="370332">
                  <a:moveTo>
                    <a:pt x="167640" y="0"/>
                  </a:moveTo>
                  <a:lnTo>
                    <a:pt x="201168" y="0"/>
                  </a:lnTo>
                  <a:lnTo>
                    <a:pt x="201168" y="58674"/>
                  </a:lnTo>
                  <a:lnTo>
                    <a:pt x="166878" y="58674"/>
                  </a:lnTo>
                  <a:cubicBezTo>
                    <a:pt x="131826" y="58674"/>
                    <a:pt x="105537" y="67818"/>
                    <a:pt x="88011" y="86106"/>
                  </a:cubicBezTo>
                  <a:cubicBezTo>
                    <a:pt x="70485" y="104394"/>
                    <a:pt x="61722" y="132080"/>
                    <a:pt x="61722" y="169164"/>
                  </a:cubicBezTo>
                  <a:lnTo>
                    <a:pt x="61722" y="370332"/>
                  </a:lnTo>
                  <a:lnTo>
                    <a:pt x="0" y="370332"/>
                  </a:lnTo>
                  <a:lnTo>
                    <a:pt x="0" y="2286"/>
                  </a:lnTo>
                  <a:lnTo>
                    <a:pt x="60960" y="2286"/>
                  </a:lnTo>
                  <a:lnTo>
                    <a:pt x="60960" y="48768"/>
                  </a:lnTo>
                  <a:cubicBezTo>
                    <a:pt x="72136" y="32512"/>
                    <a:pt x="86614" y="20320"/>
                    <a:pt x="104394" y="12192"/>
                  </a:cubicBezTo>
                  <a:cubicBezTo>
                    <a:pt x="122174" y="4064"/>
                    <a:pt x="143256" y="0"/>
                    <a:pt x="16764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6" name="Freeform: Shape 65">
              <a:extLst>
                <a:ext uri="{FF2B5EF4-FFF2-40B4-BE49-F238E27FC236}">
                  <a16:creationId xmlns:a16="http://schemas.microsoft.com/office/drawing/2014/main" id="{4EBA19AC-8DCE-4F17-A88B-6883D7F62D6E}"/>
                </a:ext>
              </a:extLst>
            </p:cNvPr>
            <p:cNvSpPr/>
            <p:nvPr userDrawn="1"/>
          </p:nvSpPr>
          <p:spPr>
            <a:xfrm>
              <a:off x="4707428" y="570306"/>
              <a:ext cx="534162" cy="533400"/>
            </a:xfrm>
            <a:custGeom>
              <a:avLst/>
              <a:gdLst/>
              <a:ahLst/>
              <a:cxnLst/>
              <a:rect l="l" t="t" r="r" b="b"/>
              <a:pathLst>
                <a:path w="534162" h="533400">
                  <a:moveTo>
                    <a:pt x="0" y="0"/>
                  </a:moveTo>
                  <a:lnTo>
                    <a:pt x="86868" y="0"/>
                  </a:lnTo>
                  <a:lnTo>
                    <a:pt x="267462" y="311658"/>
                  </a:lnTo>
                  <a:lnTo>
                    <a:pt x="447294" y="0"/>
                  </a:lnTo>
                  <a:lnTo>
                    <a:pt x="534162" y="0"/>
                  </a:lnTo>
                  <a:lnTo>
                    <a:pt x="534162" y="533400"/>
                  </a:lnTo>
                  <a:lnTo>
                    <a:pt x="468630" y="533400"/>
                  </a:lnTo>
                  <a:lnTo>
                    <a:pt x="468630" y="83820"/>
                  </a:lnTo>
                  <a:lnTo>
                    <a:pt x="294132" y="388620"/>
                  </a:lnTo>
                  <a:lnTo>
                    <a:pt x="240792" y="388620"/>
                  </a:lnTo>
                  <a:lnTo>
                    <a:pt x="65532" y="84582"/>
                  </a:lnTo>
                  <a:lnTo>
                    <a:pt x="65532" y="533400"/>
                  </a:lnTo>
                  <a:lnTo>
                    <a:pt x="0" y="533400"/>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7" name="Freeform: Shape 66">
              <a:extLst>
                <a:ext uri="{FF2B5EF4-FFF2-40B4-BE49-F238E27FC236}">
                  <a16:creationId xmlns:a16="http://schemas.microsoft.com/office/drawing/2014/main" id="{BA8A3385-EB88-45FC-A436-D04FBCF5B629}"/>
                </a:ext>
              </a:extLst>
            </p:cNvPr>
            <p:cNvSpPr/>
            <p:nvPr userDrawn="1"/>
          </p:nvSpPr>
          <p:spPr>
            <a:xfrm>
              <a:off x="7192691" y="622884"/>
              <a:ext cx="197358" cy="480822"/>
            </a:xfrm>
            <a:custGeom>
              <a:avLst/>
              <a:gdLst/>
              <a:ahLst/>
              <a:cxnLst/>
              <a:rect l="l" t="t" r="r" b="b"/>
              <a:pathLst>
                <a:path w="197358" h="480822">
                  <a:moveTo>
                    <a:pt x="50292" y="0"/>
                  </a:moveTo>
                  <a:lnTo>
                    <a:pt x="112014" y="0"/>
                  </a:lnTo>
                  <a:lnTo>
                    <a:pt x="112014" y="112776"/>
                  </a:lnTo>
                  <a:lnTo>
                    <a:pt x="197358" y="112776"/>
                  </a:lnTo>
                  <a:lnTo>
                    <a:pt x="197358" y="167640"/>
                  </a:lnTo>
                  <a:lnTo>
                    <a:pt x="112014" y="167640"/>
                  </a:lnTo>
                  <a:lnTo>
                    <a:pt x="112014" y="377190"/>
                  </a:lnTo>
                  <a:cubicBezTo>
                    <a:pt x="112014" y="393446"/>
                    <a:pt x="115697" y="405511"/>
                    <a:pt x="123063" y="413385"/>
                  </a:cubicBezTo>
                  <a:cubicBezTo>
                    <a:pt x="130429" y="421259"/>
                    <a:pt x="141732" y="425196"/>
                    <a:pt x="156972" y="425196"/>
                  </a:cubicBezTo>
                  <a:lnTo>
                    <a:pt x="197358" y="425196"/>
                  </a:lnTo>
                  <a:lnTo>
                    <a:pt x="197358" y="480822"/>
                  </a:lnTo>
                  <a:lnTo>
                    <a:pt x="147828" y="480822"/>
                  </a:lnTo>
                  <a:cubicBezTo>
                    <a:pt x="113792" y="480822"/>
                    <a:pt x="89027" y="472948"/>
                    <a:pt x="73533" y="457200"/>
                  </a:cubicBezTo>
                  <a:cubicBezTo>
                    <a:pt x="58039" y="441452"/>
                    <a:pt x="50292" y="416560"/>
                    <a:pt x="50292" y="382524"/>
                  </a:cubicBezTo>
                  <a:lnTo>
                    <a:pt x="50292" y="167640"/>
                  </a:lnTo>
                  <a:lnTo>
                    <a:pt x="0" y="167640"/>
                  </a:lnTo>
                  <a:lnTo>
                    <a:pt x="0" y="112776"/>
                  </a:lnTo>
                  <a:lnTo>
                    <a:pt x="50292" y="112776"/>
                  </a:lnTo>
                  <a:lnTo>
                    <a:pt x="50292"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8" name="Freeform: Shape 67">
              <a:extLst>
                <a:ext uri="{FF2B5EF4-FFF2-40B4-BE49-F238E27FC236}">
                  <a16:creationId xmlns:a16="http://schemas.microsoft.com/office/drawing/2014/main" id="{886BCBAA-07B9-4C22-8911-7DA329ACC86B}"/>
                </a:ext>
              </a:extLst>
            </p:cNvPr>
            <p:cNvSpPr/>
            <p:nvPr userDrawn="1"/>
          </p:nvSpPr>
          <p:spPr>
            <a:xfrm>
              <a:off x="5310170" y="725754"/>
              <a:ext cx="383286" cy="389382"/>
            </a:xfrm>
            <a:custGeom>
              <a:avLst/>
              <a:gdLst/>
              <a:ahLst/>
              <a:cxnLst/>
              <a:rect l="l" t="t" r="r" b="b"/>
              <a:pathLst>
                <a:path w="383286" h="389382">
                  <a:moveTo>
                    <a:pt x="192786" y="0"/>
                  </a:moveTo>
                  <a:cubicBezTo>
                    <a:pt x="247142" y="0"/>
                    <a:pt x="292481" y="18542"/>
                    <a:pt x="328803" y="55626"/>
                  </a:cubicBezTo>
                  <a:cubicBezTo>
                    <a:pt x="365125" y="92710"/>
                    <a:pt x="383286" y="138938"/>
                    <a:pt x="383286" y="194310"/>
                  </a:cubicBezTo>
                  <a:cubicBezTo>
                    <a:pt x="383286" y="249682"/>
                    <a:pt x="364744" y="296037"/>
                    <a:pt x="327660" y="333375"/>
                  </a:cubicBezTo>
                  <a:cubicBezTo>
                    <a:pt x="290576" y="370713"/>
                    <a:pt x="244856" y="389382"/>
                    <a:pt x="190500" y="389382"/>
                  </a:cubicBezTo>
                  <a:cubicBezTo>
                    <a:pt x="136144" y="389382"/>
                    <a:pt x="90805" y="370840"/>
                    <a:pt x="54483" y="333756"/>
                  </a:cubicBezTo>
                  <a:cubicBezTo>
                    <a:pt x="18161" y="296672"/>
                    <a:pt x="0" y="250444"/>
                    <a:pt x="0" y="195072"/>
                  </a:cubicBezTo>
                  <a:cubicBezTo>
                    <a:pt x="0" y="139700"/>
                    <a:pt x="18542" y="93345"/>
                    <a:pt x="55626" y="56007"/>
                  </a:cubicBezTo>
                  <a:cubicBezTo>
                    <a:pt x="92710" y="18669"/>
                    <a:pt x="138430" y="0"/>
                    <a:pt x="192786" y="0"/>
                  </a:cubicBezTo>
                  <a:close/>
                  <a:moveTo>
                    <a:pt x="191262" y="54102"/>
                  </a:moveTo>
                  <a:cubicBezTo>
                    <a:pt x="155194" y="54102"/>
                    <a:pt x="124841" y="67564"/>
                    <a:pt x="100203" y="94488"/>
                  </a:cubicBezTo>
                  <a:cubicBezTo>
                    <a:pt x="75565" y="121412"/>
                    <a:pt x="63246" y="154940"/>
                    <a:pt x="63246" y="195072"/>
                  </a:cubicBezTo>
                  <a:cubicBezTo>
                    <a:pt x="63246" y="234696"/>
                    <a:pt x="75565" y="267970"/>
                    <a:pt x="100203" y="294894"/>
                  </a:cubicBezTo>
                  <a:cubicBezTo>
                    <a:pt x="124841" y="321818"/>
                    <a:pt x="155448" y="335280"/>
                    <a:pt x="192024" y="335280"/>
                  </a:cubicBezTo>
                  <a:cubicBezTo>
                    <a:pt x="228092" y="335280"/>
                    <a:pt x="258445" y="321818"/>
                    <a:pt x="283083" y="294894"/>
                  </a:cubicBezTo>
                  <a:cubicBezTo>
                    <a:pt x="307721" y="267970"/>
                    <a:pt x="320040" y="234442"/>
                    <a:pt x="320040" y="194310"/>
                  </a:cubicBezTo>
                  <a:cubicBezTo>
                    <a:pt x="320040" y="155194"/>
                    <a:pt x="307594" y="122047"/>
                    <a:pt x="282702" y="94869"/>
                  </a:cubicBezTo>
                  <a:cubicBezTo>
                    <a:pt x="257810" y="67691"/>
                    <a:pt x="227330" y="54102"/>
                    <a:pt x="191262" y="54102"/>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69" name="Freeform: Shape 68">
              <a:extLst>
                <a:ext uri="{FF2B5EF4-FFF2-40B4-BE49-F238E27FC236}">
                  <a16:creationId xmlns:a16="http://schemas.microsoft.com/office/drawing/2014/main" id="{CCF6D900-3C01-4866-9730-16BFFA37F209}"/>
                </a:ext>
              </a:extLst>
            </p:cNvPr>
            <p:cNvSpPr/>
            <p:nvPr userDrawn="1"/>
          </p:nvSpPr>
          <p:spPr>
            <a:xfrm>
              <a:off x="5755559" y="726516"/>
              <a:ext cx="547116" cy="377190"/>
            </a:xfrm>
            <a:custGeom>
              <a:avLst/>
              <a:gdLst/>
              <a:ahLst/>
              <a:cxnLst/>
              <a:rect l="l" t="t" r="r" b="b"/>
              <a:pathLst>
                <a:path w="547116" h="377190">
                  <a:moveTo>
                    <a:pt x="166878" y="0"/>
                  </a:moveTo>
                  <a:cubicBezTo>
                    <a:pt x="192278" y="0"/>
                    <a:pt x="214884" y="5334"/>
                    <a:pt x="234696" y="16002"/>
                  </a:cubicBezTo>
                  <a:cubicBezTo>
                    <a:pt x="254508" y="26670"/>
                    <a:pt x="270256" y="42164"/>
                    <a:pt x="281940" y="62484"/>
                  </a:cubicBezTo>
                  <a:cubicBezTo>
                    <a:pt x="295656" y="42164"/>
                    <a:pt x="313055" y="26670"/>
                    <a:pt x="334137" y="16002"/>
                  </a:cubicBezTo>
                  <a:cubicBezTo>
                    <a:pt x="355219" y="5334"/>
                    <a:pt x="378968" y="0"/>
                    <a:pt x="405384" y="0"/>
                  </a:cubicBezTo>
                  <a:cubicBezTo>
                    <a:pt x="448564" y="0"/>
                    <a:pt x="482981" y="13970"/>
                    <a:pt x="508635" y="41910"/>
                  </a:cubicBezTo>
                  <a:cubicBezTo>
                    <a:pt x="534289" y="69850"/>
                    <a:pt x="547116" y="106172"/>
                    <a:pt x="547116" y="150876"/>
                  </a:cubicBezTo>
                  <a:lnTo>
                    <a:pt x="547116" y="377190"/>
                  </a:lnTo>
                  <a:lnTo>
                    <a:pt x="484632" y="377190"/>
                  </a:lnTo>
                  <a:lnTo>
                    <a:pt x="484632" y="154686"/>
                  </a:lnTo>
                  <a:cubicBezTo>
                    <a:pt x="484632" y="123698"/>
                    <a:pt x="476885" y="99441"/>
                    <a:pt x="461391" y="81915"/>
                  </a:cubicBezTo>
                  <a:cubicBezTo>
                    <a:pt x="445897" y="64389"/>
                    <a:pt x="424180" y="55626"/>
                    <a:pt x="396240" y="55626"/>
                  </a:cubicBezTo>
                  <a:cubicBezTo>
                    <a:pt x="368808" y="55626"/>
                    <a:pt x="346583" y="65151"/>
                    <a:pt x="329565" y="84201"/>
                  </a:cubicBezTo>
                  <a:cubicBezTo>
                    <a:pt x="312547" y="103251"/>
                    <a:pt x="304038" y="128016"/>
                    <a:pt x="304038" y="158496"/>
                  </a:cubicBezTo>
                  <a:lnTo>
                    <a:pt x="304038" y="377190"/>
                  </a:lnTo>
                  <a:lnTo>
                    <a:pt x="242316" y="377190"/>
                  </a:lnTo>
                  <a:lnTo>
                    <a:pt x="242316" y="154686"/>
                  </a:lnTo>
                  <a:cubicBezTo>
                    <a:pt x="242316" y="123698"/>
                    <a:pt x="234569" y="99441"/>
                    <a:pt x="219075" y="81915"/>
                  </a:cubicBezTo>
                  <a:cubicBezTo>
                    <a:pt x="203581" y="64389"/>
                    <a:pt x="181864" y="55626"/>
                    <a:pt x="153924" y="55626"/>
                  </a:cubicBezTo>
                  <a:cubicBezTo>
                    <a:pt x="126492" y="55626"/>
                    <a:pt x="104267" y="65151"/>
                    <a:pt x="87249" y="84201"/>
                  </a:cubicBezTo>
                  <a:cubicBezTo>
                    <a:pt x="70231" y="103251"/>
                    <a:pt x="61722" y="128016"/>
                    <a:pt x="61722" y="158496"/>
                  </a:cubicBezTo>
                  <a:lnTo>
                    <a:pt x="61722" y="377190"/>
                  </a:lnTo>
                  <a:lnTo>
                    <a:pt x="0" y="377190"/>
                  </a:lnTo>
                  <a:lnTo>
                    <a:pt x="0" y="9144"/>
                  </a:lnTo>
                  <a:lnTo>
                    <a:pt x="60960" y="9144"/>
                  </a:lnTo>
                  <a:lnTo>
                    <a:pt x="60960" y="53340"/>
                  </a:lnTo>
                  <a:cubicBezTo>
                    <a:pt x="74676" y="35560"/>
                    <a:pt x="90297" y="22225"/>
                    <a:pt x="107823" y="13335"/>
                  </a:cubicBezTo>
                  <a:cubicBezTo>
                    <a:pt x="125349" y="4445"/>
                    <a:pt x="145034" y="0"/>
                    <a:pt x="166878"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70" name="Freeform: Shape 69">
              <a:extLst>
                <a:ext uri="{FF2B5EF4-FFF2-40B4-BE49-F238E27FC236}">
                  <a16:creationId xmlns:a16="http://schemas.microsoft.com/office/drawing/2014/main" id="{4782B88C-C604-4589-886E-0D4975A611B8}"/>
                </a:ext>
              </a:extLst>
            </p:cNvPr>
            <p:cNvSpPr/>
            <p:nvPr userDrawn="1"/>
          </p:nvSpPr>
          <p:spPr>
            <a:xfrm>
              <a:off x="6357920" y="726516"/>
              <a:ext cx="368808" cy="388620"/>
            </a:xfrm>
            <a:custGeom>
              <a:avLst/>
              <a:gdLst/>
              <a:ahLst/>
              <a:cxnLst/>
              <a:rect l="l" t="t" r="r" b="b"/>
              <a:pathLst>
                <a:path w="368808" h="388620">
                  <a:moveTo>
                    <a:pt x="187452" y="0"/>
                  </a:moveTo>
                  <a:cubicBezTo>
                    <a:pt x="241300" y="0"/>
                    <a:pt x="284988" y="17526"/>
                    <a:pt x="318516" y="52578"/>
                  </a:cubicBezTo>
                  <a:cubicBezTo>
                    <a:pt x="352044" y="87630"/>
                    <a:pt x="368808" y="133350"/>
                    <a:pt x="368808" y="189738"/>
                  </a:cubicBezTo>
                  <a:cubicBezTo>
                    <a:pt x="368808" y="193802"/>
                    <a:pt x="368554" y="198501"/>
                    <a:pt x="368046" y="203835"/>
                  </a:cubicBezTo>
                  <a:cubicBezTo>
                    <a:pt x="367538" y="209169"/>
                    <a:pt x="367030" y="213106"/>
                    <a:pt x="366522" y="215646"/>
                  </a:cubicBezTo>
                  <a:lnTo>
                    <a:pt x="64008" y="215646"/>
                  </a:lnTo>
                  <a:cubicBezTo>
                    <a:pt x="68072" y="251714"/>
                    <a:pt x="82169" y="280797"/>
                    <a:pt x="106299" y="302895"/>
                  </a:cubicBezTo>
                  <a:cubicBezTo>
                    <a:pt x="130429" y="324993"/>
                    <a:pt x="159766" y="336042"/>
                    <a:pt x="194310" y="336042"/>
                  </a:cubicBezTo>
                  <a:cubicBezTo>
                    <a:pt x="218694" y="336042"/>
                    <a:pt x="241173" y="330835"/>
                    <a:pt x="261747" y="320421"/>
                  </a:cubicBezTo>
                  <a:cubicBezTo>
                    <a:pt x="282321" y="310007"/>
                    <a:pt x="301244" y="294132"/>
                    <a:pt x="318516" y="272796"/>
                  </a:cubicBezTo>
                  <a:lnTo>
                    <a:pt x="355854" y="307086"/>
                  </a:lnTo>
                  <a:cubicBezTo>
                    <a:pt x="335026" y="334518"/>
                    <a:pt x="310642" y="354965"/>
                    <a:pt x="282702" y="368427"/>
                  </a:cubicBezTo>
                  <a:cubicBezTo>
                    <a:pt x="254762" y="381889"/>
                    <a:pt x="223520" y="388620"/>
                    <a:pt x="188976" y="388620"/>
                  </a:cubicBezTo>
                  <a:cubicBezTo>
                    <a:pt x="133604" y="388620"/>
                    <a:pt x="88265" y="370459"/>
                    <a:pt x="52959" y="334137"/>
                  </a:cubicBezTo>
                  <a:cubicBezTo>
                    <a:pt x="17653" y="297815"/>
                    <a:pt x="0" y="251206"/>
                    <a:pt x="0" y="194310"/>
                  </a:cubicBezTo>
                  <a:cubicBezTo>
                    <a:pt x="0" y="138938"/>
                    <a:pt x="18034" y="92710"/>
                    <a:pt x="54102" y="55626"/>
                  </a:cubicBezTo>
                  <a:cubicBezTo>
                    <a:pt x="90170" y="18542"/>
                    <a:pt x="134620" y="0"/>
                    <a:pt x="187452" y="0"/>
                  </a:cubicBezTo>
                  <a:close/>
                  <a:moveTo>
                    <a:pt x="188214" y="52578"/>
                  </a:moveTo>
                  <a:cubicBezTo>
                    <a:pt x="156210" y="52578"/>
                    <a:pt x="128778" y="62992"/>
                    <a:pt x="105918" y="83820"/>
                  </a:cubicBezTo>
                  <a:cubicBezTo>
                    <a:pt x="83058" y="104648"/>
                    <a:pt x="69088" y="132588"/>
                    <a:pt x="64008" y="167640"/>
                  </a:cubicBezTo>
                  <a:lnTo>
                    <a:pt x="306324" y="167640"/>
                  </a:lnTo>
                  <a:cubicBezTo>
                    <a:pt x="301752" y="132080"/>
                    <a:pt x="288798" y="104013"/>
                    <a:pt x="267462" y="83439"/>
                  </a:cubicBezTo>
                  <a:cubicBezTo>
                    <a:pt x="246126" y="62865"/>
                    <a:pt x="219710" y="52578"/>
                    <a:pt x="188214" y="52578"/>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71" name="Freeform: Shape 70">
              <a:extLst>
                <a:ext uri="{FF2B5EF4-FFF2-40B4-BE49-F238E27FC236}">
                  <a16:creationId xmlns:a16="http://schemas.microsoft.com/office/drawing/2014/main" id="{26FB483B-653F-4F67-BAAC-D2122BB8E3A5}"/>
                </a:ext>
              </a:extLst>
            </p:cNvPr>
            <p:cNvSpPr/>
            <p:nvPr userDrawn="1"/>
          </p:nvSpPr>
          <p:spPr>
            <a:xfrm>
              <a:off x="6793784" y="726516"/>
              <a:ext cx="348234" cy="377190"/>
            </a:xfrm>
            <a:custGeom>
              <a:avLst/>
              <a:gdLst/>
              <a:ahLst/>
              <a:cxnLst/>
              <a:rect l="l" t="t" r="r" b="b"/>
              <a:pathLst>
                <a:path w="348234" h="377190">
                  <a:moveTo>
                    <a:pt x="192786" y="0"/>
                  </a:moveTo>
                  <a:cubicBezTo>
                    <a:pt x="241554" y="0"/>
                    <a:pt x="279654" y="15748"/>
                    <a:pt x="307086" y="47244"/>
                  </a:cubicBezTo>
                  <a:cubicBezTo>
                    <a:pt x="334518" y="78740"/>
                    <a:pt x="348234" y="121920"/>
                    <a:pt x="348234" y="176784"/>
                  </a:cubicBezTo>
                  <a:lnTo>
                    <a:pt x="348234" y="377190"/>
                  </a:lnTo>
                  <a:lnTo>
                    <a:pt x="286512" y="377190"/>
                  </a:lnTo>
                  <a:lnTo>
                    <a:pt x="286512" y="180594"/>
                  </a:lnTo>
                  <a:cubicBezTo>
                    <a:pt x="286512" y="141986"/>
                    <a:pt x="276987" y="111506"/>
                    <a:pt x="257937" y="89154"/>
                  </a:cubicBezTo>
                  <a:cubicBezTo>
                    <a:pt x="238887" y="66802"/>
                    <a:pt x="212344" y="55626"/>
                    <a:pt x="178308" y="55626"/>
                  </a:cubicBezTo>
                  <a:cubicBezTo>
                    <a:pt x="143256" y="55626"/>
                    <a:pt x="115062" y="67564"/>
                    <a:pt x="93726" y="91440"/>
                  </a:cubicBezTo>
                  <a:cubicBezTo>
                    <a:pt x="72390" y="115316"/>
                    <a:pt x="61722" y="146304"/>
                    <a:pt x="61722" y="184404"/>
                  </a:cubicBezTo>
                  <a:lnTo>
                    <a:pt x="61722" y="377190"/>
                  </a:lnTo>
                  <a:lnTo>
                    <a:pt x="0" y="377190"/>
                  </a:lnTo>
                  <a:lnTo>
                    <a:pt x="0" y="9144"/>
                  </a:lnTo>
                  <a:lnTo>
                    <a:pt x="60960" y="9144"/>
                  </a:lnTo>
                  <a:lnTo>
                    <a:pt x="60960" y="66294"/>
                  </a:lnTo>
                  <a:cubicBezTo>
                    <a:pt x="75692" y="44958"/>
                    <a:pt x="94361" y="28575"/>
                    <a:pt x="116967" y="17145"/>
                  </a:cubicBezTo>
                  <a:cubicBezTo>
                    <a:pt x="139573" y="5715"/>
                    <a:pt x="164846" y="0"/>
                    <a:pt x="192786"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72" name="Freeform: Shape 71">
              <a:extLst>
                <a:ext uri="{FF2B5EF4-FFF2-40B4-BE49-F238E27FC236}">
                  <a16:creationId xmlns:a16="http://schemas.microsoft.com/office/drawing/2014/main" id="{842532AD-FDBA-4141-8F4C-18552BB34AA9}"/>
                </a:ext>
              </a:extLst>
            </p:cNvPr>
            <p:cNvSpPr/>
            <p:nvPr userDrawn="1"/>
          </p:nvSpPr>
          <p:spPr>
            <a:xfrm>
              <a:off x="4673138" y="1434414"/>
              <a:ext cx="427482" cy="545592"/>
            </a:xfrm>
            <a:custGeom>
              <a:avLst/>
              <a:gdLst/>
              <a:ahLst/>
              <a:cxnLst/>
              <a:rect l="l" t="t" r="r" b="b"/>
              <a:pathLst>
                <a:path w="427482" h="545592">
                  <a:moveTo>
                    <a:pt x="213360" y="0"/>
                  </a:moveTo>
                  <a:cubicBezTo>
                    <a:pt x="276352" y="0"/>
                    <a:pt x="325501" y="14732"/>
                    <a:pt x="360807" y="44196"/>
                  </a:cubicBezTo>
                  <a:cubicBezTo>
                    <a:pt x="396113" y="73660"/>
                    <a:pt x="413766" y="114808"/>
                    <a:pt x="413766" y="167640"/>
                  </a:cubicBezTo>
                  <a:cubicBezTo>
                    <a:pt x="413766" y="203200"/>
                    <a:pt x="401320" y="237236"/>
                    <a:pt x="376428" y="269748"/>
                  </a:cubicBezTo>
                  <a:cubicBezTo>
                    <a:pt x="351536" y="302260"/>
                    <a:pt x="308102" y="343154"/>
                    <a:pt x="246126" y="392430"/>
                  </a:cubicBezTo>
                  <a:lnTo>
                    <a:pt x="204216" y="425958"/>
                  </a:lnTo>
                  <a:lnTo>
                    <a:pt x="427482" y="425958"/>
                  </a:lnTo>
                  <a:lnTo>
                    <a:pt x="427482" y="545592"/>
                  </a:lnTo>
                  <a:lnTo>
                    <a:pt x="5334" y="545592"/>
                  </a:lnTo>
                  <a:lnTo>
                    <a:pt x="5334" y="443484"/>
                  </a:lnTo>
                  <a:lnTo>
                    <a:pt x="176784" y="296418"/>
                  </a:lnTo>
                  <a:cubicBezTo>
                    <a:pt x="214376" y="264414"/>
                    <a:pt x="239903" y="239903"/>
                    <a:pt x="253365" y="222885"/>
                  </a:cubicBezTo>
                  <a:cubicBezTo>
                    <a:pt x="266827" y="205867"/>
                    <a:pt x="273558" y="187960"/>
                    <a:pt x="273558" y="169164"/>
                  </a:cubicBezTo>
                  <a:cubicBezTo>
                    <a:pt x="273558" y="153924"/>
                    <a:pt x="267970" y="141478"/>
                    <a:pt x="256794" y="131826"/>
                  </a:cubicBezTo>
                  <a:cubicBezTo>
                    <a:pt x="245618" y="122174"/>
                    <a:pt x="231140" y="117348"/>
                    <a:pt x="213360" y="117348"/>
                  </a:cubicBezTo>
                  <a:cubicBezTo>
                    <a:pt x="188976" y="117348"/>
                    <a:pt x="170561" y="125095"/>
                    <a:pt x="158115" y="140589"/>
                  </a:cubicBezTo>
                  <a:cubicBezTo>
                    <a:pt x="145669" y="156083"/>
                    <a:pt x="138684" y="179578"/>
                    <a:pt x="137160" y="211074"/>
                  </a:cubicBezTo>
                  <a:lnTo>
                    <a:pt x="0" y="211074"/>
                  </a:lnTo>
                  <a:cubicBezTo>
                    <a:pt x="1016" y="146558"/>
                    <a:pt x="20447" y="95250"/>
                    <a:pt x="58293" y="57150"/>
                  </a:cubicBezTo>
                  <a:cubicBezTo>
                    <a:pt x="96139" y="19050"/>
                    <a:pt x="147828" y="0"/>
                    <a:pt x="213360"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73" name="Freeform: Shape 72">
              <a:extLst>
                <a:ext uri="{FF2B5EF4-FFF2-40B4-BE49-F238E27FC236}">
                  <a16:creationId xmlns:a16="http://schemas.microsoft.com/office/drawing/2014/main" id="{35783AC9-D6DD-4ABA-BC9F-A4537D33DCFD}"/>
                </a:ext>
              </a:extLst>
            </p:cNvPr>
            <p:cNvSpPr/>
            <p:nvPr userDrawn="1"/>
          </p:nvSpPr>
          <p:spPr>
            <a:xfrm>
              <a:off x="5128814" y="1434414"/>
              <a:ext cx="472440" cy="557784"/>
            </a:xfrm>
            <a:custGeom>
              <a:avLst/>
              <a:gdLst/>
              <a:ahLst/>
              <a:cxnLst/>
              <a:rect l="l" t="t" r="r" b="b"/>
              <a:pathLst>
                <a:path w="472440" h="557784">
                  <a:moveTo>
                    <a:pt x="236982" y="0"/>
                  </a:moveTo>
                  <a:cubicBezTo>
                    <a:pt x="309626" y="0"/>
                    <a:pt x="367030" y="23622"/>
                    <a:pt x="409194" y="70866"/>
                  </a:cubicBezTo>
                  <a:cubicBezTo>
                    <a:pt x="451358" y="118110"/>
                    <a:pt x="472440" y="182626"/>
                    <a:pt x="472440" y="264414"/>
                  </a:cubicBezTo>
                  <a:lnTo>
                    <a:pt x="472440" y="291846"/>
                  </a:lnTo>
                  <a:cubicBezTo>
                    <a:pt x="472440" y="373634"/>
                    <a:pt x="451104" y="438404"/>
                    <a:pt x="408432" y="486156"/>
                  </a:cubicBezTo>
                  <a:cubicBezTo>
                    <a:pt x="365760" y="533908"/>
                    <a:pt x="308102" y="557784"/>
                    <a:pt x="235458" y="557784"/>
                  </a:cubicBezTo>
                  <a:cubicBezTo>
                    <a:pt x="162814" y="557784"/>
                    <a:pt x="105410" y="534162"/>
                    <a:pt x="63246" y="486918"/>
                  </a:cubicBezTo>
                  <a:cubicBezTo>
                    <a:pt x="21082" y="439674"/>
                    <a:pt x="0" y="375158"/>
                    <a:pt x="0" y="293370"/>
                  </a:cubicBezTo>
                  <a:lnTo>
                    <a:pt x="0" y="265938"/>
                  </a:lnTo>
                  <a:cubicBezTo>
                    <a:pt x="0" y="184150"/>
                    <a:pt x="21336" y="119380"/>
                    <a:pt x="64008" y="71628"/>
                  </a:cubicBezTo>
                  <a:cubicBezTo>
                    <a:pt x="106680" y="23876"/>
                    <a:pt x="164338" y="0"/>
                    <a:pt x="236982" y="0"/>
                  </a:cubicBezTo>
                  <a:close/>
                  <a:moveTo>
                    <a:pt x="236220" y="117348"/>
                  </a:moveTo>
                  <a:cubicBezTo>
                    <a:pt x="205232" y="117348"/>
                    <a:pt x="181483" y="129921"/>
                    <a:pt x="164973" y="155067"/>
                  </a:cubicBezTo>
                  <a:cubicBezTo>
                    <a:pt x="148463" y="180213"/>
                    <a:pt x="140208" y="216662"/>
                    <a:pt x="140208" y="264414"/>
                  </a:cubicBezTo>
                  <a:lnTo>
                    <a:pt x="140208" y="291846"/>
                  </a:lnTo>
                  <a:cubicBezTo>
                    <a:pt x="140208" y="340614"/>
                    <a:pt x="148336" y="377571"/>
                    <a:pt x="164592" y="402717"/>
                  </a:cubicBezTo>
                  <a:cubicBezTo>
                    <a:pt x="180848" y="427863"/>
                    <a:pt x="204724" y="440436"/>
                    <a:pt x="236220" y="440436"/>
                  </a:cubicBezTo>
                  <a:cubicBezTo>
                    <a:pt x="267208" y="440436"/>
                    <a:pt x="290957" y="427863"/>
                    <a:pt x="307467" y="402717"/>
                  </a:cubicBezTo>
                  <a:cubicBezTo>
                    <a:pt x="323977" y="377571"/>
                    <a:pt x="332232" y="341122"/>
                    <a:pt x="332232" y="293370"/>
                  </a:cubicBezTo>
                  <a:lnTo>
                    <a:pt x="332232" y="265938"/>
                  </a:lnTo>
                  <a:cubicBezTo>
                    <a:pt x="332232" y="217170"/>
                    <a:pt x="324104" y="180213"/>
                    <a:pt x="307848" y="155067"/>
                  </a:cubicBezTo>
                  <a:cubicBezTo>
                    <a:pt x="291592" y="129921"/>
                    <a:pt x="267716" y="117348"/>
                    <a:pt x="236220" y="117348"/>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74" name="Freeform: Shape 73">
              <a:extLst>
                <a:ext uri="{FF2B5EF4-FFF2-40B4-BE49-F238E27FC236}">
                  <a16:creationId xmlns:a16="http://schemas.microsoft.com/office/drawing/2014/main" id="{AB5AA4C2-965A-43CB-AE07-6A9315E21E42}"/>
                </a:ext>
              </a:extLst>
            </p:cNvPr>
            <p:cNvSpPr/>
            <p:nvPr userDrawn="1"/>
          </p:nvSpPr>
          <p:spPr>
            <a:xfrm>
              <a:off x="5625638" y="1434414"/>
              <a:ext cx="427482" cy="545592"/>
            </a:xfrm>
            <a:custGeom>
              <a:avLst/>
              <a:gdLst/>
              <a:ahLst/>
              <a:cxnLst/>
              <a:rect l="l" t="t" r="r" b="b"/>
              <a:pathLst>
                <a:path w="427482" h="545592">
                  <a:moveTo>
                    <a:pt x="213360" y="0"/>
                  </a:moveTo>
                  <a:cubicBezTo>
                    <a:pt x="276352" y="0"/>
                    <a:pt x="325501" y="14732"/>
                    <a:pt x="360807" y="44196"/>
                  </a:cubicBezTo>
                  <a:cubicBezTo>
                    <a:pt x="396113" y="73660"/>
                    <a:pt x="413766" y="114808"/>
                    <a:pt x="413766" y="167640"/>
                  </a:cubicBezTo>
                  <a:cubicBezTo>
                    <a:pt x="413766" y="203200"/>
                    <a:pt x="401320" y="237236"/>
                    <a:pt x="376428" y="269748"/>
                  </a:cubicBezTo>
                  <a:cubicBezTo>
                    <a:pt x="351536" y="302260"/>
                    <a:pt x="308102" y="343154"/>
                    <a:pt x="246126" y="392430"/>
                  </a:cubicBezTo>
                  <a:lnTo>
                    <a:pt x="204216" y="425958"/>
                  </a:lnTo>
                  <a:lnTo>
                    <a:pt x="427482" y="425958"/>
                  </a:lnTo>
                  <a:lnTo>
                    <a:pt x="427482" y="545592"/>
                  </a:lnTo>
                  <a:lnTo>
                    <a:pt x="5334" y="545592"/>
                  </a:lnTo>
                  <a:lnTo>
                    <a:pt x="5334" y="443484"/>
                  </a:lnTo>
                  <a:lnTo>
                    <a:pt x="176784" y="296418"/>
                  </a:lnTo>
                  <a:cubicBezTo>
                    <a:pt x="214376" y="264414"/>
                    <a:pt x="239903" y="239903"/>
                    <a:pt x="253365" y="222885"/>
                  </a:cubicBezTo>
                  <a:cubicBezTo>
                    <a:pt x="266827" y="205867"/>
                    <a:pt x="273558" y="187960"/>
                    <a:pt x="273558" y="169164"/>
                  </a:cubicBezTo>
                  <a:cubicBezTo>
                    <a:pt x="273558" y="153924"/>
                    <a:pt x="267970" y="141478"/>
                    <a:pt x="256794" y="131826"/>
                  </a:cubicBezTo>
                  <a:cubicBezTo>
                    <a:pt x="245618" y="122174"/>
                    <a:pt x="231140" y="117348"/>
                    <a:pt x="213360" y="117348"/>
                  </a:cubicBezTo>
                  <a:cubicBezTo>
                    <a:pt x="188976" y="117348"/>
                    <a:pt x="170561" y="125095"/>
                    <a:pt x="158115" y="140589"/>
                  </a:cubicBezTo>
                  <a:cubicBezTo>
                    <a:pt x="145669" y="156083"/>
                    <a:pt x="138684" y="179578"/>
                    <a:pt x="137160" y="211074"/>
                  </a:cubicBezTo>
                  <a:lnTo>
                    <a:pt x="0" y="211074"/>
                  </a:lnTo>
                  <a:cubicBezTo>
                    <a:pt x="1016" y="146558"/>
                    <a:pt x="20447" y="95250"/>
                    <a:pt x="58293" y="57150"/>
                  </a:cubicBezTo>
                  <a:cubicBezTo>
                    <a:pt x="96139" y="19050"/>
                    <a:pt x="147828" y="0"/>
                    <a:pt x="213360"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75" name="Freeform: Shape 74">
              <a:extLst>
                <a:ext uri="{FF2B5EF4-FFF2-40B4-BE49-F238E27FC236}">
                  <a16:creationId xmlns:a16="http://schemas.microsoft.com/office/drawing/2014/main" id="{8CED9BB1-0EBA-463B-9509-1F577961DD74}"/>
                </a:ext>
              </a:extLst>
            </p:cNvPr>
            <p:cNvSpPr/>
            <p:nvPr userDrawn="1"/>
          </p:nvSpPr>
          <p:spPr>
            <a:xfrm>
              <a:off x="6081314" y="1434414"/>
              <a:ext cx="472440" cy="557784"/>
            </a:xfrm>
            <a:custGeom>
              <a:avLst/>
              <a:gdLst/>
              <a:ahLst/>
              <a:cxnLst/>
              <a:rect l="l" t="t" r="r" b="b"/>
              <a:pathLst>
                <a:path w="472440" h="557784">
                  <a:moveTo>
                    <a:pt x="236982" y="0"/>
                  </a:moveTo>
                  <a:cubicBezTo>
                    <a:pt x="309626" y="0"/>
                    <a:pt x="367030" y="23622"/>
                    <a:pt x="409194" y="70866"/>
                  </a:cubicBezTo>
                  <a:cubicBezTo>
                    <a:pt x="451358" y="118110"/>
                    <a:pt x="472440" y="182626"/>
                    <a:pt x="472440" y="264414"/>
                  </a:cubicBezTo>
                  <a:lnTo>
                    <a:pt x="472440" y="291846"/>
                  </a:lnTo>
                  <a:cubicBezTo>
                    <a:pt x="472440" y="373634"/>
                    <a:pt x="451104" y="438404"/>
                    <a:pt x="408432" y="486156"/>
                  </a:cubicBezTo>
                  <a:cubicBezTo>
                    <a:pt x="365760" y="533908"/>
                    <a:pt x="308102" y="557784"/>
                    <a:pt x="235458" y="557784"/>
                  </a:cubicBezTo>
                  <a:cubicBezTo>
                    <a:pt x="162814" y="557784"/>
                    <a:pt x="105410" y="534162"/>
                    <a:pt x="63246" y="486918"/>
                  </a:cubicBezTo>
                  <a:cubicBezTo>
                    <a:pt x="21082" y="439674"/>
                    <a:pt x="0" y="375158"/>
                    <a:pt x="0" y="293370"/>
                  </a:cubicBezTo>
                  <a:lnTo>
                    <a:pt x="0" y="265938"/>
                  </a:lnTo>
                  <a:cubicBezTo>
                    <a:pt x="0" y="184150"/>
                    <a:pt x="21336" y="119380"/>
                    <a:pt x="64008" y="71628"/>
                  </a:cubicBezTo>
                  <a:cubicBezTo>
                    <a:pt x="106680" y="23876"/>
                    <a:pt x="164338" y="0"/>
                    <a:pt x="236982" y="0"/>
                  </a:cubicBezTo>
                  <a:close/>
                  <a:moveTo>
                    <a:pt x="236220" y="117348"/>
                  </a:moveTo>
                  <a:cubicBezTo>
                    <a:pt x="205232" y="117348"/>
                    <a:pt x="181483" y="129921"/>
                    <a:pt x="164973" y="155067"/>
                  </a:cubicBezTo>
                  <a:cubicBezTo>
                    <a:pt x="148463" y="180213"/>
                    <a:pt x="140208" y="216662"/>
                    <a:pt x="140208" y="264414"/>
                  </a:cubicBezTo>
                  <a:lnTo>
                    <a:pt x="140208" y="291846"/>
                  </a:lnTo>
                  <a:cubicBezTo>
                    <a:pt x="140208" y="340614"/>
                    <a:pt x="148336" y="377571"/>
                    <a:pt x="164592" y="402717"/>
                  </a:cubicBezTo>
                  <a:cubicBezTo>
                    <a:pt x="180848" y="427863"/>
                    <a:pt x="204724" y="440436"/>
                    <a:pt x="236220" y="440436"/>
                  </a:cubicBezTo>
                  <a:cubicBezTo>
                    <a:pt x="267208" y="440436"/>
                    <a:pt x="290957" y="427863"/>
                    <a:pt x="307467" y="402717"/>
                  </a:cubicBezTo>
                  <a:cubicBezTo>
                    <a:pt x="323977" y="377571"/>
                    <a:pt x="332232" y="341122"/>
                    <a:pt x="332232" y="293370"/>
                  </a:cubicBezTo>
                  <a:lnTo>
                    <a:pt x="332232" y="265938"/>
                  </a:lnTo>
                  <a:cubicBezTo>
                    <a:pt x="332232" y="217170"/>
                    <a:pt x="324104" y="180213"/>
                    <a:pt x="307848" y="155067"/>
                  </a:cubicBezTo>
                  <a:cubicBezTo>
                    <a:pt x="291592" y="129921"/>
                    <a:pt x="267716" y="117348"/>
                    <a:pt x="236220" y="117348"/>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grpSp>
    </p:spTree>
    <p:extLst>
      <p:ext uri="{BB962C8B-B14F-4D97-AF65-F5344CB8AC3E}">
        <p14:creationId xmlns:p14="http://schemas.microsoft.com/office/powerpoint/2010/main" val="21324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Blue B">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A451BF-4999-4C0D-BB2D-08E4DEC76DAB}"/>
              </a:ext>
            </a:extLst>
          </p:cNvPr>
          <p:cNvPicPr>
            <a:picLocks noChangeAspect="1"/>
          </p:cNvPicPr>
          <p:nvPr userDrawn="1"/>
        </p:nvPicPr>
        <p:blipFill>
          <a:blip r:embed="rId2"/>
          <a:srcRect/>
          <a:stretch/>
        </p:blipFill>
        <p:spPr>
          <a:xfrm>
            <a:off x="14045" y="16697"/>
            <a:ext cx="12163909" cy="6842199"/>
          </a:xfrm>
          <a:prstGeom prst="rect">
            <a:avLst/>
          </a:prstGeom>
        </p:spPr>
      </p:pic>
      <p:pic>
        <p:nvPicPr>
          <p:cNvPr id="5" name="Picture 4">
            <a:extLst>
              <a:ext uri="{FF2B5EF4-FFF2-40B4-BE49-F238E27FC236}">
                <a16:creationId xmlns:a16="http://schemas.microsoft.com/office/drawing/2014/main" id="{04126D5D-922D-42F3-8065-42AA94E383E9}"/>
              </a:ext>
            </a:extLst>
          </p:cNvPr>
          <p:cNvPicPr>
            <a:picLocks noChangeAspect="1"/>
          </p:cNvPicPr>
          <p:nvPr userDrawn="1"/>
        </p:nvPicPr>
        <p:blipFill>
          <a:blip r:embed="rId3"/>
          <a:stretch>
            <a:fillRect/>
          </a:stretch>
        </p:blipFill>
        <p:spPr>
          <a:xfrm>
            <a:off x="10616399" y="181382"/>
            <a:ext cx="1430287" cy="1336254"/>
          </a:xfrm>
          <a:prstGeom prst="rect">
            <a:avLst/>
          </a:prstGeom>
        </p:spPr>
      </p:pic>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One Display Regular" panose="020B0604020203020204" pitchFamily="34" charset="0"/>
                <a:cs typeface="Arial"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One Display Regular" panose="020B0604020203020204" pitchFamily="34" charset="0"/>
                <a:cs typeface="Arial"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One Display Regular" panose="020B0604020203020204" pitchFamily="34" charset="0"/>
                <a:cs typeface="Arial"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One Display Regular" panose="020B0604020203020204" pitchFamily="34" charset="0"/>
                <a:cs typeface="Arial" panose="02020603050405020304" pitchFamily="18" charset="0"/>
              </a:endParaRPr>
            </a:p>
          </p:txBody>
        </p:sp>
      </p:gr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Tree>
    <p:extLst>
      <p:ext uri="{BB962C8B-B14F-4D97-AF65-F5344CB8AC3E}">
        <p14:creationId xmlns:p14="http://schemas.microsoft.com/office/powerpoint/2010/main" val="419402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78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9644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40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a:solidFill>
                  <a:schemeClr val="accent2"/>
                </a:solidFill>
                <a:latin typeface="+mn-lt"/>
              </a:defRPr>
            </a:lvl1pPr>
          </a:lstStyle>
          <a:p>
            <a:pPr lvl="0"/>
            <a:r>
              <a:rPr lang="en-US"/>
              <a:t>Click to edit Master text styles</a:t>
            </a:r>
          </a:p>
        </p:txBody>
      </p:sp>
    </p:spTree>
    <p:extLst>
      <p:ext uri="{BB962C8B-B14F-4D97-AF65-F5344CB8AC3E}">
        <p14:creationId xmlns:p14="http://schemas.microsoft.com/office/powerpoint/2010/main" val="111215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a:solidFill>
                  <a:schemeClr val="accent2"/>
                </a:solidFill>
                <a:latin typeface="+mn-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81269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10972800" cy="1199822"/>
          </a:xfrm>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1000" y="1487056"/>
            <a:ext cx="5429865" cy="468668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87056"/>
            <a:ext cx="5429865" cy="468668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69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3200">
                <a:solidFill>
                  <a:schemeClr val="accent2"/>
                </a:solidFill>
                <a:latin typeface="+mn-lt"/>
              </a:defRPr>
            </a:lvl1pPr>
            <a:lvl2pPr marL="4572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2977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3200">
                <a:solidFill>
                  <a:schemeClr val="accent2"/>
                </a:solidFill>
                <a:latin typeface="+mn-lt"/>
              </a:defRPr>
            </a:lvl1pPr>
            <a:lvl2pPr marL="4572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a:p>
        </p:txBody>
      </p:sp>
    </p:spTree>
    <p:extLst>
      <p:ext uri="{BB962C8B-B14F-4D97-AF65-F5344CB8AC3E}">
        <p14:creationId xmlns:p14="http://schemas.microsoft.com/office/powerpoint/2010/main" val="224379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799" cy="6400800"/>
          </a:xfrm>
        </p:spPr>
        <p:txBody>
          <a:bodyPr/>
          <a:lstStyle>
            <a:lvl1pPr marL="0" indent="0">
              <a:buNone/>
              <a:defRPr/>
            </a:lvl1pPr>
          </a:lstStyle>
          <a:p>
            <a:endParaRPr lang="en-US"/>
          </a:p>
        </p:txBody>
      </p:sp>
    </p:spTree>
    <p:extLst>
      <p:ext uri="{BB962C8B-B14F-4D97-AF65-F5344CB8AC3E}">
        <p14:creationId xmlns:p14="http://schemas.microsoft.com/office/powerpoint/2010/main" val="217799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a:solidFill>
                  <a:schemeClr val="tx1"/>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799" cy="501650"/>
          </a:xfrm>
        </p:spPr>
        <p:txBody>
          <a:bodyPr/>
          <a:lstStyle>
            <a:lvl1pPr marL="0" indent="0">
              <a:buNone/>
              <a:defRPr>
                <a:solidFill>
                  <a:schemeClr val="accent2"/>
                </a:solidFill>
                <a:latin typeface="+mn-lt"/>
              </a:defRPr>
            </a:lvl1pPr>
          </a:lstStyle>
          <a:p>
            <a:pPr lvl="0"/>
            <a:r>
              <a:rPr lang="en-US"/>
              <a:t>Click to edit Master text styles</a:t>
            </a:r>
          </a:p>
        </p:txBody>
      </p:sp>
    </p:spTree>
    <p:extLst>
      <p:ext uri="{BB962C8B-B14F-4D97-AF65-F5344CB8AC3E}">
        <p14:creationId xmlns:p14="http://schemas.microsoft.com/office/powerpoint/2010/main" val="411838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mn-lt"/>
              </a:defRPr>
            </a:lvl1pPr>
          </a:lstStyle>
          <a:p>
            <a:pPr lvl="0"/>
            <a:r>
              <a:rPr lang="en-US"/>
              <a:t>Click to edit Master text styles</a:t>
            </a:r>
          </a:p>
        </p:txBody>
      </p:sp>
    </p:spTree>
    <p:extLst>
      <p:ext uri="{BB962C8B-B14F-4D97-AF65-F5344CB8AC3E}">
        <p14:creationId xmlns:p14="http://schemas.microsoft.com/office/powerpoint/2010/main" val="371604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A">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4" name="Rectangle 13">
            <a:extLst>
              <a:ext uri="{FF2B5EF4-FFF2-40B4-BE49-F238E27FC236}">
                <a16:creationId xmlns:a16="http://schemas.microsoft.com/office/drawing/2014/main" id="{757C7E27-4D13-40CC-BD02-3CD7453D0B8C}"/>
              </a:ext>
            </a:extLst>
          </p:cNvPr>
          <p:cNvSpPr/>
          <p:nvPr userDrawn="1"/>
        </p:nvSpPr>
        <p:spPr>
          <a:xfrm>
            <a:off x="5874296" y="457203"/>
            <a:ext cx="5860504" cy="5943596"/>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4" y="546389"/>
            <a:ext cx="5433848" cy="1118706"/>
          </a:xfrm>
        </p:spPr>
        <p:txBody>
          <a:bodyPr anchor="ctr" anchorCtr="0">
            <a:noAutofit/>
          </a:bodyPr>
          <a:lstStyle>
            <a:lvl1pPr marL="0" indent="0">
              <a:buNone/>
              <a:defRPr sz="3200">
                <a:solidFill>
                  <a:srgbClr val="FFFFFF"/>
                </a:solidFill>
              </a:defRPr>
            </a:lvl1pPr>
          </a:lstStyle>
          <a:p>
            <a:pPr lvl="0"/>
            <a:r>
              <a:rPr lang="en-US"/>
              <a:t>Click to edit Master text styles</a:t>
            </a:r>
          </a:p>
        </p:txBody>
      </p:sp>
      <p:pic>
        <p:nvPicPr>
          <p:cNvPr id="6" name="Graphic 5">
            <a:extLst>
              <a:ext uri="{FF2B5EF4-FFF2-40B4-BE49-F238E27FC236}">
                <a16:creationId xmlns:a16="http://schemas.microsoft.com/office/drawing/2014/main" id="{42F87E56-D20F-4261-BEAD-AB9B17E14FC2}"/>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10" name="TextBox 9">
            <a:extLst>
              <a:ext uri="{FF2B5EF4-FFF2-40B4-BE49-F238E27FC236}">
                <a16:creationId xmlns:a16="http://schemas.microsoft.com/office/drawing/2014/main" id="{B33A9EF0-587D-4D66-AF71-B360DB9198E7}"/>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rgbClr val="FFFFFF"/>
                </a:solidFill>
                <a:effectLst/>
                <a:uFillTx/>
                <a:latin typeface="+mn-lt"/>
                <a:ea typeface="IntelOne Display Regular" panose="020B0604020203020204" pitchFamily="34" charset="0"/>
                <a:cs typeface="Arial" panose="02020603050405020304" pitchFamily="18" charset="0"/>
                <a:sym typeface="Arial"/>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rgbClr val="FFFFFF"/>
              </a:solidFill>
              <a:effectLst/>
              <a:uFillTx/>
              <a:latin typeface="+mn-lt"/>
              <a:ea typeface="IntelOne Display Regular" panose="020B0604020203020204" pitchFamily="34" charset="0"/>
              <a:cs typeface="Arial" panose="02020603050405020304" pitchFamily="18" charset="0"/>
              <a:sym typeface="Arial"/>
            </a:endParaRPr>
          </a:p>
        </p:txBody>
      </p:sp>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4" y="1813801"/>
            <a:ext cx="5433848" cy="4376791"/>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75F24197-50A7-4B31-8BD0-A02D05374BB7}"/>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tx1"/>
                </a:solidFill>
                <a:ea typeface="IntelOne Display Regular" panose="020B0604020203020204" pitchFamily="34" charset="0"/>
                <a:cs typeface="Times New Roman" panose="02020603050405020304" pitchFamily="18" charset="0"/>
              </a:rPr>
              <a:t>Intel Confidential</a:t>
            </a:r>
          </a:p>
        </p:txBody>
      </p:sp>
      <p:sp>
        <p:nvSpPr>
          <p:cNvPr id="18" name="Rectangle 17">
            <a:extLst>
              <a:ext uri="{FF2B5EF4-FFF2-40B4-BE49-F238E27FC236}">
                <a16:creationId xmlns:a16="http://schemas.microsoft.com/office/drawing/2014/main" id="{55FDAEEF-022A-46B9-A4E3-5543D23F8A7E}"/>
              </a:ext>
            </a:extLst>
          </p:cNvPr>
          <p:cNvSpPr/>
          <p:nvPr userDrawn="1"/>
        </p:nvSpPr>
        <p:spPr>
          <a:xfrm>
            <a:off x="1003532" y="6510549"/>
            <a:ext cx="2047355" cy="246221"/>
          </a:xfrm>
          <a:prstGeom prst="rect">
            <a:avLst/>
          </a:prstGeom>
        </p:spPr>
        <p:txBody>
          <a:bodyPr wrap="none">
            <a:spAutoFit/>
          </a:bodyPr>
          <a:lstStyle/>
          <a:p>
            <a:pPr algn="l"/>
            <a:r>
              <a:rPr lang="en-US" sz="1000">
                <a:solidFill>
                  <a:schemeClr val="tx1"/>
                </a:solidFill>
                <a:ea typeface="IntelOne Display Regular" panose="020B0604020203020204" pitchFamily="34" charset="0"/>
                <a:cs typeface="Times New Roman" panose="02020603050405020304" pitchFamily="18" charset="0"/>
              </a:rPr>
              <a:t>Memory &amp; Storage Moment 2020</a:t>
            </a:r>
          </a:p>
        </p:txBody>
      </p:sp>
      <p:grpSp>
        <p:nvGrpSpPr>
          <p:cNvPr id="19" name="Group 18">
            <a:extLst>
              <a:ext uri="{FF2B5EF4-FFF2-40B4-BE49-F238E27FC236}">
                <a16:creationId xmlns:a16="http://schemas.microsoft.com/office/drawing/2014/main" id="{00BBD9E7-2BE0-42DE-9891-E88B32AB7D5E}"/>
              </a:ext>
            </a:extLst>
          </p:cNvPr>
          <p:cNvGrpSpPr/>
          <p:nvPr userDrawn="1"/>
        </p:nvGrpSpPr>
        <p:grpSpPr>
          <a:xfrm>
            <a:off x="381000" y="6604682"/>
            <a:ext cx="630871" cy="108110"/>
            <a:chOff x="4966977" y="6307068"/>
            <a:chExt cx="659525" cy="113020"/>
          </a:xfrm>
          <a:solidFill>
            <a:schemeClr val="tx1"/>
          </a:solidFill>
        </p:grpSpPr>
        <p:grpSp>
          <p:nvGrpSpPr>
            <p:cNvPr id="20" name="Group 19">
              <a:extLst>
                <a:ext uri="{FF2B5EF4-FFF2-40B4-BE49-F238E27FC236}">
                  <a16:creationId xmlns:a16="http://schemas.microsoft.com/office/drawing/2014/main" id="{E39E3615-4B84-402B-B00C-02B39B56D0F7}"/>
                </a:ext>
              </a:extLst>
            </p:cNvPr>
            <p:cNvGrpSpPr/>
            <p:nvPr userDrawn="1"/>
          </p:nvGrpSpPr>
          <p:grpSpPr>
            <a:xfrm>
              <a:off x="5183887" y="6307068"/>
              <a:ext cx="442615" cy="113020"/>
              <a:chOff x="3434373" y="4362726"/>
              <a:chExt cx="1735303" cy="443103"/>
            </a:xfrm>
            <a:grpFill/>
          </p:grpSpPr>
          <p:sp>
            <p:nvSpPr>
              <p:cNvPr id="35" name="Freeform: Shape 34">
                <a:extLst>
                  <a:ext uri="{FF2B5EF4-FFF2-40B4-BE49-F238E27FC236}">
                    <a16:creationId xmlns:a16="http://schemas.microsoft.com/office/drawing/2014/main" id="{743A00E6-4BBB-4709-8758-B4EDC5FF9D16}"/>
                  </a:ext>
                </a:extLst>
              </p:cNvPr>
              <p:cNvSpPr/>
              <p:nvPr userDrawn="1"/>
            </p:nvSpPr>
            <p:spPr>
              <a:xfrm>
                <a:off x="3758909" y="4362726"/>
                <a:ext cx="157048" cy="167335"/>
              </a:xfrm>
              <a:custGeom>
                <a:avLst/>
                <a:gdLst/>
                <a:ahLst/>
                <a:cxnLst/>
                <a:rect l="l" t="t" r="r" b="b"/>
                <a:pathLst>
                  <a:path w="157048" h="167335">
                    <a:moveTo>
                      <a:pt x="87096" y="0"/>
                    </a:moveTo>
                    <a:cubicBezTo>
                      <a:pt x="103098" y="0"/>
                      <a:pt x="117043" y="3429"/>
                      <a:pt x="128930" y="10287"/>
                    </a:cubicBezTo>
                    <a:cubicBezTo>
                      <a:pt x="140817" y="17145"/>
                      <a:pt x="150190" y="27279"/>
                      <a:pt x="157048" y="40690"/>
                    </a:cubicBezTo>
                    <a:lnTo>
                      <a:pt x="124130" y="61264"/>
                    </a:lnTo>
                    <a:cubicBezTo>
                      <a:pt x="118948" y="52578"/>
                      <a:pt x="113462" y="46329"/>
                      <a:pt x="107670" y="42519"/>
                    </a:cubicBezTo>
                    <a:cubicBezTo>
                      <a:pt x="101879" y="38709"/>
                      <a:pt x="94793" y="36804"/>
                      <a:pt x="86411" y="36804"/>
                    </a:cubicBezTo>
                    <a:cubicBezTo>
                      <a:pt x="73609" y="36804"/>
                      <a:pt x="63246" y="41148"/>
                      <a:pt x="55321" y="49834"/>
                    </a:cubicBezTo>
                    <a:cubicBezTo>
                      <a:pt x="47396" y="58521"/>
                      <a:pt x="43434" y="69723"/>
                      <a:pt x="43434" y="83439"/>
                    </a:cubicBezTo>
                    <a:cubicBezTo>
                      <a:pt x="43434" y="96850"/>
                      <a:pt x="47510" y="108051"/>
                      <a:pt x="55664" y="117043"/>
                    </a:cubicBezTo>
                    <a:cubicBezTo>
                      <a:pt x="63817" y="126034"/>
                      <a:pt x="74066" y="130530"/>
                      <a:pt x="86411" y="130530"/>
                    </a:cubicBezTo>
                    <a:cubicBezTo>
                      <a:pt x="94335" y="130530"/>
                      <a:pt x="101689" y="128435"/>
                      <a:pt x="108470" y="124244"/>
                    </a:cubicBezTo>
                    <a:cubicBezTo>
                      <a:pt x="115252" y="120053"/>
                      <a:pt x="121005" y="114071"/>
                      <a:pt x="125730" y="106299"/>
                    </a:cubicBezTo>
                    <a:lnTo>
                      <a:pt x="157048" y="125958"/>
                    </a:lnTo>
                    <a:cubicBezTo>
                      <a:pt x="150495" y="138455"/>
                      <a:pt x="140779" y="148475"/>
                      <a:pt x="127901" y="156019"/>
                    </a:cubicBezTo>
                    <a:cubicBezTo>
                      <a:pt x="115024" y="163563"/>
                      <a:pt x="100812" y="167335"/>
                      <a:pt x="85268" y="167335"/>
                    </a:cubicBezTo>
                    <a:cubicBezTo>
                      <a:pt x="60122" y="167335"/>
                      <a:pt x="39624" y="159524"/>
                      <a:pt x="23774" y="143903"/>
                    </a:cubicBezTo>
                    <a:cubicBezTo>
                      <a:pt x="7925" y="128282"/>
                      <a:pt x="0" y="108280"/>
                      <a:pt x="0" y="83896"/>
                    </a:cubicBezTo>
                    <a:cubicBezTo>
                      <a:pt x="0" y="59969"/>
                      <a:pt x="8267" y="40005"/>
                      <a:pt x="24803" y="24003"/>
                    </a:cubicBezTo>
                    <a:cubicBezTo>
                      <a:pt x="41338" y="8001"/>
                      <a:pt x="62103" y="0"/>
                      <a:pt x="870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5C405B3-FCCC-4A87-BF97-130C579E8A93}"/>
                  </a:ext>
                </a:extLst>
              </p:cNvPr>
              <p:cNvSpPr/>
              <p:nvPr userDrawn="1"/>
            </p:nvSpPr>
            <p:spPr>
              <a:xfrm>
                <a:off x="4292309" y="4362726"/>
                <a:ext cx="170993" cy="167335"/>
              </a:xfrm>
              <a:custGeom>
                <a:avLst/>
                <a:gdLst/>
                <a:ahLst/>
                <a:cxnLst/>
                <a:rect l="l" t="t" r="r" b="b"/>
                <a:pathLst>
                  <a:path w="170993" h="167335">
                    <a:moveTo>
                      <a:pt x="85725" y="0"/>
                    </a:moveTo>
                    <a:cubicBezTo>
                      <a:pt x="110414" y="0"/>
                      <a:pt x="130797" y="7924"/>
                      <a:pt x="146875" y="23774"/>
                    </a:cubicBezTo>
                    <a:cubicBezTo>
                      <a:pt x="162954" y="39624"/>
                      <a:pt x="170993" y="59512"/>
                      <a:pt x="170993" y="83439"/>
                    </a:cubicBezTo>
                    <a:cubicBezTo>
                      <a:pt x="170993" y="107518"/>
                      <a:pt x="162877" y="127520"/>
                      <a:pt x="146647" y="143446"/>
                    </a:cubicBezTo>
                    <a:cubicBezTo>
                      <a:pt x="130416" y="159372"/>
                      <a:pt x="109956" y="167335"/>
                      <a:pt x="85268" y="167335"/>
                    </a:cubicBezTo>
                    <a:cubicBezTo>
                      <a:pt x="60579" y="167335"/>
                      <a:pt x="40195" y="159410"/>
                      <a:pt x="24117" y="143560"/>
                    </a:cubicBezTo>
                    <a:cubicBezTo>
                      <a:pt x="8039" y="127711"/>
                      <a:pt x="0" y="107823"/>
                      <a:pt x="0" y="83896"/>
                    </a:cubicBezTo>
                    <a:cubicBezTo>
                      <a:pt x="0" y="59817"/>
                      <a:pt x="8115" y="39814"/>
                      <a:pt x="24346" y="23888"/>
                    </a:cubicBezTo>
                    <a:cubicBezTo>
                      <a:pt x="40576" y="7963"/>
                      <a:pt x="61036" y="0"/>
                      <a:pt x="85725" y="0"/>
                    </a:cubicBezTo>
                    <a:close/>
                    <a:moveTo>
                      <a:pt x="85268" y="36804"/>
                    </a:moveTo>
                    <a:cubicBezTo>
                      <a:pt x="73076" y="36804"/>
                      <a:pt x="63055" y="41186"/>
                      <a:pt x="55207" y="49949"/>
                    </a:cubicBezTo>
                    <a:cubicBezTo>
                      <a:pt x="47358" y="58712"/>
                      <a:pt x="43434" y="69875"/>
                      <a:pt x="43434" y="83439"/>
                    </a:cubicBezTo>
                    <a:cubicBezTo>
                      <a:pt x="43434" y="97002"/>
                      <a:pt x="47434" y="108242"/>
                      <a:pt x="55435" y="117157"/>
                    </a:cubicBezTo>
                    <a:cubicBezTo>
                      <a:pt x="63436" y="126073"/>
                      <a:pt x="73533" y="130530"/>
                      <a:pt x="85725" y="130530"/>
                    </a:cubicBezTo>
                    <a:cubicBezTo>
                      <a:pt x="97917" y="130530"/>
                      <a:pt x="107937" y="126149"/>
                      <a:pt x="115786" y="117386"/>
                    </a:cubicBezTo>
                    <a:cubicBezTo>
                      <a:pt x="123634" y="108623"/>
                      <a:pt x="127559" y="97459"/>
                      <a:pt x="127559" y="83896"/>
                    </a:cubicBezTo>
                    <a:cubicBezTo>
                      <a:pt x="127559" y="70332"/>
                      <a:pt x="123558" y="59093"/>
                      <a:pt x="115557" y="50177"/>
                    </a:cubicBezTo>
                    <a:cubicBezTo>
                      <a:pt x="107556" y="41262"/>
                      <a:pt x="97460" y="36804"/>
                      <a:pt x="85268" y="368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465102C-BDF8-4D8D-AF58-899E76A3488F}"/>
                  </a:ext>
                </a:extLst>
              </p:cNvPr>
              <p:cNvSpPr/>
              <p:nvPr userDrawn="1"/>
            </p:nvSpPr>
            <p:spPr>
              <a:xfrm>
                <a:off x="4625684" y="4362726"/>
                <a:ext cx="170993" cy="167335"/>
              </a:xfrm>
              <a:custGeom>
                <a:avLst/>
                <a:gdLst/>
                <a:ahLst/>
                <a:cxnLst/>
                <a:rect l="l" t="t" r="r" b="b"/>
                <a:pathLst>
                  <a:path w="170993" h="167335">
                    <a:moveTo>
                      <a:pt x="85725" y="0"/>
                    </a:moveTo>
                    <a:cubicBezTo>
                      <a:pt x="110414" y="0"/>
                      <a:pt x="130797" y="7924"/>
                      <a:pt x="146875" y="23774"/>
                    </a:cubicBezTo>
                    <a:cubicBezTo>
                      <a:pt x="162954" y="39624"/>
                      <a:pt x="170993" y="59512"/>
                      <a:pt x="170993" y="83439"/>
                    </a:cubicBezTo>
                    <a:cubicBezTo>
                      <a:pt x="170993" y="107518"/>
                      <a:pt x="162877" y="127520"/>
                      <a:pt x="146647" y="143446"/>
                    </a:cubicBezTo>
                    <a:cubicBezTo>
                      <a:pt x="130416" y="159372"/>
                      <a:pt x="109956" y="167335"/>
                      <a:pt x="85268" y="167335"/>
                    </a:cubicBezTo>
                    <a:cubicBezTo>
                      <a:pt x="60579" y="167335"/>
                      <a:pt x="40195" y="159410"/>
                      <a:pt x="24117" y="143560"/>
                    </a:cubicBezTo>
                    <a:cubicBezTo>
                      <a:pt x="8039" y="127711"/>
                      <a:pt x="0" y="107823"/>
                      <a:pt x="0" y="83896"/>
                    </a:cubicBezTo>
                    <a:cubicBezTo>
                      <a:pt x="0" y="59817"/>
                      <a:pt x="8115" y="39814"/>
                      <a:pt x="24346" y="23888"/>
                    </a:cubicBezTo>
                    <a:cubicBezTo>
                      <a:pt x="40576" y="7963"/>
                      <a:pt x="61036" y="0"/>
                      <a:pt x="85725" y="0"/>
                    </a:cubicBezTo>
                    <a:close/>
                    <a:moveTo>
                      <a:pt x="85268" y="36804"/>
                    </a:moveTo>
                    <a:cubicBezTo>
                      <a:pt x="73076" y="36804"/>
                      <a:pt x="63055" y="41186"/>
                      <a:pt x="55207" y="49949"/>
                    </a:cubicBezTo>
                    <a:cubicBezTo>
                      <a:pt x="47358" y="58712"/>
                      <a:pt x="43434" y="69875"/>
                      <a:pt x="43434" y="83439"/>
                    </a:cubicBezTo>
                    <a:cubicBezTo>
                      <a:pt x="43434" y="97002"/>
                      <a:pt x="47434" y="108242"/>
                      <a:pt x="55435" y="117157"/>
                    </a:cubicBezTo>
                    <a:cubicBezTo>
                      <a:pt x="63436" y="126073"/>
                      <a:pt x="73533" y="130530"/>
                      <a:pt x="85725" y="130530"/>
                    </a:cubicBezTo>
                    <a:cubicBezTo>
                      <a:pt x="97917" y="130530"/>
                      <a:pt x="107937" y="126149"/>
                      <a:pt x="115786" y="117386"/>
                    </a:cubicBezTo>
                    <a:cubicBezTo>
                      <a:pt x="123634" y="108623"/>
                      <a:pt x="127559" y="97459"/>
                      <a:pt x="127559" y="83896"/>
                    </a:cubicBezTo>
                    <a:cubicBezTo>
                      <a:pt x="127559" y="70332"/>
                      <a:pt x="123558" y="59093"/>
                      <a:pt x="115557" y="50177"/>
                    </a:cubicBezTo>
                    <a:cubicBezTo>
                      <a:pt x="107556" y="41262"/>
                      <a:pt x="97460" y="36804"/>
                      <a:pt x="85268" y="368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2A05DC1B-A3D2-4952-9BCD-DC96C35C6E80}"/>
                  </a:ext>
                </a:extLst>
              </p:cNvPr>
              <p:cNvSpPr/>
              <p:nvPr userDrawn="1"/>
            </p:nvSpPr>
            <p:spPr>
              <a:xfrm>
                <a:off x="4816184" y="4362726"/>
                <a:ext cx="166878" cy="167335"/>
              </a:xfrm>
              <a:custGeom>
                <a:avLst/>
                <a:gdLst/>
                <a:ahLst/>
                <a:cxnLst/>
                <a:rect l="l" t="t" r="r" b="b"/>
                <a:pathLst>
                  <a:path w="166878" h="167335">
                    <a:moveTo>
                      <a:pt x="87325" y="0"/>
                    </a:moveTo>
                    <a:cubicBezTo>
                      <a:pt x="102260" y="0"/>
                      <a:pt x="115862" y="3048"/>
                      <a:pt x="128130" y="9144"/>
                    </a:cubicBezTo>
                    <a:cubicBezTo>
                      <a:pt x="140398" y="15240"/>
                      <a:pt x="149885" y="23545"/>
                      <a:pt x="156591" y="34061"/>
                    </a:cubicBezTo>
                    <a:lnTo>
                      <a:pt x="127330" y="58064"/>
                    </a:lnTo>
                    <a:cubicBezTo>
                      <a:pt x="122148" y="50749"/>
                      <a:pt x="116243" y="45339"/>
                      <a:pt x="109613" y="41833"/>
                    </a:cubicBezTo>
                    <a:cubicBezTo>
                      <a:pt x="102984" y="38328"/>
                      <a:pt x="95478" y="36576"/>
                      <a:pt x="87096" y="36576"/>
                    </a:cubicBezTo>
                    <a:cubicBezTo>
                      <a:pt x="74905" y="36576"/>
                      <a:pt x="64579" y="41071"/>
                      <a:pt x="56121" y="50063"/>
                    </a:cubicBezTo>
                    <a:cubicBezTo>
                      <a:pt x="47663" y="59055"/>
                      <a:pt x="43434" y="70180"/>
                      <a:pt x="43434" y="83439"/>
                    </a:cubicBezTo>
                    <a:cubicBezTo>
                      <a:pt x="43434" y="97459"/>
                      <a:pt x="47473" y="108851"/>
                      <a:pt x="55550" y="117614"/>
                    </a:cubicBezTo>
                    <a:cubicBezTo>
                      <a:pt x="63627" y="126377"/>
                      <a:pt x="74066" y="130759"/>
                      <a:pt x="86868" y="130759"/>
                    </a:cubicBezTo>
                    <a:cubicBezTo>
                      <a:pt x="96774" y="130759"/>
                      <a:pt x="104851" y="128701"/>
                      <a:pt x="111099" y="124587"/>
                    </a:cubicBezTo>
                    <a:cubicBezTo>
                      <a:pt x="117348" y="120472"/>
                      <a:pt x="121768" y="114376"/>
                      <a:pt x="124358" y="106299"/>
                    </a:cubicBezTo>
                    <a:lnTo>
                      <a:pt x="79553" y="106299"/>
                    </a:lnTo>
                    <a:lnTo>
                      <a:pt x="79553" y="72466"/>
                    </a:lnTo>
                    <a:lnTo>
                      <a:pt x="165735" y="72466"/>
                    </a:lnTo>
                    <a:cubicBezTo>
                      <a:pt x="166040" y="74295"/>
                      <a:pt x="166306" y="76504"/>
                      <a:pt x="166535" y="79095"/>
                    </a:cubicBezTo>
                    <a:cubicBezTo>
                      <a:pt x="166763" y="81686"/>
                      <a:pt x="166878" y="84124"/>
                      <a:pt x="166878" y="86410"/>
                    </a:cubicBezTo>
                    <a:cubicBezTo>
                      <a:pt x="166878" y="111252"/>
                      <a:pt x="159563" y="130949"/>
                      <a:pt x="144932" y="145504"/>
                    </a:cubicBezTo>
                    <a:cubicBezTo>
                      <a:pt x="130302" y="160058"/>
                      <a:pt x="110337" y="167335"/>
                      <a:pt x="85039" y="167335"/>
                    </a:cubicBezTo>
                    <a:cubicBezTo>
                      <a:pt x="60350" y="167335"/>
                      <a:pt x="40005" y="159486"/>
                      <a:pt x="24003" y="143789"/>
                    </a:cubicBezTo>
                    <a:cubicBezTo>
                      <a:pt x="8001" y="128092"/>
                      <a:pt x="0" y="108127"/>
                      <a:pt x="0" y="83896"/>
                    </a:cubicBezTo>
                    <a:cubicBezTo>
                      <a:pt x="0" y="59817"/>
                      <a:pt x="8344" y="39814"/>
                      <a:pt x="25031" y="23888"/>
                    </a:cubicBezTo>
                    <a:cubicBezTo>
                      <a:pt x="41719" y="7963"/>
                      <a:pt x="62484" y="0"/>
                      <a:pt x="873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2685C606-3A42-47B8-9B32-8E18E33F867E}"/>
                  </a:ext>
                </a:extLst>
              </p:cNvPr>
              <p:cNvSpPr/>
              <p:nvPr userDrawn="1"/>
            </p:nvSpPr>
            <p:spPr>
              <a:xfrm>
                <a:off x="3434373" y="4366382"/>
                <a:ext cx="149047" cy="160020"/>
              </a:xfrm>
              <a:custGeom>
                <a:avLst/>
                <a:gdLst/>
                <a:ahLst/>
                <a:cxnLst/>
                <a:rect l="l" t="t" r="r" b="b"/>
                <a:pathLst>
                  <a:path w="149047" h="160020">
                    <a:moveTo>
                      <a:pt x="0" y="0"/>
                    </a:moveTo>
                    <a:lnTo>
                      <a:pt x="149047" y="0"/>
                    </a:lnTo>
                    <a:lnTo>
                      <a:pt x="149047" y="37491"/>
                    </a:lnTo>
                    <a:lnTo>
                      <a:pt x="96012" y="37491"/>
                    </a:lnTo>
                    <a:lnTo>
                      <a:pt x="96012" y="160020"/>
                    </a:lnTo>
                    <a:lnTo>
                      <a:pt x="53035" y="160020"/>
                    </a:lnTo>
                    <a:lnTo>
                      <a:pt x="53035" y="37491"/>
                    </a:lnTo>
                    <a:lnTo>
                      <a:pt x="0" y="3749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BA7BA9A-85FD-4C44-9E6B-AC321F67B8B0}"/>
                  </a:ext>
                </a:extLst>
              </p:cNvPr>
              <p:cNvSpPr/>
              <p:nvPr userDrawn="1"/>
            </p:nvSpPr>
            <p:spPr>
              <a:xfrm>
                <a:off x="3611767" y="4366382"/>
                <a:ext cx="125272" cy="160020"/>
              </a:xfrm>
              <a:custGeom>
                <a:avLst/>
                <a:gdLst/>
                <a:ahLst/>
                <a:cxnLst/>
                <a:rect l="l" t="t" r="r" b="b"/>
                <a:pathLst>
                  <a:path w="125272" h="160020">
                    <a:moveTo>
                      <a:pt x="0" y="0"/>
                    </a:moveTo>
                    <a:lnTo>
                      <a:pt x="125272" y="0"/>
                    </a:lnTo>
                    <a:lnTo>
                      <a:pt x="125272" y="36119"/>
                    </a:lnTo>
                    <a:lnTo>
                      <a:pt x="42976" y="36119"/>
                    </a:lnTo>
                    <a:lnTo>
                      <a:pt x="42976" y="61265"/>
                    </a:lnTo>
                    <a:lnTo>
                      <a:pt x="118872" y="61265"/>
                    </a:lnTo>
                    <a:lnTo>
                      <a:pt x="118872" y="97384"/>
                    </a:lnTo>
                    <a:lnTo>
                      <a:pt x="42976" y="97384"/>
                    </a:lnTo>
                    <a:lnTo>
                      <a:pt x="42976" y="123901"/>
                    </a:lnTo>
                    <a:lnTo>
                      <a:pt x="125272" y="123901"/>
                    </a:lnTo>
                    <a:lnTo>
                      <a:pt x="125272"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591C91DC-3054-43CF-BB8A-2EBE9A92DC44}"/>
                  </a:ext>
                </a:extLst>
              </p:cNvPr>
              <p:cNvSpPr/>
              <p:nvPr userDrawn="1"/>
            </p:nvSpPr>
            <p:spPr>
              <a:xfrm>
                <a:off x="3935617" y="4366382"/>
                <a:ext cx="154762" cy="160020"/>
              </a:xfrm>
              <a:custGeom>
                <a:avLst/>
                <a:gdLst/>
                <a:ahLst/>
                <a:cxnLst/>
                <a:rect l="l" t="t" r="r" b="b"/>
                <a:pathLst>
                  <a:path w="154762" h="160020">
                    <a:moveTo>
                      <a:pt x="0" y="0"/>
                    </a:moveTo>
                    <a:lnTo>
                      <a:pt x="42976" y="0"/>
                    </a:lnTo>
                    <a:lnTo>
                      <a:pt x="42976" y="60579"/>
                    </a:lnTo>
                    <a:lnTo>
                      <a:pt x="111785" y="60579"/>
                    </a:lnTo>
                    <a:lnTo>
                      <a:pt x="111785" y="0"/>
                    </a:lnTo>
                    <a:lnTo>
                      <a:pt x="154762" y="0"/>
                    </a:lnTo>
                    <a:lnTo>
                      <a:pt x="154762" y="160020"/>
                    </a:lnTo>
                    <a:lnTo>
                      <a:pt x="111785" y="160020"/>
                    </a:lnTo>
                    <a:lnTo>
                      <a:pt x="111785" y="98070"/>
                    </a:lnTo>
                    <a:lnTo>
                      <a:pt x="42976" y="98070"/>
                    </a:lnTo>
                    <a:lnTo>
                      <a:pt x="42976"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1807A547-427D-49D2-9AC5-EF0AFEBB18A2}"/>
                  </a:ext>
                </a:extLst>
              </p:cNvPr>
              <p:cNvSpPr/>
              <p:nvPr userDrawn="1"/>
            </p:nvSpPr>
            <p:spPr>
              <a:xfrm>
                <a:off x="4116592" y="4366382"/>
                <a:ext cx="154990" cy="160020"/>
              </a:xfrm>
              <a:custGeom>
                <a:avLst/>
                <a:gdLst/>
                <a:ahLst/>
                <a:cxnLst/>
                <a:rect l="l" t="t" r="r" b="b"/>
                <a:pathLst>
                  <a:path w="154990" h="160020">
                    <a:moveTo>
                      <a:pt x="0" y="0"/>
                    </a:moveTo>
                    <a:lnTo>
                      <a:pt x="43434" y="0"/>
                    </a:lnTo>
                    <a:lnTo>
                      <a:pt x="113614" y="95784"/>
                    </a:lnTo>
                    <a:lnTo>
                      <a:pt x="113614" y="0"/>
                    </a:lnTo>
                    <a:lnTo>
                      <a:pt x="154990" y="0"/>
                    </a:lnTo>
                    <a:lnTo>
                      <a:pt x="154990" y="160020"/>
                    </a:lnTo>
                    <a:lnTo>
                      <a:pt x="111556" y="160020"/>
                    </a:lnTo>
                    <a:lnTo>
                      <a:pt x="41376" y="64237"/>
                    </a:lnTo>
                    <a:lnTo>
                      <a:pt x="41376"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0F7492D2-2D6E-429C-BE3B-44133A28A083}"/>
                  </a:ext>
                </a:extLst>
              </p:cNvPr>
              <p:cNvSpPr/>
              <p:nvPr userDrawn="1"/>
            </p:nvSpPr>
            <p:spPr>
              <a:xfrm>
                <a:off x="4488067" y="4366382"/>
                <a:ext cx="117271" cy="160020"/>
              </a:xfrm>
              <a:custGeom>
                <a:avLst/>
                <a:gdLst/>
                <a:ahLst/>
                <a:cxnLst/>
                <a:rect l="l" t="t" r="r" b="b"/>
                <a:pathLst>
                  <a:path w="117271" h="160020">
                    <a:moveTo>
                      <a:pt x="0" y="0"/>
                    </a:moveTo>
                    <a:lnTo>
                      <a:pt x="42976" y="0"/>
                    </a:lnTo>
                    <a:lnTo>
                      <a:pt x="42976" y="123444"/>
                    </a:lnTo>
                    <a:lnTo>
                      <a:pt x="117271" y="123444"/>
                    </a:lnTo>
                    <a:lnTo>
                      <a:pt x="117271"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DEE47949-816D-4064-AF69-995B16742FD5}"/>
                  </a:ext>
                </a:extLst>
              </p:cNvPr>
              <p:cNvSpPr/>
              <p:nvPr userDrawn="1"/>
            </p:nvSpPr>
            <p:spPr>
              <a:xfrm>
                <a:off x="5001426" y="4366382"/>
                <a:ext cx="168250" cy="160020"/>
              </a:xfrm>
              <a:custGeom>
                <a:avLst/>
                <a:gdLst/>
                <a:ahLst/>
                <a:cxnLst/>
                <a:rect l="l" t="t" r="r" b="b"/>
                <a:pathLst>
                  <a:path w="168250" h="160020">
                    <a:moveTo>
                      <a:pt x="0" y="0"/>
                    </a:moveTo>
                    <a:lnTo>
                      <a:pt x="49378" y="0"/>
                    </a:lnTo>
                    <a:lnTo>
                      <a:pt x="84811" y="56693"/>
                    </a:lnTo>
                    <a:lnTo>
                      <a:pt x="120015" y="0"/>
                    </a:lnTo>
                    <a:lnTo>
                      <a:pt x="168250" y="0"/>
                    </a:lnTo>
                    <a:lnTo>
                      <a:pt x="105613" y="92583"/>
                    </a:lnTo>
                    <a:lnTo>
                      <a:pt x="105613" y="160020"/>
                    </a:lnTo>
                    <a:lnTo>
                      <a:pt x="62636" y="160020"/>
                    </a:lnTo>
                    <a:lnTo>
                      <a:pt x="62636" y="9258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29F6430D-96CA-4059-8BDE-F5852ECDE40D}"/>
                  </a:ext>
                </a:extLst>
              </p:cNvPr>
              <p:cNvSpPr/>
              <p:nvPr userDrawn="1"/>
            </p:nvSpPr>
            <p:spPr>
              <a:xfrm>
                <a:off x="4318598" y="4639408"/>
                <a:ext cx="148133" cy="166421"/>
              </a:xfrm>
              <a:custGeom>
                <a:avLst/>
                <a:gdLst/>
                <a:ahLst/>
                <a:cxnLst/>
                <a:rect l="l" t="t" r="r" b="b"/>
                <a:pathLst>
                  <a:path w="148133" h="166421">
                    <a:moveTo>
                      <a:pt x="77267" y="0"/>
                    </a:moveTo>
                    <a:cubicBezTo>
                      <a:pt x="89916" y="0"/>
                      <a:pt x="101727" y="1981"/>
                      <a:pt x="112700" y="5943"/>
                    </a:cubicBezTo>
                    <a:cubicBezTo>
                      <a:pt x="123672" y="9906"/>
                      <a:pt x="134036" y="15926"/>
                      <a:pt x="143789" y="24003"/>
                    </a:cubicBezTo>
                    <a:lnTo>
                      <a:pt x="122301" y="54864"/>
                    </a:lnTo>
                    <a:cubicBezTo>
                      <a:pt x="115290" y="49225"/>
                      <a:pt x="107632" y="44805"/>
                      <a:pt x="99326" y="41605"/>
                    </a:cubicBezTo>
                    <a:cubicBezTo>
                      <a:pt x="91021" y="38405"/>
                      <a:pt x="83058" y="36804"/>
                      <a:pt x="75438" y="36804"/>
                    </a:cubicBezTo>
                    <a:cubicBezTo>
                      <a:pt x="67056" y="36804"/>
                      <a:pt x="60541" y="37947"/>
                      <a:pt x="55893" y="40233"/>
                    </a:cubicBezTo>
                    <a:cubicBezTo>
                      <a:pt x="51244" y="42519"/>
                      <a:pt x="48920" y="45644"/>
                      <a:pt x="48920" y="49606"/>
                    </a:cubicBezTo>
                    <a:cubicBezTo>
                      <a:pt x="48920" y="53873"/>
                      <a:pt x="51206" y="56921"/>
                      <a:pt x="55778" y="58750"/>
                    </a:cubicBezTo>
                    <a:cubicBezTo>
                      <a:pt x="60350" y="60579"/>
                      <a:pt x="69037" y="62103"/>
                      <a:pt x="81839" y="63322"/>
                    </a:cubicBezTo>
                    <a:cubicBezTo>
                      <a:pt x="105765" y="65608"/>
                      <a:pt x="122796" y="70485"/>
                      <a:pt x="132931" y="77952"/>
                    </a:cubicBezTo>
                    <a:cubicBezTo>
                      <a:pt x="143065" y="85420"/>
                      <a:pt x="148133" y="97155"/>
                      <a:pt x="148133" y="113157"/>
                    </a:cubicBezTo>
                    <a:cubicBezTo>
                      <a:pt x="148133" y="129006"/>
                      <a:pt x="141694" y="141846"/>
                      <a:pt x="128816" y="151676"/>
                    </a:cubicBezTo>
                    <a:cubicBezTo>
                      <a:pt x="115938" y="161506"/>
                      <a:pt x="98603" y="166421"/>
                      <a:pt x="76809" y="166421"/>
                    </a:cubicBezTo>
                    <a:cubicBezTo>
                      <a:pt x="61874" y="166421"/>
                      <a:pt x="48006" y="164249"/>
                      <a:pt x="35204" y="159906"/>
                    </a:cubicBezTo>
                    <a:cubicBezTo>
                      <a:pt x="22403" y="155562"/>
                      <a:pt x="10668" y="149047"/>
                      <a:pt x="0" y="140360"/>
                    </a:cubicBezTo>
                    <a:lnTo>
                      <a:pt x="20802" y="109042"/>
                    </a:lnTo>
                    <a:cubicBezTo>
                      <a:pt x="30404" y="115900"/>
                      <a:pt x="40081" y="121044"/>
                      <a:pt x="49835" y="124473"/>
                    </a:cubicBezTo>
                    <a:cubicBezTo>
                      <a:pt x="59588" y="127902"/>
                      <a:pt x="69189" y="129616"/>
                      <a:pt x="78638" y="129616"/>
                    </a:cubicBezTo>
                    <a:cubicBezTo>
                      <a:pt x="87630" y="129616"/>
                      <a:pt x="94526" y="128435"/>
                      <a:pt x="99326" y="126073"/>
                    </a:cubicBezTo>
                    <a:cubicBezTo>
                      <a:pt x="104127" y="123711"/>
                      <a:pt x="106527" y="120396"/>
                      <a:pt x="106527" y="116129"/>
                    </a:cubicBezTo>
                    <a:cubicBezTo>
                      <a:pt x="106527" y="111709"/>
                      <a:pt x="104356" y="108547"/>
                      <a:pt x="100012" y="106642"/>
                    </a:cubicBezTo>
                    <a:cubicBezTo>
                      <a:pt x="95669" y="104737"/>
                      <a:pt x="87401" y="103175"/>
                      <a:pt x="75209" y="101955"/>
                    </a:cubicBezTo>
                    <a:cubicBezTo>
                      <a:pt x="50063" y="99365"/>
                      <a:pt x="32461" y="94488"/>
                      <a:pt x="22403" y="87325"/>
                    </a:cubicBezTo>
                    <a:cubicBezTo>
                      <a:pt x="12344" y="80162"/>
                      <a:pt x="7315" y="68656"/>
                      <a:pt x="7315" y="52806"/>
                    </a:cubicBezTo>
                    <a:cubicBezTo>
                      <a:pt x="7315" y="37109"/>
                      <a:pt x="13640" y="24384"/>
                      <a:pt x="26289" y="14630"/>
                    </a:cubicBezTo>
                    <a:cubicBezTo>
                      <a:pt x="38938" y="4877"/>
                      <a:pt x="55931" y="0"/>
                      <a:pt x="772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33C0D260-23C3-41D6-B715-6E61DD478EBB}"/>
                  </a:ext>
                </a:extLst>
              </p:cNvPr>
              <p:cNvSpPr/>
              <p:nvPr userDrawn="1"/>
            </p:nvSpPr>
            <p:spPr>
              <a:xfrm>
                <a:off x="3440317" y="4642607"/>
                <a:ext cx="142189" cy="160020"/>
              </a:xfrm>
              <a:custGeom>
                <a:avLst/>
                <a:gdLst/>
                <a:ahLst/>
                <a:cxnLst/>
                <a:rect l="l" t="t" r="r" b="b"/>
                <a:pathLst>
                  <a:path w="142189" h="160020">
                    <a:moveTo>
                      <a:pt x="0" y="0"/>
                    </a:moveTo>
                    <a:lnTo>
                      <a:pt x="78638" y="0"/>
                    </a:lnTo>
                    <a:cubicBezTo>
                      <a:pt x="98145" y="0"/>
                      <a:pt x="113614" y="4953"/>
                      <a:pt x="125044" y="14859"/>
                    </a:cubicBezTo>
                    <a:cubicBezTo>
                      <a:pt x="136474" y="24765"/>
                      <a:pt x="142189" y="38100"/>
                      <a:pt x="142189" y="54864"/>
                    </a:cubicBezTo>
                    <a:cubicBezTo>
                      <a:pt x="142189" y="71476"/>
                      <a:pt x="136055" y="84925"/>
                      <a:pt x="123786" y="95212"/>
                    </a:cubicBezTo>
                    <a:cubicBezTo>
                      <a:pt x="111518" y="105499"/>
                      <a:pt x="95631" y="110643"/>
                      <a:pt x="76123" y="110643"/>
                    </a:cubicBezTo>
                    <a:lnTo>
                      <a:pt x="42976" y="110643"/>
                    </a:lnTo>
                    <a:lnTo>
                      <a:pt x="42976" y="160020"/>
                    </a:lnTo>
                    <a:lnTo>
                      <a:pt x="0" y="160020"/>
                    </a:lnTo>
                    <a:lnTo>
                      <a:pt x="0" y="0"/>
                    </a:lnTo>
                    <a:close/>
                    <a:moveTo>
                      <a:pt x="42976" y="37491"/>
                    </a:moveTo>
                    <a:lnTo>
                      <a:pt x="42976" y="73609"/>
                    </a:lnTo>
                    <a:lnTo>
                      <a:pt x="77038" y="73609"/>
                    </a:lnTo>
                    <a:cubicBezTo>
                      <a:pt x="83743" y="73609"/>
                      <a:pt x="89039" y="71971"/>
                      <a:pt x="92925" y="68695"/>
                    </a:cubicBezTo>
                    <a:cubicBezTo>
                      <a:pt x="96812" y="65418"/>
                      <a:pt x="98755" y="60960"/>
                      <a:pt x="98755" y="55321"/>
                    </a:cubicBezTo>
                    <a:cubicBezTo>
                      <a:pt x="98755" y="49683"/>
                      <a:pt x="96926" y="45301"/>
                      <a:pt x="93268" y="42177"/>
                    </a:cubicBezTo>
                    <a:cubicBezTo>
                      <a:pt x="89611" y="39053"/>
                      <a:pt x="84505" y="37491"/>
                      <a:pt x="77952" y="37491"/>
                    </a:cubicBezTo>
                    <a:lnTo>
                      <a:pt x="42976" y="3749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F88EEB5D-4898-4E69-ACE1-32CA0D89B2A3}"/>
                  </a:ext>
                </a:extLst>
              </p:cNvPr>
              <p:cNvSpPr/>
              <p:nvPr userDrawn="1"/>
            </p:nvSpPr>
            <p:spPr>
              <a:xfrm>
                <a:off x="3602927" y="4642607"/>
                <a:ext cx="42977" cy="160020"/>
              </a:xfrm>
              <a:custGeom>
                <a:avLst/>
                <a:gdLst/>
                <a:ahLst/>
                <a:cxnLst/>
                <a:rect l="l" t="t" r="r" b="b"/>
                <a:pathLst>
                  <a:path w="42977" h="160020">
                    <a:moveTo>
                      <a:pt x="0" y="0"/>
                    </a:moveTo>
                    <a:lnTo>
                      <a:pt x="42977" y="0"/>
                    </a:lnTo>
                    <a:lnTo>
                      <a:pt x="42977"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069E51CC-C90B-48BC-BE53-057E69B638C5}"/>
                  </a:ext>
                </a:extLst>
              </p:cNvPr>
              <p:cNvSpPr/>
              <p:nvPr userDrawn="1"/>
            </p:nvSpPr>
            <p:spPr>
              <a:xfrm>
                <a:off x="3678442" y="4642607"/>
                <a:ext cx="117271" cy="160020"/>
              </a:xfrm>
              <a:custGeom>
                <a:avLst/>
                <a:gdLst/>
                <a:ahLst/>
                <a:cxnLst/>
                <a:rect l="l" t="t" r="r" b="b"/>
                <a:pathLst>
                  <a:path w="117271" h="160020">
                    <a:moveTo>
                      <a:pt x="0" y="0"/>
                    </a:moveTo>
                    <a:lnTo>
                      <a:pt x="42976" y="0"/>
                    </a:lnTo>
                    <a:lnTo>
                      <a:pt x="42976" y="123444"/>
                    </a:lnTo>
                    <a:lnTo>
                      <a:pt x="117271" y="123444"/>
                    </a:lnTo>
                    <a:lnTo>
                      <a:pt x="117271"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D752BC84-B182-4C8B-8A36-1927038F35BB}"/>
                  </a:ext>
                </a:extLst>
              </p:cNvPr>
              <p:cNvSpPr/>
              <p:nvPr userDrawn="1"/>
            </p:nvSpPr>
            <p:spPr>
              <a:xfrm>
                <a:off x="3821317" y="4642607"/>
                <a:ext cx="117271" cy="160020"/>
              </a:xfrm>
              <a:custGeom>
                <a:avLst/>
                <a:gdLst/>
                <a:ahLst/>
                <a:cxnLst/>
                <a:rect l="l" t="t" r="r" b="b"/>
                <a:pathLst>
                  <a:path w="117271" h="160020">
                    <a:moveTo>
                      <a:pt x="0" y="0"/>
                    </a:moveTo>
                    <a:lnTo>
                      <a:pt x="42976" y="0"/>
                    </a:lnTo>
                    <a:lnTo>
                      <a:pt x="42976" y="123444"/>
                    </a:lnTo>
                    <a:lnTo>
                      <a:pt x="117271" y="123444"/>
                    </a:lnTo>
                    <a:lnTo>
                      <a:pt x="117271"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016F254-302B-42A7-B530-1E45DF4852C2}"/>
                  </a:ext>
                </a:extLst>
              </p:cNvPr>
              <p:cNvSpPr/>
              <p:nvPr userDrawn="1"/>
            </p:nvSpPr>
            <p:spPr>
              <a:xfrm>
                <a:off x="3953219" y="4642607"/>
                <a:ext cx="178765" cy="160020"/>
              </a:xfrm>
              <a:custGeom>
                <a:avLst/>
                <a:gdLst/>
                <a:ahLst/>
                <a:cxnLst/>
                <a:rect l="l" t="t" r="r" b="b"/>
                <a:pathLst>
                  <a:path w="178765" h="160020">
                    <a:moveTo>
                      <a:pt x="65837" y="0"/>
                    </a:moveTo>
                    <a:lnTo>
                      <a:pt x="112700" y="0"/>
                    </a:lnTo>
                    <a:lnTo>
                      <a:pt x="178765" y="160020"/>
                    </a:lnTo>
                    <a:lnTo>
                      <a:pt x="133731" y="160020"/>
                    </a:lnTo>
                    <a:lnTo>
                      <a:pt x="122529" y="131445"/>
                    </a:lnTo>
                    <a:lnTo>
                      <a:pt x="54864" y="131445"/>
                    </a:lnTo>
                    <a:lnTo>
                      <a:pt x="43662" y="160020"/>
                    </a:lnTo>
                    <a:lnTo>
                      <a:pt x="0" y="160020"/>
                    </a:lnTo>
                    <a:lnTo>
                      <a:pt x="65837" y="0"/>
                    </a:lnTo>
                    <a:close/>
                    <a:moveTo>
                      <a:pt x="88697" y="45034"/>
                    </a:moveTo>
                    <a:lnTo>
                      <a:pt x="69037" y="95326"/>
                    </a:lnTo>
                    <a:lnTo>
                      <a:pt x="108356" y="95326"/>
                    </a:lnTo>
                    <a:lnTo>
                      <a:pt x="88697" y="4503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3B9AF7E-7470-4B09-B564-6CC419AF3CDA}"/>
                  </a:ext>
                </a:extLst>
              </p:cNvPr>
              <p:cNvSpPr/>
              <p:nvPr userDrawn="1"/>
            </p:nvSpPr>
            <p:spPr>
              <a:xfrm>
                <a:off x="4154692" y="4642607"/>
                <a:ext cx="147904" cy="160020"/>
              </a:xfrm>
              <a:custGeom>
                <a:avLst/>
                <a:gdLst/>
                <a:ahLst/>
                <a:cxnLst/>
                <a:rect l="l" t="t" r="r" b="b"/>
                <a:pathLst>
                  <a:path w="147904" h="160020">
                    <a:moveTo>
                      <a:pt x="0" y="0"/>
                    </a:moveTo>
                    <a:lnTo>
                      <a:pt x="78181" y="0"/>
                    </a:lnTo>
                    <a:cubicBezTo>
                      <a:pt x="99212" y="0"/>
                      <a:pt x="115328" y="4382"/>
                      <a:pt x="126530" y="13145"/>
                    </a:cubicBezTo>
                    <a:cubicBezTo>
                      <a:pt x="137731" y="21908"/>
                      <a:pt x="143332" y="34519"/>
                      <a:pt x="143332" y="50978"/>
                    </a:cubicBezTo>
                    <a:cubicBezTo>
                      <a:pt x="143332" y="62256"/>
                      <a:pt x="140512" y="71781"/>
                      <a:pt x="134874" y="79553"/>
                    </a:cubicBezTo>
                    <a:cubicBezTo>
                      <a:pt x="129235" y="87325"/>
                      <a:pt x="120853" y="93193"/>
                      <a:pt x="109728" y="97155"/>
                    </a:cubicBezTo>
                    <a:lnTo>
                      <a:pt x="147904" y="160020"/>
                    </a:lnTo>
                    <a:lnTo>
                      <a:pt x="97840" y="160020"/>
                    </a:lnTo>
                    <a:lnTo>
                      <a:pt x="66751" y="105385"/>
                    </a:lnTo>
                    <a:lnTo>
                      <a:pt x="42519" y="105385"/>
                    </a:lnTo>
                    <a:lnTo>
                      <a:pt x="42519" y="160020"/>
                    </a:lnTo>
                    <a:lnTo>
                      <a:pt x="0" y="160020"/>
                    </a:lnTo>
                    <a:lnTo>
                      <a:pt x="0" y="0"/>
                    </a:lnTo>
                    <a:close/>
                    <a:moveTo>
                      <a:pt x="42519" y="36119"/>
                    </a:moveTo>
                    <a:lnTo>
                      <a:pt x="42519" y="69723"/>
                    </a:lnTo>
                    <a:lnTo>
                      <a:pt x="77724" y="69723"/>
                    </a:lnTo>
                    <a:cubicBezTo>
                      <a:pt x="84886" y="69723"/>
                      <a:pt x="90373" y="68237"/>
                      <a:pt x="94183" y="65266"/>
                    </a:cubicBezTo>
                    <a:cubicBezTo>
                      <a:pt x="97993" y="62294"/>
                      <a:pt x="99898" y="58065"/>
                      <a:pt x="99898" y="52578"/>
                    </a:cubicBezTo>
                    <a:cubicBezTo>
                      <a:pt x="99898" y="47092"/>
                      <a:pt x="98069" y="42977"/>
                      <a:pt x="94411" y="40234"/>
                    </a:cubicBezTo>
                    <a:cubicBezTo>
                      <a:pt x="90754" y="37491"/>
                      <a:pt x="85191" y="36119"/>
                      <a:pt x="77724" y="36119"/>
                    </a:cubicBezTo>
                    <a:lnTo>
                      <a:pt x="42519" y="36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CA0E105-DD21-4CE7-9012-E962F81EDFC5}"/>
                </a:ext>
              </a:extLst>
            </p:cNvPr>
            <p:cNvGrpSpPr/>
            <p:nvPr/>
          </p:nvGrpSpPr>
          <p:grpSpPr>
            <a:xfrm>
              <a:off x="4966977" y="6308028"/>
              <a:ext cx="181090" cy="111243"/>
              <a:chOff x="5815406" y="629779"/>
              <a:chExt cx="2902608" cy="1783064"/>
            </a:xfrm>
            <a:grpFill/>
          </p:grpSpPr>
          <p:sp>
            <p:nvSpPr>
              <p:cNvPr id="22" name="Rectangle 21">
                <a:extLst>
                  <a:ext uri="{FF2B5EF4-FFF2-40B4-BE49-F238E27FC236}">
                    <a16:creationId xmlns:a16="http://schemas.microsoft.com/office/drawing/2014/main" id="{F4B73C45-3395-4CA7-99F7-BCB7BF91C5AF}"/>
                  </a:ext>
                </a:extLst>
              </p:cNvPr>
              <p:cNvSpPr/>
              <p:nvPr/>
            </p:nvSpPr>
            <p:spPr>
              <a:xfrm>
                <a:off x="5815406" y="629779"/>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3" name="Rectangle 22">
                <a:extLst>
                  <a:ext uri="{FF2B5EF4-FFF2-40B4-BE49-F238E27FC236}">
                    <a16:creationId xmlns:a16="http://schemas.microsoft.com/office/drawing/2014/main" id="{58CAC8B8-6133-414D-848C-DFBC1539EC49}"/>
                  </a:ext>
                </a:extLst>
              </p:cNvPr>
              <p:cNvSpPr/>
              <p:nvPr/>
            </p:nvSpPr>
            <p:spPr>
              <a:xfrm>
                <a:off x="6955410" y="629779"/>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4" name="Rectangle 23">
                <a:extLst>
                  <a:ext uri="{FF2B5EF4-FFF2-40B4-BE49-F238E27FC236}">
                    <a16:creationId xmlns:a16="http://schemas.microsoft.com/office/drawing/2014/main" id="{479F38DB-CEB9-4BB1-BC74-289346DCAECD}"/>
                  </a:ext>
                </a:extLst>
              </p:cNvPr>
              <p:cNvSpPr/>
              <p:nvPr/>
            </p:nvSpPr>
            <p:spPr>
              <a:xfrm>
                <a:off x="8071012" y="629779"/>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5" name="Rectangle 24">
                <a:extLst>
                  <a:ext uri="{FF2B5EF4-FFF2-40B4-BE49-F238E27FC236}">
                    <a16:creationId xmlns:a16="http://schemas.microsoft.com/office/drawing/2014/main" id="{31D0B9E0-F086-488B-A488-538622106D59}"/>
                  </a:ext>
                </a:extLst>
              </p:cNvPr>
              <p:cNvSpPr/>
              <p:nvPr/>
            </p:nvSpPr>
            <p:spPr>
              <a:xfrm>
                <a:off x="5815406" y="1765841"/>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6" name="Rectangle 25">
                <a:extLst>
                  <a:ext uri="{FF2B5EF4-FFF2-40B4-BE49-F238E27FC236}">
                    <a16:creationId xmlns:a16="http://schemas.microsoft.com/office/drawing/2014/main" id="{D5706BC9-919D-4E54-971A-1782F84FC1FC}"/>
                  </a:ext>
                </a:extLst>
              </p:cNvPr>
              <p:cNvSpPr/>
              <p:nvPr/>
            </p:nvSpPr>
            <p:spPr>
              <a:xfrm>
                <a:off x="6955410" y="1765841"/>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7" name="Rectangle 26">
                <a:extLst>
                  <a:ext uri="{FF2B5EF4-FFF2-40B4-BE49-F238E27FC236}">
                    <a16:creationId xmlns:a16="http://schemas.microsoft.com/office/drawing/2014/main" id="{54A72031-26F5-497C-B095-506081D3D225}"/>
                  </a:ext>
                </a:extLst>
              </p:cNvPr>
              <p:cNvSpPr/>
              <p:nvPr/>
            </p:nvSpPr>
            <p:spPr>
              <a:xfrm>
                <a:off x="8071012" y="1765841"/>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8" name="Rectangle 27">
                <a:extLst>
                  <a:ext uri="{FF2B5EF4-FFF2-40B4-BE49-F238E27FC236}">
                    <a16:creationId xmlns:a16="http://schemas.microsoft.com/office/drawing/2014/main" id="{96AD2CD1-DB32-4BE9-BDAA-858716E5864C}"/>
                  </a:ext>
                </a:extLst>
              </p:cNvPr>
              <p:cNvSpPr/>
              <p:nvPr/>
            </p:nvSpPr>
            <p:spPr>
              <a:xfrm>
                <a:off x="7681308" y="2034659"/>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9" name="Rectangle 28">
                <a:extLst>
                  <a:ext uri="{FF2B5EF4-FFF2-40B4-BE49-F238E27FC236}">
                    <a16:creationId xmlns:a16="http://schemas.microsoft.com/office/drawing/2014/main" id="{9EF31E35-6BC1-42F6-B0EA-CF6AE16A309E}"/>
                  </a:ext>
                </a:extLst>
              </p:cNvPr>
              <p:cNvSpPr/>
              <p:nvPr/>
            </p:nvSpPr>
            <p:spPr>
              <a:xfrm>
                <a:off x="6552454" y="2034659"/>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0" name="Rectangle 29">
                <a:extLst>
                  <a:ext uri="{FF2B5EF4-FFF2-40B4-BE49-F238E27FC236}">
                    <a16:creationId xmlns:a16="http://schemas.microsoft.com/office/drawing/2014/main" id="{6B93E8A4-A02E-42F0-8D32-5F6304EDB525}"/>
                  </a:ext>
                </a:extLst>
              </p:cNvPr>
              <p:cNvSpPr/>
              <p:nvPr/>
            </p:nvSpPr>
            <p:spPr>
              <a:xfrm>
                <a:off x="7681308" y="902344"/>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1" name="Rectangle 30">
                <a:extLst>
                  <a:ext uri="{FF2B5EF4-FFF2-40B4-BE49-F238E27FC236}">
                    <a16:creationId xmlns:a16="http://schemas.microsoft.com/office/drawing/2014/main" id="{9B550CE6-8920-499B-B6D7-805E7B800C5C}"/>
                  </a:ext>
                </a:extLst>
              </p:cNvPr>
              <p:cNvSpPr/>
              <p:nvPr/>
            </p:nvSpPr>
            <p:spPr>
              <a:xfrm>
                <a:off x="6552454" y="902344"/>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2" name="Rectangle 31">
                <a:extLst>
                  <a:ext uri="{FF2B5EF4-FFF2-40B4-BE49-F238E27FC236}">
                    <a16:creationId xmlns:a16="http://schemas.microsoft.com/office/drawing/2014/main" id="{711BFF66-BF86-40DE-A02D-CE6028A25206}"/>
                  </a:ext>
                </a:extLst>
              </p:cNvPr>
              <p:cNvSpPr/>
              <p:nvPr/>
            </p:nvSpPr>
            <p:spPr>
              <a:xfrm rot="5400000">
                <a:off x="8254239" y="1465818"/>
                <a:ext cx="281973"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3" name="Rectangle 32">
                <a:extLst>
                  <a:ext uri="{FF2B5EF4-FFF2-40B4-BE49-F238E27FC236}">
                    <a16:creationId xmlns:a16="http://schemas.microsoft.com/office/drawing/2014/main" id="{AB5274A1-4C57-4B23-909E-22600834A134}"/>
                  </a:ext>
                </a:extLst>
              </p:cNvPr>
              <p:cNvSpPr/>
              <p:nvPr/>
            </p:nvSpPr>
            <p:spPr>
              <a:xfrm rot="5400000">
                <a:off x="6005474" y="1465818"/>
                <a:ext cx="281973"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4" name="Rectangle 33">
                <a:extLst>
                  <a:ext uri="{FF2B5EF4-FFF2-40B4-BE49-F238E27FC236}">
                    <a16:creationId xmlns:a16="http://schemas.microsoft.com/office/drawing/2014/main" id="{5A064445-A839-4464-B1D5-BF8688C636B8}"/>
                  </a:ext>
                </a:extLst>
              </p:cNvPr>
              <p:cNvSpPr/>
              <p:nvPr/>
            </p:nvSpPr>
            <p:spPr>
              <a:xfrm rot="5400000">
                <a:off x="7152223" y="1465819"/>
                <a:ext cx="281973" cy="110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grpSp>
      </p:grpSp>
    </p:spTree>
    <p:extLst>
      <p:ext uri="{BB962C8B-B14F-4D97-AF65-F5344CB8AC3E}">
        <p14:creationId xmlns:p14="http://schemas.microsoft.com/office/powerpoint/2010/main" val="346284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4" name="Rectangle 13">
            <a:extLst>
              <a:ext uri="{FF2B5EF4-FFF2-40B4-BE49-F238E27FC236}">
                <a16:creationId xmlns:a16="http://schemas.microsoft.com/office/drawing/2014/main" id="{757C7E27-4D13-40CC-BD02-3CD7453D0B8C}"/>
              </a:ext>
            </a:extLst>
          </p:cNvPr>
          <p:cNvSpPr/>
          <p:nvPr userDrawn="1"/>
        </p:nvSpPr>
        <p:spPr>
          <a:xfrm>
            <a:off x="5874296" y="457203"/>
            <a:ext cx="5860504" cy="5943596"/>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4" y="546389"/>
            <a:ext cx="5433848" cy="1118706"/>
          </a:xfrm>
        </p:spPr>
        <p:txBody>
          <a:bodyPr anchor="ctr" anchorCtr="0">
            <a:noAutofit/>
          </a:bodyPr>
          <a:lstStyle>
            <a:lvl1pPr marL="0" indent="0">
              <a:buNone/>
              <a:defRPr sz="3200">
                <a:solidFill>
                  <a:srgbClr val="FFFFFF"/>
                </a:solidFill>
              </a:defRPr>
            </a:lvl1pPr>
          </a:lstStyle>
          <a:p>
            <a:pPr lvl="0"/>
            <a:r>
              <a:rPr lang="en-US"/>
              <a:t>Click to edit Master text styles</a:t>
            </a:r>
          </a:p>
        </p:txBody>
      </p:sp>
      <p:pic>
        <p:nvPicPr>
          <p:cNvPr id="6" name="Graphic 5">
            <a:extLst>
              <a:ext uri="{FF2B5EF4-FFF2-40B4-BE49-F238E27FC236}">
                <a16:creationId xmlns:a16="http://schemas.microsoft.com/office/drawing/2014/main" id="{42F87E56-D20F-4261-BEAD-AB9B17E14FC2}"/>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10" name="TextBox 9">
            <a:extLst>
              <a:ext uri="{FF2B5EF4-FFF2-40B4-BE49-F238E27FC236}">
                <a16:creationId xmlns:a16="http://schemas.microsoft.com/office/drawing/2014/main" id="{B33A9EF0-587D-4D66-AF71-B360DB9198E7}"/>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rgbClr val="FFFFFF"/>
                </a:solidFill>
                <a:effectLst/>
                <a:uFillTx/>
                <a:latin typeface="+mn-lt"/>
                <a:ea typeface="IntelOne Display Regular" panose="020B0604020203020204" pitchFamily="34" charset="0"/>
                <a:cs typeface="Arial" panose="02020603050405020304" pitchFamily="18" charset="0"/>
                <a:sym typeface="Arial"/>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rgbClr val="FFFFFF"/>
              </a:solidFill>
              <a:effectLst/>
              <a:uFillTx/>
              <a:latin typeface="+mn-lt"/>
              <a:ea typeface="IntelOne Display Regular" panose="020B0604020203020204" pitchFamily="34" charset="0"/>
              <a:cs typeface="Arial" panose="02020603050405020304" pitchFamily="18" charset="0"/>
              <a:sym typeface="Arial"/>
            </a:endParaRPr>
          </a:p>
        </p:txBody>
      </p:sp>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4" y="1813801"/>
            <a:ext cx="5433848" cy="4376791"/>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EB3D49E7-44E4-4F8B-88A8-670C6C01C0FD}"/>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tx1"/>
                </a:solidFill>
                <a:ea typeface="IntelOne Display Regular" panose="020B0604020203020204" pitchFamily="34" charset="0"/>
                <a:cs typeface="Times New Roman" panose="02020603050405020304" pitchFamily="18" charset="0"/>
              </a:rPr>
              <a:t>Intel Confidential</a:t>
            </a:r>
          </a:p>
        </p:txBody>
      </p:sp>
      <p:sp>
        <p:nvSpPr>
          <p:cNvPr id="18" name="Rectangle 17">
            <a:extLst>
              <a:ext uri="{FF2B5EF4-FFF2-40B4-BE49-F238E27FC236}">
                <a16:creationId xmlns:a16="http://schemas.microsoft.com/office/drawing/2014/main" id="{07ED4E1F-5D51-46AE-9823-62DDB2A24E70}"/>
              </a:ext>
            </a:extLst>
          </p:cNvPr>
          <p:cNvSpPr/>
          <p:nvPr userDrawn="1"/>
        </p:nvSpPr>
        <p:spPr>
          <a:xfrm>
            <a:off x="1003532" y="6510549"/>
            <a:ext cx="2047355" cy="246221"/>
          </a:xfrm>
          <a:prstGeom prst="rect">
            <a:avLst/>
          </a:prstGeom>
        </p:spPr>
        <p:txBody>
          <a:bodyPr wrap="none">
            <a:spAutoFit/>
          </a:bodyPr>
          <a:lstStyle/>
          <a:p>
            <a:pPr algn="l"/>
            <a:r>
              <a:rPr lang="en-US" sz="1000">
                <a:solidFill>
                  <a:schemeClr val="tx1"/>
                </a:solidFill>
                <a:ea typeface="IntelOne Display Regular" panose="020B0604020203020204" pitchFamily="34" charset="0"/>
                <a:cs typeface="Times New Roman" panose="02020603050405020304" pitchFamily="18" charset="0"/>
              </a:rPr>
              <a:t>Memory &amp; Storage Moment 2020</a:t>
            </a:r>
          </a:p>
        </p:txBody>
      </p:sp>
      <p:grpSp>
        <p:nvGrpSpPr>
          <p:cNvPr id="19" name="Group 18">
            <a:extLst>
              <a:ext uri="{FF2B5EF4-FFF2-40B4-BE49-F238E27FC236}">
                <a16:creationId xmlns:a16="http://schemas.microsoft.com/office/drawing/2014/main" id="{72DAF2B2-D834-4B51-9CF9-44AF633DEF51}"/>
              </a:ext>
            </a:extLst>
          </p:cNvPr>
          <p:cNvGrpSpPr/>
          <p:nvPr userDrawn="1"/>
        </p:nvGrpSpPr>
        <p:grpSpPr>
          <a:xfrm>
            <a:off x="381000" y="6604682"/>
            <a:ext cx="630871" cy="108110"/>
            <a:chOff x="4966977" y="6307068"/>
            <a:chExt cx="659525" cy="113020"/>
          </a:xfrm>
          <a:solidFill>
            <a:schemeClr val="tx1"/>
          </a:solidFill>
        </p:grpSpPr>
        <p:grpSp>
          <p:nvGrpSpPr>
            <p:cNvPr id="20" name="Group 19">
              <a:extLst>
                <a:ext uri="{FF2B5EF4-FFF2-40B4-BE49-F238E27FC236}">
                  <a16:creationId xmlns:a16="http://schemas.microsoft.com/office/drawing/2014/main" id="{CC46D6B1-8D94-45EA-8C0E-D342CC55D360}"/>
                </a:ext>
              </a:extLst>
            </p:cNvPr>
            <p:cNvGrpSpPr/>
            <p:nvPr userDrawn="1"/>
          </p:nvGrpSpPr>
          <p:grpSpPr>
            <a:xfrm>
              <a:off x="5183887" y="6307068"/>
              <a:ext cx="442615" cy="113020"/>
              <a:chOff x="3434373" y="4362726"/>
              <a:chExt cx="1735303" cy="443103"/>
            </a:xfrm>
            <a:grpFill/>
          </p:grpSpPr>
          <p:sp>
            <p:nvSpPr>
              <p:cNvPr id="35" name="Freeform: Shape 34">
                <a:extLst>
                  <a:ext uri="{FF2B5EF4-FFF2-40B4-BE49-F238E27FC236}">
                    <a16:creationId xmlns:a16="http://schemas.microsoft.com/office/drawing/2014/main" id="{D3089870-4859-459D-BB1F-A194844A5C5B}"/>
                  </a:ext>
                </a:extLst>
              </p:cNvPr>
              <p:cNvSpPr/>
              <p:nvPr userDrawn="1"/>
            </p:nvSpPr>
            <p:spPr>
              <a:xfrm>
                <a:off x="3758909" y="4362726"/>
                <a:ext cx="157048" cy="167335"/>
              </a:xfrm>
              <a:custGeom>
                <a:avLst/>
                <a:gdLst/>
                <a:ahLst/>
                <a:cxnLst/>
                <a:rect l="l" t="t" r="r" b="b"/>
                <a:pathLst>
                  <a:path w="157048" h="167335">
                    <a:moveTo>
                      <a:pt x="87096" y="0"/>
                    </a:moveTo>
                    <a:cubicBezTo>
                      <a:pt x="103098" y="0"/>
                      <a:pt x="117043" y="3429"/>
                      <a:pt x="128930" y="10287"/>
                    </a:cubicBezTo>
                    <a:cubicBezTo>
                      <a:pt x="140817" y="17145"/>
                      <a:pt x="150190" y="27279"/>
                      <a:pt x="157048" y="40690"/>
                    </a:cubicBezTo>
                    <a:lnTo>
                      <a:pt x="124130" y="61264"/>
                    </a:lnTo>
                    <a:cubicBezTo>
                      <a:pt x="118948" y="52578"/>
                      <a:pt x="113462" y="46329"/>
                      <a:pt x="107670" y="42519"/>
                    </a:cubicBezTo>
                    <a:cubicBezTo>
                      <a:pt x="101879" y="38709"/>
                      <a:pt x="94793" y="36804"/>
                      <a:pt x="86411" y="36804"/>
                    </a:cubicBezTo>
                    <a:cubicBezTo>
                      <a:pt x="73609" y="36804"/>
                      <a:pt x="63246" y="41148"/>
                      <a:pt x="55321" y="49834"/>
                    </a:cubicBezTo>
                    <a:cubicBezTo>
                      <a:pt x="47396" y="58521"/>
                      <a:pt x="43434" y="69723"/>
                      <a:pt x="43434" y="83439"/>
                    </a:cubicBezTo>
                    <a:cubicBezTo>
                      <a:pt x="43434" y="96850"/>
                      <a:pt x="47510" y="108051"/>
                      <a:pt x="55664" y="117043"/>
                    </a:cubicBezTo>
                    <a:cubicBezTo>
                      <a:pt x="63817" y="126034"/>
                      <a:pt x="74066" y="130530"/>
                      <a:pt x="86411" y="130530"/>
                    </a:cubicBezTo>
                    <a:cubicBezTo>
                      <a:pt x="94335" y="130530"/>
                      <a:pt x="101689" y="128435"/>
                      <a:pt x="108470" y="124244"/>
                    </a:cubicBezTo>
                    <a:cubicBezTo>
                      <a:pt x="115252" y="120053"/>
                      <a:pt x="121005" y="114071"/>
                      <a:pt x="125730" y="106299"/>
                    </a:cubicBezTo>
                    <a:lnTo>
                      <a:pt x="157048" y="125958"/>
                    </a:lnTo>
                    <a:cubicBezTo>
                      <a:pt x="150495" y="138455"/>
                      <a:pt x="140779" y="148475"/>
                      <a:pt x="127901" y="156019"/>
                    </a:cubicBezTo>
                    <a:cubicBezTo>
                      <a:pt x="115024" y="163563"/>
                      <a:pt x="100812" y="167335"/>
                      <a:pt x="85268" y="167335"/>
                    </a:cubicBezTo>
                    <a:cubicBezTo>
                      <a:pt x="60122" y="167335"/>
                      <a:pt x="39624" y="159524"/>
                      <a:pt x="23774" y="143903"/>
                    </a:cubicBezTo>
                    <a:cubicBezTo>
                      <a:pt x="7925" y="128282"/>
                      <a:pt x="0" y="108280"/>
                      <a:pt x="0" y="83896"/>
                    </a:cubicBezTo>
                    <a:cubicBezTo>
                      <a:pt x="0" y="59969"/>
                      <a:pt x="8267" y="40005"/>
                      <a:pt x="24803" y="24003"/>
                    </a:cubicBezTo>
                    <a:cubicBezTo>
                      <a:pt x="41338" y="8001"/>
                      <a:pt x="62103" y="0"/>
                      <a:pt x="870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5334B422-0FFF-4641-980A-33983ECA83F3}"/>
                  </a:ext>
                </a:extLst>
              </p:cNvPr>
              <p:cNvSpPr/>
              <p:nvPr userDrawn="1"/>
            </p:nvSpPr>
            <p:spPr>
              <a:xfrm>
                <a:off x="4292309" y="4362726"/>
                <a:ext cx="170993" cy="167335"/>
              </a:xfrm>
              <a:custGeom>
                <a:avLst/>
                <a:gdLst/>
                <a:ahLst/>
                <a:cxnLst/>
                <a:rect l="l" t="t" r="r" b="b"/>
                <a:pathLst>
                  <a:path w="170993" h="167335">
                    <a:moveTo>
                      <a:pt x="85725" y="0"/>
                    </a:moveTo>
                    <a:cubicBezTo>
                      <a:pt x="110414" y="0"/>
                      <a:pt x="130797" y="7924"/>
                      <a:pt x="146875" y="23774"/>
                    </a:cubicBezTo>
                    <a:cubicBezTo>
                      <a:pt x="162954" y="39624"/>
                      <a:pt x="170993" y="59512"/>
                      <a:pt x="170993" y="83439"/>
                    </a:cubicBezTo>
                    <a:cubicBezTo>
                      <a:pt x="170993" y="107518"/>
                      <a:pt x="162877" y="127520"/>
                      <a:pt x="146647" y="143446"/>
                    </a:cubicBezTo>
                    <a:cubicBezTo>
                      <a:pt x="130416" y="159372"/>
                      <a:pt x="109956" y="167335"/>
                      <a:pt x="85268" y="167335"/>
                    </a:cubicBezTo>
                    <a:cubicBezTo>
                      <a:pt x="60579" y="167335"/>
                      <a:pt x="40195" y="159410"/>
                      <a:pt x="24117" y="143560"/>
                    </a:cubicBezTo>
                    <a:cubicBezTo>
                      <a:pt x="8039" y="127711"/>
                      <a:pt x="0" y="107823"/>
                      <a:pt x="0" y="83896"/>
                    </a:cubicBezTo>
                    <a:cubicBezTo>
                      <a:pt x="0" y="59817"/>
                      <a:pt x="8115" y="39814"/>
                      <a:pt x="24346" y="23888"/>
                    </a:cubicBezTo>
                    <a:cubicBezTo>
                      <a:pt x="40576" y="7963"/>
                      <a:pt x="61036" y="0"/>
                      <a:pt x="85725" y="0"/>
                    </a:cubicBezTo>
                    <a:close/>
                    <a:moveTo>
                      <a:pt x="85268" y="36804"/>
                    </a:moveTo>
                    <a:cubicBezTo>
                      <a:pt x="73076" y="36804"/>
                      <a:pt x="63055" y="41186"/>
                      <a:pt x="55207" y="49949"/>
                    </a:cubicBezTo>
                    <a:cubicBezTo>
                      <a:pt x="47358" y="58712"/>
                      <a:pt x="43434" y="69875"/>
                      <a:pt x="43434" y="83439"/>
                    </a:cubicBezTo>
                    <a:cubicBezTo>
                      <a:pt x="43434" y="97002"/>
                      <a:pt x="47434" y="108242"/>
                      <a:pt x="55435" y="117157"/>
                    </a:cubicBezTo>
                    <a:cubicBezTo>
                      <a:pt x="63436" y="126073"/>
                      <a:pt x="73533" y="130530"/>
                      <a:pt x="85725" y="130530"/>
                    </a:cubicBezTo>
                    <a:cubicBezTo>
                      <a:pt x="97917" y="130530"/>
                      <a:pt x="107937" y="126149"/>
                      <a:pt x="115786" y="117386"/>
                    </a:cubicBezTo>
                    <a:cubicBezTo>
                      <a:pt x="123634" y="108623"/>
                      <a:pt x="127559" y="97459"/>
                      <a:pt x="127559" y="83896"/>
                    </a:cubicBezTo>
                    <a:cubicBezTo>
                      <a:pt x="127559" y="70332"/>
                      <a:pt x="123558" y="59093"/>
                      <a:pt x="115557" y="50177"/>
                    </a:cubicBezTo>
                    <a:cubicBezTo>
                      <a:pt x="107556" y="41262"/>
                      <a:pt x="97460" y="36804"/>
                      <a:pt x="85268" y="368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28B39F09-6BF9-430D-AC36-5D3628F4F637}"/>
                  </a:ext>
                </a:extLst>
              </p:cNvPr>
              <p:cNvSpPr/>
              <p:nvPr userDrawn="1"/>
            </p:nvSpPr>
            <p:spPr>
              <a:xfrm>
                <a:off x="4625684" y="4362726"/>
                <a:ext cx="170993" cy="167335"/>
              </a:xfrm>
              <a:custGeom>
                <a:avLst/>
                <a:gdLst/>
                <a:ahLst/>
                <a:cxnLst/>
                <a:rect l="l" t="t" r="r" b="b"/>
                <a:pathLst>
                  <a:path w="170993" h="167335">
                    <a:moveTo>
                      <a:pt x="85725" y="0"/>
                    </a:moveTo>
                    <a:cubicBezTo>
                      <a:pt x="110414" y="0"/>
                      <a:pt x="130797" y="7924"/>
                      <a:pt x="146875" y="23774"/>
                    </a:cubicBezTo>
                    <a:cubicBezTo>
                      <a:pt x="162954" y="39624"/>
                      <a:pt x="170993" y="59512"/>
                      <a:pt x="170993" y="83439"/>
                    </a:cubicBezTo>
                    <a:cubicBezTo>
                      <a:pt x="170993" y="107518"/>
                      <a:pt x="162877" y="127520"/>
                      <a:pt x="146647" y="143446"/>
                    </a:cubicBezTo>
                    <a:cubicBezTo>
                      <a:pt x="130416" y="159372"/>
                      <a:pt x="109956" y="167335"/>
                      <a:pt x="85268" y="167335"/>
                    </a:cubicBezTo>
                    <a:cubicBezTo>
                      <a:pt x="60579" y="167335"/>
                      <a:pt x="40195" y="159410"/>
                      <a:pt x="24117" y="143560"/>
                    </a:cubicBezTo>
                    <a:cubicBezTo>
                      <a:pt x="8039" y="127711"/>
                      <a:pt x="0" y="107823"/>
                      <a:pt x="0" y="83896"/>
                    </a:cubicBezTo>
                    <a:cubicBezTo>
                      <a:pt x="0" y="59817"/>
                      <a:pt x="8115" y="39814"/>
                      <a:pt x="24346" y="23888"/>
                    </a:cubicBezTo>
                    <a:cubicBezTo>
                      <a:pt x="40576" y="7963"/>
                      <a:pt x="61036" y="0"/>
                      <a:pt x="85725" y="0"/>
                    </a:cubicBezTo>
                    <a:close/>
                    <a:moveTo>
                      <a:pt x="85268" y="36804"/>
                    </a:moveTo>
                    <a:cubicBezTo>
                      <a:pt x="73076" y="36804"/>
                      <a:pt x="63055" y="41186"/>
                      <a:pt x="55207" y="49949"/>
                    </a:cubicBezTo>
                    <a:cubicBezTo>
                      <a:pt x="47358" y="58712"/>
                      <a:pt x="43434" y="69875"/>
                      <a:pt x="43434" y="83439"/>
                    </a:cubicBezTo>
                    <a:cubicBezTo>
                      <a:pt x="43434" y="97002"/>
                      <a:pt x="47434" y="108242"/>
                      <a:pt x="55435" y="117157"/>
                    </a:cubicBezTo>
                    <a:cubicBezTo>
                      <a:pt x="63436" y="126073"/>
                      <a:pt x="73533" y="130530"/>
                      <a:pt x="85725" y="130530"/>
                    </a:cubicBezTo>
                    <a:cubicBezTo>
                      <a:pt x="97917" y="130530"/>
                      <a:pt x="107937" y="126149"/>
                      <a:pt x="115786" y="117386"/>
                    </a:cubicBezTo>
                    <a:cubicBezTo>
                      <a:pt x="123634" y="108623"/>
                      <a:pt x="127559" y="97459"/>
                      <a:pt x="127559" y="83896"/>
                    </a:cubicBezTo>
                    <a:cubicBezTo>
                      <a:pt x="127559" y="70332"/>
                      <a:pt x="123558" y="59093"/>
                      <a:pt x="115557" y="50177"/>
                    </a:cubicBezTo>
                    <a:cubicBezTo>
                      <a:pt x="107556" y="41262"/>
                      <a:pt x="97460" y="36804"/>
                      <a:pt x="85268" y="368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FF69F17-28C5-41E6-956F-908E2D6BB796}"/>
                  </a:ext>
                </a:extLst>
              </p:cNvPr>
              <p:cNvSpPr/>
              <p:nvPr userDrawn="1"/>
            </p:nvSpPr>
            <p:spPr>
              <a:xfrm>
                <a:off x="4816184" y="4362726"/>
                <a:ext cx="166878" cy="167335"/>
              </a:xfrm>
              <a:custGeom>
                <a:avLst/>
                <a:gdLst/>
                <a:ahLst/>
                <a:cxnLst/>
                <a:rect l="l" t="t" r="r" b="b"/>
                <a:pathLst>
                  <a:path w="166878" h="167335">
                    <a:moveTo>
                      <a:pt x="87325" y="0"/>
                    </a:moveTo>
                    <a:cubicBezTo>
                      <a:pt x="102260" y="0"/>
                      <a:pt x="115862" y="3048"/>
                      <a:pt x="128130" y="9144"/>
                    </a:cubicBezTo>
                    <a:cubicBezTo>
                      <a:pt x="140398" y="15240"/>
                      <a:pt x="149885" y="23545"/>
                      <a:pt x="156591" y="34061"/>
                    </a:cubicBezTo>
                    <a:lnTo>
                      <a:pt x="127330" y="58064"/>
                    </a:lnTo>
                    <a:cubicBezTo>
                      <a:pt x="122148" y="50749"/>
                      <a:pt x="116243" y="45339"/>
                      <a:pt x="109613" y="41833"/>
                    </a:cubicBezTo>
                    <a:cubicBezTo>
                      <a:pt x="102984" y="38328"/>
                      <a:pt x="95478" y="36576"/>
                      <a:pt x="87096" y="36576"/>
                    </a:cubicBezTo>
                    <a:cubicBezTo>
                      <a:pt x="74905" y="36576"/>
                      <a:pt x="64579" y="41071"/>
                      <a:pt x="56121" y="50063"/>
                    </a:cubicBezTo>
                    <a:cubicBezTo>
                      <a:pt x="47663" y="59055"/>
                      <a:pt x="43434" y="70180"/>
                      <a:pt x="43434" y="83439"/>
                    </a:cubicBezTo>
                    <a:cubicBezTo>
                      <a:pt x="43434" y="97459"/>
                      <a:pt x="47473" y="108851"/>
                      <a:pt x="55550" y="117614"/>
                    </a:cubicBezTo>
                    <a:cubicBezTo>
                      <a:pt x="63627" y="126377"/>
                      <a:pt x="74066" y="130759"/>
                      <a:pt x="86868" y="130759"/>
                    </a:cubicBezTo>
                    <a:cubicBezTo>
                      <a:pt x="96774" y="130759"/>
                      <a:pt x="104851" y="128701"/>
                      <a:pt x="111099" y="124587"/>
                    </a:cubicBezTo>
                    <a:cubicBezTo>
                      <a:pt x="117348" y="120472"/>
                      <a:pt x="121768" y="114376"/>
                      <a:pt x="124358" y="106299"/>
                    </a:cubicBezTo>
                    <a:lnTo>
                      <a:pt x="79553" y="106299"/>
                    </a:lnTo>
                    <a:lnTo>
                      <a:pt x="79553" y="72466"/>
                    </a:lnTo>
                    <a:lnTo>
                      <a:pt x="165735" y="72466"/>
                    </a:lnTo>
                    <a:cubicBezTo>
                      <a:pt x="166040" y="74295"/>
                      <a:pt x="166306" y="76504"/>
                      <a:pt x="166535" y="79095"/>
                    </a:cubicBezTo>
                    <a:cubicBezTo>
                      <a:pt x="166763" y="81686"/>
                      <a:pt x="166878" y="84124"/>
                      <a:pt x="166878" y="86410"/>
                    </a:cubicBezTo>
                    <a:cubicBezTo>
                      <a:pt x="166878" y="111252"/>
                      <a:pt x="159563" y="130949"/>
                      <a:pt x="144932" y="145504"/>
                    </a:cubicBezTo>
                    <a:cubicBezTo>
                      <a:pt x="130302" y="160058"/>
                      <a:pt x="110337" y="167335"/>
                      <a:pt x="85039" y="167335"/>
                    </a:cubicBezTo>
                    <a:cubicBezTo>
                      <a:pt x="60350" y="167335"/>
                      <a:pt x="40005" y="159486"/>
                      <a:pt x="24003" y="143789"/>
                    </a:cubicBezTo>
                    <a:cubicBezTo>
                      <a:pt x="8001" y="128092"/>
                      <a:pt x="0" y="108127"/>
                      <a:pt x="0" y="83896"/>
                    </a:cubicBezTo>
                    <a:cubicBezTo>
                      <a:pt x="0" y="59817"/>
                      <a:pt x="8344" y="39814"/>
                      <a:pt x="25031" y="23888"/>
                    </a:cubicBezTo>
                    <a:cubicBezTo>
                      <a:pt x="41719" y="7963"/>
                      <a:pt x="62484" y="0"/>
                      <a:pt x="873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1374FDAC-A9C6-4276-A85A-EDFE8338D8FA}"/>
                  </a:ext>
                </a:extLst>
              </p:cNvPr>
              <p:cNvSpPr/>
              <p:nvPr userDrawn="1"/>
            </p:nvSpPr>
            <p:spPr>
              <a:xfrm>
                <a:off x="3434373" y="4366382"/>
                <a:ext cx="149047" cy="160020"/>
              </a:xfrm>
              <a:custGeom>
                <a:avLst/>
                <a:gdLst/>
                <a:ahLst/>
                <a:cxnLst/>
                <a:rect l="l" t="t" r="r" b="b"/>
                <a:pathLst>
                  <a:path w="149047" h="160020">
                    <a:moveTo>
                      <a:pt x="0" y="0"/>
                    </a:moveTo>
                    <a:lnTo>
                      <a:pt x="149047" y="0"/>
                    </a:lnTo>
                    <a:lnTo>
                      <a:pt x="149047" y="37491"/>
                    </a:lnTo>
                    <a:lnTo>
                      <a:pt x="96012" y="37491"/>
                    </a:lnTo>
                    <a:lnTo>
                      <a:pt x="96012" y="160020"/>
                    </a:lnTo>
                    <a:lnTo>
                      <a:pt x="53035" y="160020"/>
                    </a:lnTo>
                    <a:lnTo>
                      <a:pt x="53035" y="37491"/>
                    </a:lnTo>
                    <a:lnTo>
                      <a:pt x="0" y="3749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5E6D406-6E19-44F0-89F1-DCE172CD5C62}"/>
                  </a:ext>
                </a:extLst>
              </p:cNvPr>
              <p:cNvSpPr/>
              <p:nvPr userDrawn="1"/>
            </p:nvSpPr>
            <p:spPr>
              <a:xfrm>
                <a:off x="3611767" y="4366382"/>
                <a:ext cx="125272" cy="160020"/>
              </a:xfrm>
              <a:custGeom>
                <a:avLst/>
                <a:gdLst/>
                <a:ahLst/>
                <a:cxnLst/>
                <a:rect l="l" t="t" r="r" b="b"/>
                <a:pathLst>
                  <a:path w="125272" h="160020">
                    <a:moveTo>
                      <a:pt x="0" y="0"/>
                    </a:moveTo>
                    <a:lnTo>
                      <a:pt x="125272" y="0"/>
                    </a:lnTo>
                    <a:lnTo>
                      <a:pt x="125272" y="36119"/>
                    </a:lnTo>
                    <a:lnTo>
                      <a:pt x="42976" y="36119"/>
                    </a:lnTo>
                    <a:lnTo>
                      <a:pt x="42976" y="61265"/>
                    </a:lnTo>
                    <a:lnTo>
                      <a:pt x="118872" y="61265"/>
                    </a:lnTo>
                    <a:lnTo>
                      <a:pt x="118872" y="97384"/>
                    </a:lnTo>
                    <a:lnTo>
                      <a:pt x="42976" y="97384"/>
                    </a:lnTo>
                    <a:lnTo>
                      <a:pt x="42976" y="123901"/>
                    </a:lnTo>
                    <a:lnTo>
                      <a:pt x="125272" y="123901"/>
                    </a:lnTo>
                    <a:lnTo>
                      <a:pt x="125272"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F82E33B5-4DB2-439E-848D-ECEAF1E39132}"/>
                  </a:ext>
                </a:extLst>
              </p:cNvPr>
              <p:cNvSpPr/>
              <p:nvPr userDrawn="1"/>
            </p:nvSpPr>
            <p:spPr>
              <a:xfrm>
                <a:off x="3935617" y="4366382"/>
                <a:ext cx="154762" cy="160020"/>
              </a:xfrm>
              <a:custGeom>
                <a:avLst/>
                <a:gdLst/>
                <a:ahLst/>
                <a:cxnLst/>
                <a:rect l="l" t="t" r="r" b="b"/>
                <a:pathLst>
                  <a:path w="154762" h="160020">
                    <a:moveTo>
                      <a:pt x="0" y="0"/>
                    </a:moveTo>
                    <a:lnTo>
                      <a:pt x="42976" y="0"/>
                    </a:lnTo>
                    <a:lnTo>
                      <a:pt x="42976" y="60579"/>
                    </a:lnTo>
                    <a:lnTo>
                      <a:pt x="111785" y="60579"/>
                    </a:lnTo>
                    <a:lnTo>
                      <a:pt x="111785" y="0"/>
                    </a:lnTo>
                    <a:lnTo>
                      <a:pt x="154762" y="0"/>
                    </a:lnTo>
                    <a:lnTo>
                      <a:pt x="154762" y="160020"/>
                    </a:lnTo>
                    <a:lnTo>
                      <a:pt x="111785" y="160020"/>
                    </a:lnTo>
                    <a:lnTo>
                      <a:pt x="111785" y="98070"/>
                    </a:lnTo>
                    <a:lnTo>
                      <a:pt x="42976" y="98070"/>
                    </a:lnTo>
                    <a:lnTo>
                      <a:pt x="42976"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654045E-53D7-4E57-A9D2-902AE4D37342}"/>
                  </a:ext>
                </a:extLst>
              </p:cNvPr>
              <p:cNvSpPr/>
              <p:nvPr userDrawn="1"/>
            </p:nvSpPr>
            <p:spPr>
              <a:xfrm>
                <a:off x="4116592" y="4366382"/>
                <a:ext cx="154990" cy="160020"/>
              </a:xfrm>
              <a:custGeom>
                <a:avLst/>
                <a:gdLst/>
                <a:ahLst/>
                <a:cxnLst/>
                <a:rect l="l" t="t" r="r" b="b"/>
                <a:pathLst>
                  <a:path w="154990" h="160020">
                    <a:moveTo>
                      <a:pt x="0" y="0"/>
                    </a:moveTo>
                    <a:lnTo>
                      <a:pt x="43434" y="0"/>
                    </a:lnTo>
                    <a:lnTo>
                      <a:pt x="113614" y="95784"/>
                    </a:lnTo>
                    <a:lnTo>
                      <a:pt x="113614" y="0"/>
                    </a:lnTo>
                    <a:lnTo>
                      <a:pt x="154990" y="0"/>
                    </a:lnTo>
                    <a:lnTo>
                      <a:pt x="154990" y="160020"/>
                    </a:lnTo>
                    <a:lnTo>
                      <a:pt x="111556" y="160020"/>
                    </a:lnTo>
                    <a:lnTo>
                      <a:pt x="41376" y="64237"/>
                    </a:lnTo>
                    <a:lnTo>
                      <a:pt x="41376"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3831E820-DE4C-47CE-BA14-682EDF334235}"/>
                  </a:ext>
                </a:extLst>
              </p:cNvPr>
              <p:cNvSpPr/>
              <p:nvPr userDrawn="1"/>
            </p:nvSpPr>
            <p:spPr>
              <a:xfrm>
                <a:off x="4488067" y="4366382"/>
                <a:ext cx="117271" cy="160020"/>
              </a:xfrm>
              <a:custGeom>
                <a:avLst/>
                <a:gdLst/>
                <a:ahLst/>
                <a:cxnLst/>
                <a:rect l="l" t="t" r="r" b="b"/>
                <a:pathLst>
                  <a:path w="117271" h="160020">
                    <a:moveTo>
                      <a:pt x="0" y="0"/>
                    </a:moveTo>
                    <a:lnTo>
                      <a:pt x="42976" y="0"/>
                    </a:lnTo>
                    <a:lnTo>
                      <a:pt x="42976" y="123444"/>
                    </a:lnTo>
                    <a:lnTo>
                      <a:pt x="117271" y="123444"/>
                    </a:lnTo>
                    <a:lnTo>
                      <a:pt x="117271"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BE848CA-917C-4A1E-A9C4-33829973EB53}"/>
                  </a:ext>
                </a:extLst>
              </p:cNvPr>
              <p:cNvSpPr/>
              <p:nvPr userDrawn="1"/>
            </p:nvSpPr>
            <p:spPr>
              <a:xfrm>
                <a:off x="5001426" y="4366382"/>
                <a:ext cx="168250" cy="160020"/>
              </a:xfrm>
              <a:custGeom>
                <a:avLst/>
                <a:gdLst/>
                <a:ahLst/>
                <a:cxnLst/>
                <a:rect l="l" t="t" r="r" b="b"/>
                <a:pathLst>
                  <a:path w="168250" h="160020">
                    <a:moveTo>
                      <a:pt x="0" y="0"/>
                    </a:moveTo>
                    <a:lnTo>
                      <a:pt x="49378" y="0"/>
                    </a:lnTo>
                    <a:lnTo>
                      <a:pt x="84811" y="56693"/>
                    </a:lnTo>
                    <a:lnTo>
                      <a:pt x="120015" y="0"/>
                    </a:lnTo>
                    <a:lnTo>
                      <a:pt x="168250" y="0"/>
                    </a:lnTo>
                    <a:lnTo>
                      <a:pt x="105613" y="92583"/>
                    </a:lnTo>
                    <a:lnTo>
                      <a:pt x="105613" y="160020"/>
                    </a:lnTo>
                    <a:lnTo>
                      <a:pt x="62636" y="160020"/>
                    </a:lnTo>
                    <a:lnTo>
                      <a:pt x="62636" y="9258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CBD3BFAB-734A-44D7-9C01-DFBC01E2C7B7}"/>
                  </a:ext>
                </a:extLst>
              </p:cNvPr>
              <p:cNvSpPr/>
              <p:nvPr userDrawn="1"/>
            </p:nvSpPr>
            <p:spPr>
              <a:xfrm>
                <a:off x="4318598" y="4639408"/>
                <a:ext cx="148133" cy="166421"/>
              </a:xfrm>
              <a:custGeom>
                <a:avLst/>
                <a:gdLst/>
                <a:ahLst/>
                <a:cxnLst/>
                <a:rect l="l" t="t" r="r" b="b"/>
                <a:pathLst>
                  <a:path w="148133" h="166421">
                    <a:moveTo>
                      <a:pt x="77267" y="0"/>
                    </a:moveTo>
                    <a:cubicBezTo>
                      <a:pt x="89916" y="0"/>
                      <a:pt x="101727" y="1981"/>
                      <a:pt x="112700" y="5943"/>
                    </a:cubicBezTo>
                    <a:cubicBezTo>
                      <a:pt x="123672" y="9906"/>
                      <a:pt x="134036" y="15926"/>
                      <a:pt x="143789" y="24003"/>
                    </a:cubicBezTo>
                    <a:lnTo>
                      <a:pt x="122301" y="54864"/>
                    </a:lnTo>
                    <a:cubicBezTo>
                      <a:pt x="115290" y="49225"/>
                      <a:pt x="107632" y="44805"/>
                      <a:pt x="99326" y="41605"/>
                    </a:cubicBezTo>
                    <a:cubicBezTo>
                      <a:pt x="91021" y="38405"/>
                      <a:pt x="83058" y="36804"/>
                      <a:pt x="75438" y="36804"/>
                    </a:cubicBezTo>
                    <a:cubicBezTo>
                      <a:pt x="67056" y="36804"/>
                      <a:pt x="60541" y="37947"/>
                      <a:pt x="55893" y="40233"/>
                    </a:cubicBezTo>
                    <a:cubicBezTo>
                      <a:pt x="51244" y="42519"/>
                      <a:pt x="48920" y="45644"/>
                      <a:pt x="48920" y="49606"/>
                    </a:cubicBezTo>
                    <a:cubicBezTo>
                      <a:pt x="48920" y="53873"/>
                      <a:pt x="51206" y="56921"/>
                      <a:pt x="55778" y="58750"/>
                    </a:cubicBezTo>
                    <a:cubicBezTo>
                      <a:pt x="60350" y="60579"/>
                      <a:pt x="69037" y="62103"/>
                      <a:pt x="81839" y="63322"/>
                    </a:cubicBezTo>
                    <a:cubicBezTo>
                      <a:pt x="105765" y="65608"/>
                      <a:pt x="122796" y="70485"/>
                      <a:pt x="132931" y="77952"/>
                    </a:cubicBezTo>
                    <a:cubicBezTo>
                      <a:pt x="143065" y="85420"/>
                      <a:pt x="148133" y="97155"/>
                      <a:pt x="148133" y="113157"/>
                    </a:cubicBezTo>
                    <a:cubicBezTo>
                      <a:pt x="148133" y="129006"/>
                      <a:pt x="141694" y="141846"/>
                      <a:pt x="128816" y="151676"/>
                    </a:cubicBezTo>
                    <a:cubicBezTo>
                      <a:pt x="115938" y="161506"/>
                      <a:pt x="98603" y="166421"/>
                      <a:pt x="76809" y="166421"/>
                    </a:cubicBezTo>
                    <a:cubicBezTo>
                      <a:pt x="61874" y="166421"/>
                      <a:pt x="48006" y="164249"/>
                      <a:pt x="35204" y="159906"/>
                    </a:cubicBezTo>
                    <a:cubicBezTo>
                      <a:pt x="22403" y="155562"/>
                      <a:pt x="10668" y="149047"/>
                      <a:pt x="0" y="140360"/>
                    </a:cubicBezTo>
                    <a:lnTo>
                      <a:pt x="20802" y="109042"/>
                    </a:lnTo>
                    <a:cubicBezTo>
                      <a:pt x="30404" y="115900"/>
                      <a:pt x="40081" y="121044"/>
                      <a:pt x="49835" y="124473"/>
                    </a:cubicBezTo>
                    <a:cubicBezTo>
                      <a:pt x="59588" y="127902"/>
                      <a:pt x="69189" y="129616"/>
                      <a:pt x="78638" y="129616"/>
                    </a:cubicBezTo>
                    <a:cubicBezTo>
                      <a:pt x="87630" y="129616"/>
                      <a:pt x="94526" y="128435"/>
                      <a:pt x="99326" y="126073"/>
                    </a:cubicBezTo>
                    <a:cubicBezTo>
                      <a:pt x="104127" y="123711"/>
                      <a:pt x="106527" y="120396"/>
                      <a:pt x="106527" y="116129"/>
                    </a:cubicBezTo>
                    <a:cubicBezTo>
                      <a:pt x="106527" y="111709"/>
                      <a:pt x="104356" y="108547"/>
                      <a:pt x="100012" y="106642"/>
                    </a:cubicBezTo>
                    <a:cubicBezTo>
                      <a:pt x="95669" y="104737"/>
                      <a:pt x="87401" y="103175"/>
                      <a:pt x="75209" y="101955"/>
                    </a:cubicBezTo>
                    <a:cubicBezTo>
                      <a:pt x="50063" y="99365"/>
                      <a:pt x="32461" y="94488"/>
                      <a:pt x="22403" y="87325"/>
                    </a:cubicBezTo>
                    <a:cubicBezTo>
                      <a:pt x="12344" y="80162"/>
                      <a:pt x="7315" y="68656"/>
                      <a:pt x="7315" y="52806"/>
                    </a:cubicBezTo>
                    <a:cubicBezTo>
                      <a:pt x="7315" y="37109"/>
                      <a:pt x="13640" y="24384"/>
                      <a:pt x="26289" y="14630"/>
                    </a:cubicBezTo>
                    <a:cubicBezTo>
                      <a:pt x="38938" y="4877"/>
                      <a:pt x="55931" y="0"/>
                      <a:pt x="772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1145A3F0-86E5-430E-9477-468D2879ED0F}"/>
                  </a:ext>
                </a:extLst>
              </p:cNvPr>
              <p:cNvSpPr/>
              <p:nvPr userDrawn="1"/>
            </p:nvSpPr>
            <p:spPr>
              <a:xfrm>
                <a:off x="3440317" y="4642607"/>
                <a:ext cx="142189" cy="160020"/>
              </a:xfrm>
              <a:custGeom>
                <a:avLst/>
                <a:gdLst/>
                <a:ahLst/>
                <a:cxnLst/>
                <a:rect l="l" t="t" r="r" b="b"/>
                <a:pathLst>
                  <a:path w="142189" h="160020">
                    <a:moveTo>
                      <a:pt x="0" y="0"/>
                    </a:moveTo>
                    <a:lnTo>
                      <a:pt x="78638" y="0"/>
                    </a:lnTo>
                    <a:cubicBezTo>
                      <a:pt x="98145" y="0"/>
                      <a:pt x="113614" y="4953"/>
                      <a:pt x="125044" y="14859"/>
                    </a:cubicBezTo>
                    <a:cubicBezTo>
                      <a:pt x="136474" y="24765"/>
                      <a:pt x="142189" y="38100"/>
                      <a:pt x="142189" y="54864"/>
                    </a:cubicBezTo>
                    <a:cubicBezTo>
                      <a:pt x="142189" y="71476"/>
                      <a:pt x="136055" y="84925"/>
                      <a:pt x="123786" y="95212"/>
                    </a:cubicBezTo>
                    <a:cubicBezTo>
                      <a:pt x="111518" y="105499"/>
                      <a:pt x="95631" y="110643"/>
                      <a:pt x="76123" y="110643"/>
                    </a:cubicBezTo>
                    <a:lnTo>
                      <a:pt x="42976" y="110643"/>
                    </a:lnTo>
                    <a:lnTo>
                      <a:pt x="42976" y="160020"/>
                    </a:lnTo>
                    <a:lnTo>
                      <a:pt x="0" y="160020"/>
                    </a:lnTo>
                    <a:lnTo>
                      <a:pt x="0" y="0"/>
                    </a:lnTo>
                    <a:close/>
                    <a:moveTo>
                      <a:pt x="42976" y="37491"/>
                    </a:moveTo>
                    <a:lnTo>
                      <a:pt x="42976" y="73609"/>
                    </a:lnTo>
                    <a:lnTo>
                      <a:pt x="77038" y="73609"/>
                    </a:lnTo>
                    <a:cubicBezTo>
                      <a:pt x="83743" y="73609"/>
                      <a:pt x="89039" y="71971"/>
                      <a:pt x="92925" y="68695"/>
                    </a:cubicBezTo>
                    <a:cubicBezTo>
                      <a:pt x="96812" y="65418"/>
                      <a:pt x="98755" y="60960"/>
                      <a:pt x="98755" y="55321"/>
                    </a:cubicBezTo>
                    <a:cubicBezTo>
                      <a:pt x="98755" y="49683"/>
                      <a:pt x="96926" y="45301"/>
                      <a:pt x="93268" y="42177"/>
                    </a:cubicBezTo>
                    <a:cubicBezTo>
                      <a:pt x="89611" y="39053"/>
                      <a:pt x="84505" y="37491"/>
                      <a:pt x="77952" y="37491"/>
                    </a:cubicBezTo>
                    <a:lnTo>
                      <a:pt x="42976" y="3749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9803C919-5AFE-4556-92D4-A99B2354EB25}"/>
                  </a:ext>
                </a:extLst>
              </p:cNvPr>
              <p:cNvSpPr/>
              <p:nvPr userDrawn="1"/>
            </p:nvSpPr>
            <p:spPr>
              <a:xfrm>
                <a:off x="3602927" y="4642607"/>
                <a:ext cx="42977" cy="160020"/>
              </a:xfrm>
              <a:custGeom>
                <a:avLst/>
                <a:gdLst/>
                <a:ahLst/>
                <a:cxnLst/>
                <a:rect l="l" t="t" r="r" b="b"/>
                <a:pathLst>
                  <a:path w="42977" h="160020">
                    <a:moveTo>
                      <a:pt x="0" y="0"/>
                    </a:moveTo>
                    <a:lnTo>
                      <a:pt x="42977" y="0"/>
                    </a:lnTo>
                    <a:lnTo>
                      <a:pt x="42977"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65BD1798-52EA-4B74-A7BA-34610A8DACF5}"/>
                  </a:ext>
                </a:extLst>
              </p:cNvPr>
              <p:cNvSpPr/>
              <p:nvPr userDrawn="1"/>
            </p:nvSpPr>
            <p:spPr>
              <a:xfrm>
                <a:off x="3678442" y="4642607"/>
                <a:ext cx="117271" cy="160020"/>
              </a:xfrm>
              <a:custGeom>
                <a:avLst/>
                <a:gdLst/>
                <a:ahLst/>
                <a:cxnLst/>
                <a:rect l="l" t="t" r="r" b="b"/>
                <a:pathLst>
                  <a:path w="117271" h="160020">
                    <a:moveTo>
                      <a:pt x="0" y="0"/>
                    </a:moveTo>
                    <a:lnTo>
                      <a:pt x="42976" y="0"/>
                    </a:lnTo>
                    <a:lnTo>
                      <a:pt x="42976" y="123444"/>
                    </a:lnTo>
                    <a:lnTo>
                      <a:pt x="117271" y="123444"/>
                    </a:lnTo>
                    <a:lnTo>
                      <a:pt x="117271"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2D3B0EEB-4F24-42FB-B706-14DF9C0531BB}"/>
                  </a:ext>
                </a:extLst>
              </p:cNvPr>
              <p:cNvSpPr/>
              <p:nvPr userDrawn="1"/>
            </p:nvSpPr>
            <p:spPr>
              <a:xfrm>
                <a:off x="3821317" y="4642607"/>
                <a:ext cx="117271" cy="160020"/>
              </a:xfrm>
              <a:custGeom>
                <a:avLst/>
                <a:gdLst/>
                <a:ahLst/>
                <a:cxnLst/>
                <a:rect l="l" t="t" r="r" b="b"/>
                <a:pathLst>
                  <a:path w="117271" h="160020">
                    <a:moveTo>
                      <a:pt x="0" y="0"/>
                    </a:moveTo>
                    <a:lnTo>
                      <a:pt x="42976" y="0"/>
                    </a:lnTo>
                    <a:lnTo>
                      <a:pt x="42976" y="123444"/>
                    </a:lnTo>
                    <a:lnTo>
                      <a:pt x="117271" y="123444"/>
                    </a:lnTo>
                    <a:lnTo>
                      <a:pt x="117271"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861145AE-018F-47F9-AAB8-C8E981793EAB}"/>
                  </a:ext>
                </a:extLst>
              </p:cNvPr>
              <p:cNvSpPr/>
              <p:nvPr userDrawn="1"/>
            </p:nvSpPr>
            <p:spPr>
              <a:xfrm>
                <a:off x="3953219" y="4642607"/>
                <a:ext cx="178765" cy="160020"/>
              </a:xfrm>
              <a:custGeom>
                <a:avLst/>
                <a:gdLst/>
                <a:ahLst/>
                <a:cxnLst/>
                <a:rect l="l" t="t" r="r" b="b"/>
                <a:pathLst>
                  <a:path w="178765" h="160020">
                    <a:moveTo>
                      <a:pt x="65837" y="0"/>
                    </a:moveTo>
                    <a:lnTo>
                      <a:pt x="112700" y="0"/>
                    </a:lnTo>
                    <a:lnTo>
                      <a:pt x="178765" y="160020"/>
                    </a:lnTo>
                    <a:lnTo>
                      <a:pt x="133731" y="160020"/>
                    </a:lnTo>
                    <a:lnTo>
                      <a:pt x="122529" y="131445"/>
                    </a:lnTo>
                    <a:lnTo>
                      <a:pt x="54864" y="131445"/>
                    </a:lnTo>
                    <a:lnTo>
                      <a:pt x="43662" y="160020"/>
                    </a:lnTo>
                    <a:lnTo>
                      <a:pt x="0" y="160020"/>
                    </a:lnTo>
                    <a:lnTo>
                      <a:pt x="65837" y="0"/>
                    </a:lnTo>
                    <a:close/>
                    <a:moveTo>
                      <a:pt x="88697" y="45034"/>
                    </a:moveTo>
                    <a:lnTo>
                      <a:pt x="69037" y="95326"/>
                    </a:lnTo>
                    <a:lnTo>
                      <a:pt x="108356" y="95326"/>
                    </a:lnTo>
                    <a:lnTo>
                      <a:pt x="88697" y="4503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682F2B4-C9A1-479A-9270-EBF20B2B0E1B}"/>
                  </a:ext>
                </a:extLst>
              </p:cNvPr>
              <p:cNvSpPr/>
              <p:nvPr userDrawn="1"/>
            </p:nvSpPr>
            <p:spPr>
              <a:xfrm>
                <a:off x="4154692" y="4642607"/>
                <a:ext cx="147904" cy="160020"/>
              </a:xfrm>
              <a:custGeom>
                <a:avLst/>
                <a:gdLst/>
                <a:ahLst/>
                <a:cxnLst/>
                <a:rect l="l" t="t" r="r" b="b"/>
                <a:pathLst>
                  <a:path w="147904" h="160020">
                    <a:moveTo>
                      <a:pt x="0" y="0"/>
                    </a:moveTo>
                    <a:lnTo>
                      <a:pt x="78181" y="0"/>
                    </a:lnTo>
                    <a:cubicBezTo>
                      <a:pt x="99212" y="0"/>
                      <a:pt x="115328" y="4382"/>
                      <a:pt x="126530" y="13145"/>
                    </a:cubicBezTo>
                    <a:cubicBezTo>
                      <a:pt x="137731" y="21908"/>
                      <a:pt x="143332" y="34519"/>
                      <a:pt x="143332" y="50978"/>
                    </a:cubicBezTo>
                    <a:cubicBezTo>
                      <a:pt x="143332" y="62256"/>
                      <a:pt x="140512" y="71781"/>
                      <a:pt x="134874" y="79553"/>
                    </a:cubicBezTo>
                    <a:cubicBezTo>
                      <a:pt x="129235" y="87325"/>
                      <a:pt x="120853" y="93193"/>
                      <a:pt x="109728" y="97155"/>
                    </a:cubicBezTo>
                    <a:lnTo>
                      <a:pt x="147904" y="160020"/>
                    </a:lnTo>
                    <a:lnTo>
                      <a:pt x="97840" y="160020"/>
                    </a:lnTo>
                    <a:lnTo>
                      <a:pt x="66751" y="105385"/>
                    </a:lnTo>
                    <a:lnTo>
                      <a:pt x="42519" y="105385"/>
                    </a:lnTo>
                    <a:lnTo>
                      <a:pt x="42519" y="160020"/>
                    </a:lnTo>
                    <a:lnTo>
                      <a:pt x="0" y="160020"/>
                    </a:lnTo>
                    <a:lnTo>
                      <a:pt x="0" y="0"/>
                    </a:lnTo>
                    <a:close/>
                    <a:moveTo>
                      <a:pt x="42519" y="36119"/>
                    </a:moveTo>
                    <a:lnTo>
                      <a:pt x="42519" y="69723"/>
                    </a:lnTo>
                    <a:lnTo>
                      <a:pt x="77724" y="69723"/>
                    </a:lnTo>
                    <a:cubicBezTo>
                      <a:pt x="84886" y="69723"/>
                      <a:pt x="90373" y="68237"/>
                      <a:pt x="94183" y="65266"/>
                    </a:cubicBezTo>
                    <a:cubicBezTo>
                      <a:pt x="97993" y="62294"/>
                      <a:pt x="99898" y="58065"/>
                      <a:pt x="99898" y="52578"/>
                    </a:cubicBezTo>
                    <a:cubicBezTo>
                      <a:pt x="99898" y="47092"/>
                      <a:pt x="98069" y="42977"/>
                      <a:pt x="94411" y="40234"/>
                    </a:cubicBezTo>
                    <a:cubicBezTo>
                      <a:pt x="90754" y="37491"/>
                      <a:pt x="85191" y="36119"/>
                      <a:pt x="77724" y="36119"/>
                    </a:cubicBezTo>
                    <a:lnTo>
                      <a:pt x="42519" y="36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C9823FC-A487-4AA2-8398-35882CD99655}"/>
                </a:ext>
              </a:extLst>
            </p:cNvPr>
            <p:cNvGrpSpPr/>
            <p:nvPr/>
          </p:nvGrpSpPr>
          <p:grpSpPr>
            <a:xfrm>
              <a:off x="4966977" y="6308028"/>
              <a:ext cx="181090" cy="111243"/>
              <a:chOff x="5815406" y="629779"/>
              <a:chExt cx="2902608" cy="1783064"/>
            </a:xfrm>
            <a:grpFill/>
          </p:grpSpPr>
          <p:sp>
            <p:nvSpPr>
              <p:cNvPr id="22" name="Rectangle 21">
                <a:extLst>
                  <a:ext uri="{FF2B5EF4-FFF2-40B4-BE49-F238E27FC236}">
                    <a16:creationId xmlns:a16="http://schemas.microsoft.com/office/drawing/2014/main" id="{8688F3E9-E440-45F1-9F09-C7EDBEB3363E}"/>
                  </a:ext>
                </a:extLst>
              </p:cNvPr>
              <p:cNvSpPr/>
              <p:nvPr/>
            </p:nvSpPr>
            <p:spPr>
              <a:xfrm>
                <a:off x="5815406" y="629779"/>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3" name="Rectangle 22">
                <a:extLst>
                  <a:ext uri="{FF2B5EF4-FFF2-40B4-BE49-F238E27FC236}">
                    <a16:creationId xmlns:a16="http://schemas.microsoft.com/office/drawing/2014/main" id="{6A7D89B2-50C4-4038-9BA0-BAC17125D541}"/>
                  </a:ext>
                </a:extLst>
              </p:cNvPr>
              <p:cNvSpPr/>
              <p:nvPr/>
            </p:nvSpPr>
            <p:spPr>
              <a:xfrm>
                <a:off x="6955410" y="629779"/>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4" name="Rectangle 23">
                <a:extLst>
                  <a:ext uri="{FF2B5EF4-FFF2-40B4-BE49-F238E27FC236}">
                    <a16:creationId xmlns:a16="http://schemas.microsoft.com/office/drawing/2014/main" id="{8E155914-E9E5-4875-A387-B1059ADF77B8}"/>
                  </a:ext>
                </a:extLst>
              </p:cNvPr>
              <p:cNvSpPr/>
              <p:nvPr/>
            </p:nvSpPr>
            <p:spPr>
              <a:xfrm>
                <a:off x="8071012" y="629779"/>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5" name="Rectangle 24">
                <a:extLst>
                  <a:ext uri="{FF2B5EF4-FFF2-40B4-BE49-F238E27FC236}">
                    <a16:creationId xmlns:a16="http://schemas.microsoft.com/office/drawing/2014/main" id="{5E8AD5C9-8BF6-40D7-9E17-F7D960EC3511}"/>
                  </a:ext>
                </a:extLst>
              </p:cNvPr>
              <p:cNvSpPr/>
              <p:nvPr/>
            </p:nvSpPr>
            <p:spPr>
              <a:xfrm>
                <a:off x="5815406" y="1765841"/>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6" name="Rectangle 25">
                <a:extLst>
                  <a:ext uri="{FF2B5EF4-FFF2-40B4-BE49-F238E27FC236}">
                    <a16:creationId xmlns:a16="http://schemas.microsoft.com/office/drawing/2014/main" id="{361FB4C5-3A90-47E0-9F35-87A877FF522F}"/>
                  </a:ext>
                </a:extLst>
              </p:cNvPr>
              <p:cNvSpPr/>
              <p:nvPr/>
            </p:nvSpPr>
            <p:spPr>
              <a:xfrm>
                <a:off x="6955410" y="1765841"/>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7" name="Rectangle 26">
                <a:extLst>
                  <a:ext uri="{FF2B5EF4-FFF2-40B4-BE49-F238E27FC236}">
                    <a16:creationId xmlns:a16="http://schemas.microsoft.com/office/drawing/2014/main" id="{C0D63A1B-4097-4D10-9284-B19B6881ABB9}"/>
                  </a:ext>
                </a:extLst>
              </p:cNvPr>
              <p:cNvSpPr/>
              <p:nvPr/>
            </p:nvSpPr>
            <p:spPr>
              <a:xfrm>
                <a:off x="8071012" y="1765841"/>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8" name="Rectangle 27">
                <a:extLst>
                  <a:ext uri="{FF2B5EF4-FFF2-40B4-BE49-F238E27FC236}">
                    <a16:creationId xmlns:a16="http://schemas.microsoft.com/office/drawing/2014/main" id="{1D3D6459-F021-444C-9FFB-A288EFAF6880}"/>
                  </a:ext>
                </a:extLst>
              </p:cNvPr>
              <p:cNvSpPr/>
              <p:nvPr/>
            </p:nvSpPr>
            <p:spPr>
              <a:xfrm>
                <a:off x="7681308" y="2034659"/>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29" name="Rectangle 28">
                <a:extLst>
                  <a:ext uri="{FF2B5EF4-FFF2-40B4-BE49-F238E27FC236}">
                    <a16:creationId xmlns:a16="http://schemas.microsoft.com/office/drawing/2014/main" id="{091AA408-9ACF-4898-9E46-C89C9665BC3A}"/>
                  </a:ext>
                </a:extLst>
              </p:cNvPr>
              <p:cNvSpPr/>
              <p:nvPr/>
            </p:nvSpPr>
            <p:spPr>
              <a:xfrm>
                <a:off x="6552454" y="2034659"/>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0" name="Rectangle 29">
                <a:extLst>
                  <a:ext uri="{FF2B5EF4-FFF2-40B4-BE49-F238E27FC236}">
                    <a16:creationId xmlns:a16="http://schemas.microsoft.com/office/drawing/2014/main" id="{CB7AAC38-85A6-4DFC-B2E3-7809B3E8DB24}"/>
                  </a:ext>
                </a:extLst>
              </p:cNvPr>
              <p:cNvSpPr/>
              <p:nvPr/>
            </p:nvSpPr>
            <p:spPr>
              <a:xfrm>
                <a:off x="7681308" y="902344"/>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1" name="Rectangle 30">
                <a:extLst>
                  <a:ext uri="{FF2B5EF4-FFF2-40B4-BE49-F238E27FC236}">
                    <a16:creationId xmlns:a16="http://schemas.microsoft.com/office/drawing/2014/main" id="{9DDE9349-96B6-443E-9312-AE846A4DAB74}"/>
                  </a:ext>
                </a:extLst>
              </p:cNvPr>
              <p:cNvSpPr/>
              <p:nvPr/>
            </p:nvSpPr>
            <p:spPr>
              <a:xfrm>
                <a:off x="6552454" y="902344"/>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2" name="Rectangle 31">
                <a:extLst>
                  <a:ext uri="{FF2B5EF4-FFF2-40B4-BE49-F238E27FC236}">
                    <a16:creationId xmlns:a16="http://schemas.microsoft.com/office/drawing/2014/main" id="{48D8182C-8785-481D-9D83-D0D39CFBFCDA}"/>
                  </a:ext>
                </a:extLst>
              </p:cNvPr>
              <p:cNvSpPr/>
              <p:nvPr/>
            </p:nvSpPr>
            <p:spPr>
              <a:xfrm rot="5400000">
                <a:off x="8254239" y="1465818"/>
                <a:ext cx="281973"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3" name="Rectangle 32">
                <a:extLst>
                  <a:ext uri="{FF2B5EF4-FFF2-40B4-BE49-F238E27FC236}">
                    <a16:creationId xmlns:a16="http://schemas.microsoft.com/office/drawing/2014/main" id="{6C5E0B3D-A5EF-475A-B4CD-E3808C71AD59}"/>
                  </a:ext>
                </a:extLst>
              </p:cNvPr>
              <p:cNvSpPr/>
              <p:nvPr/>
            </p:nvSpPr>
            <p:spPr>
              <a:xfrm rot="5400000">
                <a:off x="6005474" y="1465818"/>
                <a:ext cx="281973"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34" name="Rectangle 33">
                <a:extLst>
                  <a:ext uri="{FF2B5EF4-FFF2-40B4-BE49-F238E27FC236}">
                    <a16:creationId xmlns:a16="http://schemas.microsoft.com/office/drawing/2014/main" id="{813754CF-F493-4799-B86E-84E83C31F34D}"/>
                  </a:ext>
                </a:extLst>
              </p:cNvPr>
              <p:cNvSpPr/>
              <p:nvPr/>
            </p:nvSpPr>
            <p:spPr>
              <a:xfrm rot="5400000">
                <a:off x="7152223" y="1465819"/>
                <a:ext cx="281973" cy="110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grpSp>
      </p:grpSp>
    </p:spTree>
    <p:extLst>
      <p:ext uri="{BB962C8B-B14F-4D97-AF65-F5344CB8AC3E}">
        <p14:creationId xmlns:p14="http://schemas.microsoft.com/office/powerpoint/2010/main" val="107108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with Frame White">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457200" y="457200"/>
            <a:ext cx="11277600" cy="5943600"/>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17307" y="1828800"/>
            <a:ext cx="10557387" cy="3200400"/>
          </a:xfrm>
        </p:spPr>
        <p:txBody>
          <a:bodyPr>
            <a:normAutofit/>
          </a:bodyPr>
          <a:lstStyle>
            <a:lvl1pPr algn="ctr">
              <a:defRPr sz="4800">
                <a:solidFill>
                  <a:schemeClr val="tx2"/>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11734800" y="6400800"/>
            <a:ext cx="457200" cy="457200"/>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One Display Regular" panose="020B0604020203020204" pitchFamily="34" charset="0"/>
                <a:cs typeface="Arial" panose="02020603050405020304" pitchFamily="18" charset="0"/>
                <a:sym typeface="Arial"/>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One Display Regular" panose="020B0604020203020204" pitchFamily="34" charset="0"/>
              <a:cs typeface="Arial" panose="02020603050405020304" pitchFamily="18" charset="0"/>
              <a:sym typeface="Arial"/>
            </a:endParaRPr>
          </a:p>
        </p:txBody>
      </p:sp>
    </p:spTree>
    <p:extLst>
      <p:ext uri="{BB962C8B-B14F-4D97-AF65-F5344CB8AC3E}">
        <p14:creationId xmlns:p14="http://schemas.microsoft.com/office/powerpoint/2010/main" val="111938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D40D63-A532-489B-A33F-F4E657F61CD1}"/>
              </a:ext>
            </a:extLst>
          </p:cNvPr>
          <p:cNvSpPr/>
          <p:nvPr/>
        </p:nvSpPr>
        <p:spPr>
          <a:xfrm>
            <a:off x="4257790" y="1471000"/>
            <a:ext cx="3219221" cy="3219220"/>
          </a:xfrm>
          <a:prstGeom prst="rect">
            <a:avLst/>
          </a:prstGeom>
          <a:solidFill>
            <a:srgbClr val="00285A"/>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schemeClr val="accent2"/>
                </a:solidFill>
                <a:effectLst/>
                <a:uLnTx/>
                <a:uFillTx/>
                <a:latin typeface="IntelOne Display Regular"/>
                <a:ea typeface="Intel Clear Light" panose="020B0404020203020204" pitchFamily="34" charset="0"/>
                <a:cs typeface="Intel Clear Light" panose="020B0404020203020204" pitchFamily="34" charset="0"/>
              </a:rPr>
              <a:t>Q</a:t>
            </a:r>
            <a:r>
              <a:rPr kumimoji="0" lang="en-US" sz="8800" b="0" i="0" u="none" strike="noStrike" kern="1200" cap="none" spc="0" normalizeH="0" baseline="15000" noProof="0">
                <a:ln>
                  <a:noFill/>
                </a:ln>
                <a:solidFill>
                  <a:schemeClr val="accent2"/>
                </a:solidFill>
                <a:effectLst/>
                <a:uLnTx/>
                <a:uFillTx/>
                <a:latin typeface="IntelOne Display Light"/>
                <a:ea typeface="Intel Clear Light" panose="020B0404020203020204" pitchFamily="34" charset="0"/>
                <a:cs typeface="Intel Clear Light" panose="020B0404020203020204" pitchFamily="34" charset="0"/>
              </a:rPr>
              <a:t>&amp;</a:t>
            </a:r>
            <a:r>
              <a:rPr kumimoji="0" lang="en-US" sz="8800" b="1" i="0" u="none" strike="noStrike" kern="1200" cap="none" spc="0" normalizeH="0" baseline="0" noProof="0">
                <a:ln>
                  <a:noFill/>
                </a:ln>
                <a:solidFill>
                  <a:schemeClr val="accent2"/>
                </a:solidFill>
                <a:effectLst/>
                <a:uLnTx/>
                <a:uFillTx/>
                <a:latin typeface="IntelOne Display Regular"/>
                <a:ea typeface="Intel Clear Light" panose="020B0404020203020204" pitchFamily="34" charset="0"/>
                <a:cs typeface="Intel Clear Light" panose="020B0404020203020204" pitchFamily="34" charset="0"/>
              </a:rPr>
              <a:t>A</a:t>
            </a:r>
          </a:p>
        </p:txBody>
      </p:sp>
      <p:sp>
        <p:nvSpPr>
          <p:cNvPr id="9" name="Rectangle 8">
            <a:extLst>
              <a:ext uri="{FF2B5EF4-FFF2-40B4-BE49-F238E27FC236}">
                <a16:creationId xmlns:a16="http://schemas.microsoft.com/office/drawing/2014/main" id="{A562CBA9-5D6D-4E85-B5FC-0B46468BEBB3}"/>
              </a:ext>
            </a:extLst>
          </p:cNvPr>
          <p:cNvSpPr/>
          <p:nvPr/>
        </p:nvSpPr>
        <p:spPr>
          <a:xfrm>
            <a:off x="7477011" y="4690220"/>
            <a:ext cx="297388" cy="2973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7050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Intel Logo">
    <p:bg>
      <p:bgPr>
        <a:solidFill>
          <a:schemeClr val="accent1"/>
        </a:solid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4021611C-81C5-4D56-9272-6AB4869114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5443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498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3DE9C2-3E7E-4826-88D1-7CFAAF73EFA8}"/>
              </a:ext>
            </a:extLst>
          </p:cNvPr>
          <p:cNvPicPr>
            <a:picLocks noChangeAspect="1"/>
          </p:cNvPicPr>
          <p:nvPr userDrawn="1"/>
        </p:nvPicPr>
        <p:blipFill rotWithShape="1">
          <a:blip r:embed="rId2"/>
          <a:srcRect l="76952"/>
          <a:stretch/>
        </p:blipFill>
        <p:spPr>
          <a:xfrm>
            <a:off x="0" y="16697"/>
            <a:ext cx="2803554" cy="6842199"/>
          </a:xfrm>
          <a:prstGeom prst="rect">
            <a:avLst/>
          </a:prstGeom>
        </p:spPr>
      </p:pic>
      <p:sp>
        <p:nvSpPr>
          <p:cNvPr id="17" name="Rectangle 16">
            <a:extLst>
              <a:ext uri="{FF2B5EF4-FFF2-40B4-BE49-F238E27FC236}">
                <a16:creationId xmlns:a16="http://schemas.microsoft.com/office/drawing/2014/main" id="{51B06CB7-B47F-490F-B1D3-EAC84E8C9071}"/>
              </a:ext>
            </a:extLst>
          </p:cNvPr>
          <p:cNvSpPr/>
          <p:nvPr userDrawn="1"/>
        </p:nvSpPr>
        <p:spPr>
          <a:xfrm>
            <a:off x="645158" y="4099143"/>
            <a:ext cx="2170141" cy="2170230"/>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mn-lt"/>
            </a:endParaRPr>
          </a:p>
        </p:txBody>
      </p:sp>
      <p:sp>
        <p:nvSpPr>
          <p:cNvPr id="6" name="Text Placeholder 2">
            <a:extLst>
              <a:ext uri="{FF2B5EF4-FFF2-40B4-BE49-F238E27FC236}">
                <a16:creationId xmlns:a16="http://schemas.microsoft.com/office/drawing/2014/main" id="{3679D581-5D8F-471C-82D1-A037B7E59A60}"/>
              </a:ext>
            </a:extLst>
          </p:cNvPr>
          <p:cNvSpPr>
            <a:spLocks noGrp="1"/>
          </p:cNvSpPr>
          <p:nvPr>
            <p:ph type="body" sz="quarter" idx="10" hasCustomPrompt="1"/>
          </p:nvPr>
        </p:nvSpPr>
        <p:spPr>
          <a:xfrm>
            <a:off x="3697822" y="2239414"/>
            <a:ext cx="7522115" cy="1241425"/>
          </a:xfrm>
        </p:spPr>
        <p:txBody>
          <a:bodyPr>
            <a:noAutofit/>
          </a:bodyPr>
          <a:lstStyle>
            <a:lvl1pPr marL="0" indent="0" algn="l" defTabSz="914400" rtl="0" eaLnBrk="1" latinLnBrk="0" hangingPunct="1">
              <a:lnSpc>
                <a:spcPct val="85000"/>
              </a:lnSpc>
              <a:spcBef>
                <a:spcPct val="0"/>
              </a:spcBef>
              <a:spcAft>
                <a:spcPts val="600"/>
              </a:spcAft>
              <a:buNone/>
              <a:defRPr lang="en-US" sz="4800" b="0" kern="1200" spc="300" dirty="0" smtClean="0">
                <a:solidFill>
                  <a:schemeClr val="tx1"/>
                </a:solidFill>
                <a:latin typeface="IntelOne Display Medium" panose="020B0703020203020204" pitchFamily="34" charset="0"/>
                <a:ea typeface="+mj-ea"/>
                <a:cs typeface="+mj-cs"/>
              </a:defRPr>
            </a:lvl1pPr>
            <a:lvl2pPr marL="0" indent="0" algn="l" defTabSz="914400" rtl="0" eaLnBrk="1" latinLnBrk="0" hangingPunct="1">
              <a:lnSpc>
                <a:spcPct val="85000"/>
              </a:lnSpc>
              <a:spcBef>
                <a:spcPct val="0"/>
              </a:spcBef>
              <a:spcAft>
                <a:spcPts val="600"/>
              </a:spcAft>
              <a:buNone/>
              <a:defRPr lang="en-US" sz="7000" b="1" kern="1200" spc="300" dirty="0" smtClean="0">
                <a:solidFill>
                  <a:schemeClr val="accent4"/>
                </a:solidFill>
                <a:latin typeface="Intel Clear" panose="020B0604020203020204" pitchFamily="34" charset="0"/>
                <a:ea typeface="+mj-ea"/>
                <a:cs typeface="+mj-cs"/>
              </a:defRPr>
            </a:lvl2pPr>
            <a:lvl3pPr marL="0" indent="0" algn="l" defTabSz="914400" rtl="0" eaLnBrk="1" latinLnBrk="0" hangingPunct="1">
              <a:lnSpc>
                <a:spcPct val="85000"/>
              </a:lnSpc>
              <a:spcBef>
                <a:spcPct val="0"/>
              </a:spcBef>
              <a:spcAft>
                <a:spcPts val="600"/>
              </a:spcAft>
              <a:buNone/>
              <a:defRPr lang="en-US" sz="7000" b="1" kern="1200" spc="300" dirty="0" smtClean="0">
                <a:solidFill>
                  <a:schemeClr val="accent4"/>
                </a:solidFill>
                <a:latin typeface="Intel Clear" panose="020B0604020203020204" pitchFamily="34" charset="0"/>
                <a:ea typeface="+mj-ea"/>
                <a:cs typeface="+mj-cs"/>
              </a:defRPr>
            </a:lvl3pPr>
            <a:lvl4pPr marL="0" indent="0" algn="l" defTabSz="914400" rtl="0" eaLnBrk="1" latinLnBrk="0" hangingPunct="1">
              <a:lnSpc>
                <a:spcPct val="85000"/>
              </a:lnSpc>
              <a:spcBef>
                <a:spcPct val="0"/>
              </a:spcBef>
              <a:spcAft>
                <a:spcPts val="600"/>
              </a:spcAft>
              <a:buNone/>
              <a:defRPr lang="en-US" sz="7000" b="1" kern="1200" spc="300" dirty="0" smtClean="0">
                <a:solidFill>
                  <a:schemeClr val="accent4"/>
                </a:solidFill>
                <a:latin typeface="Intel Clear" panose="020B0604020203020204" pitchFamily="34" charset="0"/>
                <a:ea typeface="+mj-ea"/>
                <a:cs typeface="+mj-cs"/>
              </a:defRPr>
            </a:lvl4pPr>
            <a:lvl5pPr marL="0" indent="0" algn="l" defTabSz="914400" rtl="0" eaLnBrk="1" latinLnBrk="0" hangingPunct="1">
              <a:lnSpc>
                <a:spcPct val="85000"/>
              </a:lnSpc>
              <a:spcBef>
                <a:spcPct val="0"/>
              </a:spcBef>
              <a:spcAft>
                <a:spcPts val="600"/>
              </a:spcAft>
              <a:buNone/>
              <a:defRPr lang="en-US" sz="4800" b="0" kern="1200" spc="300" dirty="0">
                <a:solidFill>
                  <a:schemeClr val="tx1"/>
                </a:solidFill>
                <a:latin typeface="IntelOne Display Medium" panose="020B0703020203020204" pitchFamily="34" charset="0"/>
                <a:ea typeface="+mj-ea"/>
                <a:cs typeface="+mj-cs"/>
              </a:defRPr>
            </a:lvl5pPr>
          </a:lstStyle>
          <a:p>
            <a:pPr lvl="0"/>
            <a:r>
              <a:rPr lang="en-US"/>
              <a:t>Title of Session Goes Here</a:t>
            </a:r>
          </a:p>
          <a:p>
            <a:pPr lvl="4"/>
            <a:endParaRPr lang="en-US"/>
          </a:p>
        </p:txBody>
      </p:sp>
      <p:pic>
        <p:nvPicPr>
          <p:cNvPr id="11" name="Picture 10">
            <a:extLst>
              <a:ext uri="{FF2B5EF4-FFF2-40B4-BE49-F238E27FC236}">
                <a16:creationId xmlns:a16="http://schemas.microsoft.com/office/drawing/2014/main" id="{D480639D-D820-4801-9A52-AD9BBB15E11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0" y="6228882"/>
            <a:ext cx="645160" cy="645160"/>
          </a:xfrm>
          <a:prstGeom prst="rect">
            <a:avLst/>
          </a:prstGeom>
        </p:spPr>
      </p:pic>
      <p:sp>
        <p:nvSpPr>
          <p:cNvPr id="13" name="Footer Placeholder 3" hidden="1">
            <a:extLst>
              <a:ext uri="{FF2B5EF4-FFF2-40B4-BE49-F238E27FC236}">
                <a16:creationId xmlns:a16="http://schemas.microsoft.com/office/drawing/2014/main" id="{E2A4643A-7005-4305-830B-1CB57B8B3045}"/>
              </a:ext>
            </a:extLst>
          </p:cNvPr>
          <p:cNvSpPr>
            <a:spLocks noGrp="1"/>
          </p:cNvSpPr>
          <p:nvPr>
            <p:ph type="ftr" sz="quarter" idx="3"/>
          </p:nvPr>
        </p:nvSpPr>
        <p:spPr>
          <a:xfrm>
            <a:off x="4038600" y="6356350"/>
            <a:ext cx="4114800" cy="365125"/>
          </a:xfrm>
          <a:prstGeom prst="rect">
            <a:avLst/>
          </a:prstGeom>
        </p:spPr>
        <p:txBody>
          <a:bodyPr anchor="ctr"/>
          <a:lstStyle>
            <a:lvl1pPr algn="ctr">
              <a:defRPr sz="1000">
                <a:latin typeface="IntelOne Display Medium" panose="020B0703020203020204" pitchFamily="34" charset="0"/>
              </a:defRPr>
            </a:lvl1pPr>
          </a:lstStyle>
          <a:p>
            <a:endParaRPr lang="en-US"/>
          </a:p>
        </p:txBody>
      </p:sp>
      <p:sp>
        <p:nvSpPr>
          <p:cNvPr id="14" name="Slide Number Placeholder 4">
            <a:extLst>
              <a:ext uri="{FF2B5EF4-FFF2-40B4-BE49-F238E27FC236}">
                <a16:creationId xmlns:a16="http://schemas.microsoft.com/office/drawing/2014/main" id="{09D9CFC7-215D-4AEC-9A0D-7A76DB20819D}"/>
              </a:ext>
            </a:extLst>
          </p:cNvPr>
          <p:cNvSpPr>
            <a:spLocks noGrp="1"/>
          </p:cNvSpPr>
          <p:nvPr>
            <p:ph type="sldNum" sz="quarter" idx="4"/>
          </p:nvPr>
        </p:nvSpPr>
        <p:spPr>
          <a:xfrm>
            <a:off x="11588204" y="6356350"/>
            <a:ext cx="510905" cy="365125"/>
          </a:xfrm>
          <a:prstGeom prst="rect">
            <a:avLst/>
          </a:prstGeom>
        </p:spPr>
        <p:txBody>
          <a:bodyPr anchor="ctr"/>
          <a:lstStyle>
            <a:lvl1pPr algn="ctr">
              <a:defRPr sz="1400">
                <a:solidFill>
                  <a:schemeClr val="bg1">
                    <a:lumMod val="85000"/>
                    <a:alpha val="52000"/>
                  </a:schemeClr>
                </a:solidFill>
                <a:latin typeface="IntelOne Display Medium" panose="020B0703020203020204" pitchFamily="34" charset="0"/>
              </a:defRPr>
            </a:lvl1pPr>
          </a:lstStyle>
          <a:p>
            <a:fld id="{4FE852CC-139D-C04D-909D-567A7E4DBB42}" type="slidenum">
              <a:rPr lang="en-US" smtClean="0"/>
              <a:pPr/>
              <a:t>‹#›</a:t>
            </a:fld>
            <a:endParaRPr lang="en-US"/>
          </a:p>
        </p:txBody>
      </p:sp>
      <p:sp>
        <p:nvSpPr>
          <p:cNvPr id="19" name="Text Placeholder 2">
            <a:extLst>
              <a:ext uri="{FF2B5EF4-FFF2-40B4-BE49-F238E27FC236}">
                <a16:creationId xmlns:a16="http://schemas.microsoft.com/office/drawing/2014/main" id="{2BBC5843-72E7-47B4-9479-77D818FB44DF}"/>
              </a:ext>
            </a:extLst>
          </p:cNvPr>
          <p:cNvSpPr>
            <a:spLocks noGrp="1"/>
          </p:cNvSpPr>
          <p:nvPr>
            <p:ph type="body" sz="quarter" idx="11" hasCustomPrompt="1"/>
          </p:nvPr>
        </p:nvSpPr>
        <p:spPr>
          <a:xfrm>
            <a:off x="3697822" y="3616809"/>
            <a:ext cx="7522115" cy="1241425"/>
          </a:xfrm>
        </p:spPr>
        <p:txBody>
          <a:bodyPr>
            <a:normAutofit/>
          </a:bodyPr>
          <a:lstStyle>
            <a:lvl1pPr marL="0" indent="0" algn="l" defTabSz="914400" rtl="0" eaLnBrk="1" latinLnBrk="0" hangingPunct="1">
              <a:lnSpc>
                <a:spcPct val="85000"/>
              </a:lnSpc>
              <a:spcBef>
                <a:spcPct val="0"/>
              </a:spcBef>
              <a:spcAft>
                <a:spcPts val="600"/>
              </a:spcAft>
              <a:buNone/>
              <a:defRPr lang="en-US" sz="1400" b="0" kern="1200" spc="0" dirty="0" smtClean="0">
                <a:solidFill>
                  <a:schemeClr val="tx1"/>
                </a:solidFill>
                <a:latin typeface="+mj-lt"/>
                <a:ea typeface="+mj-ea"/>
                <a:cs typeface="+mj-cs"/>
              </a:defRPr>
            </a:lvl1pPr>
            <a:lvl2pPr marL="0" indent="0" algn="l" defTabSz="914400" rtl="0" eaLnBrk="1" latinLnBrk="0" hangingPunct="1">
              <a:lnSpc>
                <a:spcPct val="85000"/>
              </a:lnSpc>
              <a:spcBef>
                <a:spcPct val="0"/>
              </a:spcBef>
              <a:spcAft>
                <a:spcPts val="600"/>
              </a:spcAft>
              <a:buNone/>
              <a:defRPr lang="en-US" sz="7000" b="1" kern="1200" spc="300" dirty="0" smtClean="0">
                <a:solidFill>
                  <a:schemeClr val="accent4"/>
                </a:solidFill>
                <a:latin typeface="Intel Clear" panose="020B0604020203020204" pitchFamily="34" charset="0"/>
                <a:ea typeface="+mj-ea"/>
                <a:cs typeface="+mj-cs"/>
              </a:defRPr>
            </a:lvl2pPr>
            <a:lvl3pPr marL="0" indent="0" algn="l" defTabSz="914400" rtl="0" eaLnBrk="1" latinLnBrk="0" hangingPunct="1">
              <a:lnSpc>
                <a:spcPct val="85000"/>
              </a:lnSpc>
              <a:spcBef>
                <a:spcPct val="0"/>
              </a:spcBef>
              <a:spcAft>
                <a:spcPts val="600"/>
              </a:spcAft>
              <a:buNone/>
              <a:defRPr lang="en-US" sz="7000" b="1" kern="1200" spc="300" dirty="0" smtClean="0">
                <a:solidFill>
                  <a:schemeClr val="accent4"/>
                </a:solidFill>
                <a:latin typeface="Intel Clear" panose="020B0604020203020204" pitchFamily="34" charset="0"/>
                <a:ea typeface="+mj-ea"/>
                <a:cs typeface="+mj-cs"/>
              </a:defRPr>
            </a:lvl3pPr>
            <a:lvl4pPr marL="0" indent="0" algn="l" defTabSz="914400" rtl="0" eaLnBrk="1" latinLnBrk="0" hangingPunct="1">
              <a:lnSpc>
                <a:spcPct val="85000"/>
              </a:lnSpc>
              <a:spcBef>
                <a:spcPct val="0"/>
              </a:spcBef>
              <a:spcAft>
                <a:spcPts val="600"/>
              </a:spcAft>
              <a:buNone/>
              <a:defRPr lang="en-US" sz="7000" b="1" kern="1200" spc="300" dirty="0" smtClean="0">
                <a:solidFill>
                  <a:schemeClr val="accent4"/>
                </a:solidFill>
                <a:latin typeface="Intel Clear" panose="020B0604020203020204" pitchFamily="34" charset="0"/>
                <a:ea typeface="+mj-ea"/>
                <a:cs typeface="+mj-cs"/>
              </a:defRPr>
            </a:lvl4pPr>
            <a:lvl5pPr marL="0" indent="0" algn="l" defTabSz="914400" rtl="0" eaLnBrk="1" latinLnBrk="0" hangingPunct="1">
              <a:lnSpc>
                <a:spcPct val="85000"/>
              </a:lnSpc>
              <a:spcBef>
                <a:spcPct val="0"/>
              </a:spcBef>
              <a:spcAft>
                <a:spcPts val="600"/>
              </a:spcAft>
              <a:buNone/>
              <a:defRPr lang="en-US" sz="1400" b="0" kern="1200" spc="0" dirty="0">
                <a:solidFill>
                  <a:schemeClr val="tx1"/>
                </a:solidFill>
                <a:latin typeface="+mj-lt"/>
                <a:ea typeface="+mj-ea"/>
                <a:cs typeface="+mj-cs"/>
              </a:defRPr>
            </a:lvl5pPr>
          </a:lstStyle>
          <a:p>
            <a:pPr lvl="0"/>
            <a:r>
              <a:rPr lang="en-US"/>
              <a:t>Subtitle</a:t>
            </a:r>
          </a:p>
          <a:p>
            <a:pPr lvl="4"/>
            <a:endParaRPr lang="en-US"/>
          </a:p>
        </p:txBody>
      </p:sp>
      <p:grpSp>
        <p:nvGrpSpPr>
          <p:cNvPr id="4" name="Group 3">
            <a:extLst>
              <a:ext uri="{FF2B5EF4-FFF2-40B4-BE49-F238E27FC236}">
                <a16:creationId xmlns:a16="http://schemas.microsoft.com/office/drawing/2014/main" id="{3946711E-FDBD-4F27-8F9B-0FC66C2D9CAD}"/>
              </a:ext>
            </a:extLst>
          </p:cNvPr>
          <p:cNvGrpSpPr/>
          <p:nvPr userDrawn="1"/>
        </p:nvGrpSpPr>
        <p:grpSpPr>
          <a:xfrm>
            <a:off x="992257" y="4438272"/>
            <a:ext cx="1564315" cy="1511805"/>
            <a:chOff x="4673138" y="-1182294"/>
            <a:chExt cx="3284754" cy="3174492"/>
          </a:xfrm>
        </p:grpSpPr>
        <p:sp>
          <p:nvSpPr>
            <p:cNvPr id="55" name="Freeform: Shape 54">
              <a:extLst>
                <a:ext uri="{FF2B5EF4-FFF2-40B4-BE49-F238E27FC236}">
                  <a16:creationId xmlns:a16="http://schemas.microsoft.com/office/drawing/2014/main" id="{8243663F-266C-4C17-8BEC-0527F8F7320B}"/>
                </a:ext>
              </a:extLst>
            </p:cNvPr>
            <p:cNvSpPr/>
            <p:nvPr userDrawn="1"/>
          </p:nvSpPr>
          <p:spPr>
            <a:xfrm>
              <a:off x="4707428" y="-1182294"/>
              <a:ext cx="534162" cy="533400"/>
            </a:xfrm>
            <a:custGeom>
              <a:avLst/>
              <a:gdLst/>
              <a:ahLst/>
              <a:cxnLst/>
              <a:rect l="l" t="t" r="r" b="b"/>
              <a:pathLst>
                <a:path w="534162" h="533400">
                  <a:moveTo>
                    <a:pt x="0" y="0"/>
                  </a:moveTo>
                  <a:lnTo>
                    <a:pt x="86868" y="0"/>
                  </a:lnTo>
                  <a:lnTo>
                    <a:pt x="267462" y="311658"/>
                  </a:lnTo>
                  <a:lnTo>
                    <a:pt x="447294" y="0"/>
                  </a:lnTo>
                  <a:lnTo>
                    <a:pt x="534162" y="0"/>
                  </a:lnTo>
                  <a:lnTo>
                    <a:pt x="534162" y="533400"/>
                  </a:lnTo>
                  <a:lnTo>
                    <a:pt x="468630" y="533400"/>
                  </a:lnTo>
                  <a:lnTo>
                    <a:pt x="468630" y="83820"/>
                  </a:lnTo>
                  <a:lnTo>
                    <a:pt x="294132" y="388620"/>
                  </a:lnTo>
                  <a:lnTo>
                    <a:pt x="240792" y="388620"/>
                  </a:lnTo>
                  <a:lnTo>
                    <a:pt x="65532" y="84582"/>
                  </a:lnTo>
                  <a:lnTo>
                    <a:pt x="65532" y="533400"/>
                  </a:lnTo>
                  <a:lnTo>
                    <a:pt x="0" y="533400"/>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4" name="Freeform: Shape 53">
              <a:extLst>
                <a:ext uri="{FF2B5EF4-FFF2-40B4-BE49-F238E27FC236}">
                  <a16:creationId xmlns:a16="http://schemas.microsoft.com/office/drawing/2014/main" id="{52734465-1270-4784-A90A-8F8F2F949663}"/>
                </a:ext>
              </a:extLst>
            </p:cNvPr>
            <p:cNvSpPr/>
            <p:nvPr userDrawn="1"/>
          </p:nvSpPr>
          <p:spPr>
            <a:xfrm>
              <a:off x="7564090" y="-1084758"/>
              <a:ext cx="393802" cy="443789"/>
            </a:xfrm>
            <a:custGeom>
              <a:avLst/>
              <a:gdLst/>
              <a:ahLst/>
              <a:cxnLst/>
              <a:rect l="l" t="t" r="r" b="b"/>
              <a:pathLst>
                <a:path w="393802" h="443789">
                  <a:moveTo>
                    <a:pt x="181661" y="0"/>
                  </a:moveTo>
                  <a:cubicBezTo>
                    <a:pt x="212547" y="0"/>
                    <a:pt x="238353" y="9754"/>
                    <a:pt x="259080" y="29261"/>
                  </a:cubicBezTo>
                  <a:cubicBezTo>
                    <a:pt x="279806" y="48768"/>
                    <a:pt x="290169" y="73355"/>
                    <a:pt x="290169" y="103022"/>
                  </a:cubicBezTo>
                  <a:cubicBezTo>
                    <a:pt x="290169" y="129845"/>
                    <a:pt x="280924" y="153721"/>
                    <a:pt x="262433" y="174650"/>
                  </a:cubicBezTo>
                  <a:cubicBezTo>
                    <a:pt x="243941" y="195580"/>
                    <a:pt x="218643" y="210515"/>
                    <a:pt x="186537" y="219456"/>
                  </a:cubicBezTo>
                  <a:lnTo>
                    <a:pt x="277977" y="315163"/>
                  </a:lnTo>
                  <a:cubicBezTo>
                    <a:pt x="285293" y="302159"/>
                    <a:pt x="291185" y="287935"/>
                    <a:pt x="295656" y="272491"/>
                  </a:cubicBezTo>
                  <a:cubicBezTo>
                    <a:pt x="300126" y="257048"/>
                    <a:pt x="303378" y="240386"/>
                    <a:pt x="305410" y="222504"/>
                  </a:cubicBezTo>
                  <a:lnTo>
                    <a:pt x="352958" y="222504"/>
                  </a:lnTo>
                  <a:cubicBezTo>
                    <a:pt x="350926" y="246482"/>
                    <a:pt x="346354" y="269138"/>
                    <a:pt x="339242" y="290474"/>
                  </a:cubicBezTo>
                  <a:cubicBezTo>
                    <a:pt x="332130" y="311810"/>
                    <a:pt x="322885" y="331622"/>
                    <a:pt x="311506" y="349911"/>
                  </a:cubicBezTo>
                  <a:lnTo>
                    <a:pt x="393802" y="435864"/>
                  </a:lnTo>
                  <a:lnTo>
                    <a:pt x="330403" y="435864"/>
                  </a:lnTo>
                  <a:lnTo>
                    <a:pt x="282245" y="385877"/>
                  </a:lnTo>
                  <a:cubicBezTo>
                    <a:pt x="263550" y="404571"/>
                    <a:pt x="242316" y="418897"/>
                    <a:pt x="218542" y="428854"/>
                  </a:cubicBezTo>
                  <a:cubicBezTo>
                    <a:pt x="194767" y="438810"/>
                    <a:pt x="169469" y="443789"/>
                    <a:pt x="142646" y="443789"/>
                  </a:cubicBezTo>
                  <a:cubicBezTo>
                    <a:pt x="100381" y="443789"/>
                    <a:pt x="66040" y="432410"/>
                    <a:pt x="39624" y="409651"/>
                  </a:cubicBezTo>
                  <a:cubicBezTo>
                    <a:pt x="13208" y="386893"/>
                    <a:pt x="0" y="358038"/>
                    <a:pt x="0" y="323088"/>
                  </a:cubicBezTo>
                  <a:cubicBezTo>
                    <a:pt x="0" y="292608"/>
                    <a:pt x="9246" y="267005"/>
                    <a:pt x="27737" y="246278"/>
                  </a:cubicBezTo>
                  <a:cubicBezTo>
                    <a:pt x="46228" y="225552"/>
                    <a:pt x="72949" y="210922"/>
                    <a:pt x="107899" y="202387"/>
                  </a:cubicBezTo>
                  <a:cubicBezTo>
                    <a:pt x="94488" y="185725"/>
                    <a:pt x="84226" y="169164"/>
                    <a:pt x="77114" y="152705"/>
                  </a:cubicBezTo>
                  <a:cubicBezTo>
                    <a:pt x="70002" y="136246"/>
                    <a:pt x="66446" y="120904"/>
                    <a:pt x="66446" y="106680"/>
                  </a:cubicBezTo>
                  <a:cubicBezTo>
                    <a:pt x="66446" y="76606"/>
                    <a:pt x="77419" y="51308"/>
                    <a:pt x="99365" y="30785"/>
                  </a:cubicBezTo>
                  <a:cubicBezTo>
                    <a:pt x="121310" y="10262"/>
                    <a:pt x="148742" y="0"/>
                    <a:pt x="181661" y="0"/>
                  </a:cubicBezTo>
                  <a:close/>
                  <a:moveTo>
                    <a:pt x="179222" y="42672"/>
                  </a:moveTo>
                  <a:cubicBezTo>
                    <a:pt x="160934" y="42672"/>
                    <a:pt x="145694" y="48768"/>
                    <a:pt x="133502" y="60960"/>
                  </a:cubicBezTo>
                  <a:cubicBezTo>
                    <a:pt x="121310" y="73152"/>
                    <a:pt x="115214" y="87986"/>
                    <a:pt x="115214" y="105461"/>
                  </a:cubicBezTo>
                  <a:cubicBezTo>
                    <a:pt x="115214" y="117653"/>
                    <a:pt x="118669" y="130556"/>
                    <a:pt x="125577" y="144171"/>
                  </a:cubicBezTo>
                  <a:cubicBezTo>
                    <a:pt x="132486" y="157785"/>
                    <a:pt x="143459" y="173127"/>
                    <a:pt x="158496" y="190195"/>
                  </a:cubicBezTo>
                  <a:cubicBezTo>
                    <a:pt x="184912" y="183286"/>
                    <a:pt x="205435" y="172314"/>
                    <a:pt x="220066" y="157277"/>
                  </a:cubicBezTo>
                  <a:cubicBezTo>
                    <a:pt x="234696" y="142240"/>
                    <a:pt x="242011" y="125171"/>
                    <a:pt x="242011" y="106070"/>
                  </a:cubicBezTo>
                  <a:cubicBezTo>
                    <a:pt x="242011" y="88189"/>
                    <a:pt x="235915" y="73152"/>
                    <a:pt x="223723" y="60960"/>
                  </a:cubicBezTo>
                  <a:cubicBezTo>
                    <a:pt x="211531" y="48768"/>
                    <a:pt x="196698" y="42672"/>
                    <a:pt x="179222" y="42672"/>
                  </a:cubicBezTo>
                  <a:close/>
                  <a:moveTo>
                    <a:pt x="136550" y="234696"/>
                  </a:moveTo>
                  <a:cubicBezTo>
                    <a:pt x="108509" y="240792"/>
                    <a:pt x="87173" y="251054"/>
                    <a:pt x="72542" y="265481"/>
                  </a:cubicBezTo>
                  <a:cubicBezTo>
                    <a:pt x="57912" y="279908"/>
                    <a:pt x="50597" y="297688"/>
                    <a:pt x="50597" y="318821"/>
                  </a:cubicBezTo>
                  <a:cubicBezTo>
                    <a:pt x="50597" y="342392"/>
                    <a:pt x="59436" y="361594"/>
                    <a:pt x="77114" y="376428"/>
                  </a:cubicBezTo>
                  <a:cubicBezTo>
                    <a:pt x="94793" y="391262"/>
                    <a:pt x="118262" y="398678"/>
                    <a:pt x="147523" y="398678"/>
                  </a:cubicBezTo>
                  <a:cubicBezTo>
                    <a:pt x="166624" y="398678"/>
                    <a:pt x="185013" y="394818"/>
                    <a:pt x="202692" y="387096"/>
                  </a:cubicBezTo>
                  <a:cubicBezTo>
                    <a:pt x="220370" y="379374"/>
                    <a:pt x="236322" y="367995"/>
                    <a:pt x="250545" y="352958"/>
                  </a:cubicBezTo>
                  <a:lnTo>
                    <a:pt x="136550" y="234696"/>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3" name="Freeform: Shape 52">
              <a:extLst>
                <a:ext uri="{FF2B5EF4-FFF2-40B4-BE49-F238E27FC236}">
                  <a16:creationId xmlns:a16="http://schemas.microsoft.com/office/drawing/2014/main" id="{0A485CF3-F275-4912-B24B-273499C40707}"/>
                </a:ext>
              </a:extLst>
            </p:cNvPr>
            <p:cNvSpPr/>
            <p:nvPr userDrawn="1"/>
          </p:nvSpPr>
          <p:spPr>
            <a:xfrm>
              <a:off x="6348395" y="-1026846"/>
              <a:ext cx="383286" cy="389382"/>
            </a:xfrm>
            <a:custGeom>
              <a:avLst/>
              <a:gdLst/>
              <a:ahLst/>
              <a:cxnLst/>
              <a:rect l="l" t="t" r="r" b="b"/>
              <a:pathLst>
                <a:path w="383286" h="389382">
                  <a:moveTo>
                    <a:pt x="192786" y="0"/>
                  </a:moveTo>
                  <a:cubicBezTo>
                    <a:pt x="247142" y="0"/>
                    <a:pt x="292481" y="18542"/>
                    <a:pt x="328803" y="55626"/>
                  </a:cubicBezTo>
                  <a:cubicBezTo>
                    <a:pt x="365125" y="92710"/>
                    <a:pt x="383286" y="138938"/>
                    <a:pt x="383286" y="194310"/>
                  </a:cubicBezTo>
                  <a:cubicBezTo>
                    <a:pt x="383286" y="249682"/>
                    <a:pt x="364744" y="296037"/>
                    <a:pt x="327660" y="333375"/>
                  </a:cubicBezTo>
                  <a:cubicBezTo>
                    <a:pt x="290576" y="370713"/>
                    <a:pt x="244856" y="389382"/>
                    <a:pt x="190500" y="389382"/>
                  </a:cubicBezTo>
                  <a:cubicBezTo>
                    <a:pt x="136144" y="389382"/>
                    <a:pt x="90805" y="370840"/>
                    <a:pt x="54483" y="333756"/>
                  </a:cubicBezTo>
                  <a:cubicBezTo>
                    <a:pt x="18161" y="296672"/>
                    <a:pt x="0" y="250444"/>
                    <a:pt x="0" y="195072"/>
                  </a:cubicBezTo>
                  <a:cubicBezTo>
                    <a:pt x="0" y="139700"/>
                    <a:pt x="18542" y="93345"/>
                    <a:pt x="55626" y="56007"/>
                  </a:cubicBezTo>
                  <a:cubicBezTo>
                    <a:pt x="92710" y="18669"/>
                    <a:pt x="138430" y="0"/>
                    <a:pt x="192786" y="0"/>
                  </a:cubicBezTo>
                  <a:close/>
                  <a:moveTo>
                    <a:pt x="191262" y="54102"/>
                  </a:moveTo>
                  <a:cubicBezTo>
                    <a:pt x="155194" y="54102"/>
                    <a:pt x="124841" y="67564"/>
                    <a:pt x="100203" y="94488"/>
                  </a:cubicBezTo>
                  <a:cubicBezTo>
                    <a:pt x="75565" y="121412"/>
                    <a:pt x="63246" y="154940"/>
                    <a:pt x="63246" y="195072"/>
                  </a:cubicBezTo>
                  <a:cubicBezTo>
                    <a:pt x="63246" y="234696"/>
                    <a:pt x="75565" y="267970"/>
                    <a:pt x="100203" y="294894"/>
                  </a:cubicBezTo>
                  <a:cubicBezTo>
                    <a:pt x="124841" y="321818"/>
                    <a:pt x="155448" y="335280"/>
                    <a:pt x="192024" y="335280"/>
                  </a:cubicBezTo>
                  <a:cubicBezTo>
                    <a:pt x="228092" y="335280"/>
                    <a:pt x="258445" y="321818"/>
                    <a:pt x="283083" y="294894"/>
                  </a:cubicBezTo>
                  <a:cubicBezTo>
                    <a:pt x="307721" y="267970"/>
                    <a:pt x="320040" y="234442"/>
                    <a:pt x="320040" y="194310"/>
                  </a:cubicBezTo>
                  <a:cubicBezTo>
                    <a:pt x="320040" y="155194"/>
                    <a:pt x="307594" y="122047"/>
                    <a:pt x="282702" y="94869"/>
                  </a:cubicBezTo>
                  <a:cubicBezTo>
                    <a:pt x="257810" y="67691"/>
                    <a:pt x="227330" y="54102"/>
                    <a:pt x="191262" y="54102"/>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2" name="Freeform: Shape 51">
              <a:extLst>
                <a:ext uri="{FF2B5EF4-FFF2-40B4-BE49-F238E27FC236}">
                  <a16:creationId xmlns:a16="http://schemas.microsoft.com/office/drawing/2014/main" id="{DB66E53B-4BA3-4FA3-AC60-9B2CC4F8CB2A}"/>
                </a:ext>
              </a:extLst>
            </p:cNvPr>
            <p:cNvSpPr/>
            <p:nvPr userDrawn="1"/>
          </p:nvSpPr>
          <p:spPr>
            <a:xfrm>
              <a:off x="5310170" y="-1026084"/>
              <a:ext cx="368808" cy="388620"/>
            </a:xfrm>
            <a:custGeom>
              <a:avLst/>
              <a:gdLst/>
              <a:ahLst/>
              <a:cxnLst/>
              <a:rect l="l" t="t" r="r" b="b"/>
              <a:pathLst>
                <a:path w="368808" h="388620">
                  <a:moveTo>
                    <a:pt x="187452" y="0"/>
                  </a:moveTo>
                  <a:cubicBezTo>
                    <a:pt x="241300" y="0"/>
                    <a:pt x="284988" y="17526"/>
                    <a:pt x="318516" y="52578"/>
                  </a:cubicBezTo>
                  <a:cubicBezTo>
                    <a:pt x="352044" y="87630"/>
                    <a:pt x="368808" y="133350"/>
                    <a:pt x="368808" y="189738"/>
                  </a:cubicBezTo>
                  <a:cubicBezTo>
                    <a:pt x="368808" y="193802"/>
                    <a:pt x="368554" y="198501"/>
                    <a:pt x="368046" y="203835"/>
                  </a:cubicBezTo>
                  <a:cubicBezTo>
                    <a:pt x="367538" y="209169"/>
                    <a:pt x="367030" y="213106"/>
                    <a:pt x="366522" y="215646"/>
                  </a:cubicBezTo>
                  <a:lnTo>
                    <a:pt x="64008" y="215646"/>
                  </a:lnTo>
                  <a:cubicBezTo>
                    <a:pt x="68072" y="251714"/>
                    <a:pt x="82169" y="280797"/>
                    <a:pt x="106299" y="302895"/>
                  </a:cubicBezTo>
                  <a:cubicBezTo>
                    <a:pt x="130429" y="324993"/>
                    <a:pt x="159766" y="336042"/>
                    <a:pt x="194310" y="336042"/>
                  </a:cubicBezTo>
                  <a:cubicBezTo>
                    <a:pt x="218694" y="336042"/>
                    <a:pt x="241173" y="330835"/>
                    <a:pt x="261747" y="320421"/>
                  </a:cubicBezTo>
                  <a:cubicBezTo>
                    <a:pt x="282321" y="310007"/>
                    <a:pt x="301244" y="294132"/>
                    <a:pt x="318516" y="272796"/>
                  </a:cubicBezTo>
                  <a:lnTo>
                    <a:pt x="355854" y="307086"/>
                  </a:lnTo>
                  <a:cubicBezTo>
                    <a:pt x="335026" y="334518"/>
                    <a:pt x="310642" y="354965"/>
                    <a:pt x="282702" y="368427"/>
                  </a:cubicBezTo>
                  <a:cubicBezTo>
                    <a:pt x="254762" y="381889"/>
                    <a:pt x="223520" y="388620"/>
                    <a:pt x="188976" y="388620"/>
                  </a:cubicBezTo>
                  <a:cubicBezTo>
                    <a:pt x="133604" y="388620"/>
                    <a:pt x="88265" y="370459"/>
                    <a:pt x="52959" y="334137"/>
                  </a:cubicBezTo>
                  <a:cubicBezTo>
                    <a:pt x="17653" y="297815"/>
                    <a:pt x="0" y="251206"/>
                    <a:pt x="0" y="194310"/>
                  </a:cubicBezTo>
                  <a:cubicBezTo>
                    <a:pt x="0" y="138938"/>
                    <a:pt x="18034" y="92710"/>
                    <a:pt x="54102" y="55626"/>
                  </a:cubicBezTo>
                  <a:cubicBezTo>
                    <a:pt x="90170" y="18542"/>
                    <a:pt x="134620" y="0"/>
                    <a:pt x="187452" y="0"/>
                  </a:cubicBezTo>
                  <a:close/>
                  <a:moveTo>
                    <a:pt x="188214" y="52578"/>
                  </a:moveTo>
                  <a:cubicBezTo>
                    <a:pt x="156210" y="52578"/>
                    <a:pt x="128778" y="62992"/>
                    <a:pt x="105918" y="83820"/>
                  </a:cubicBezTo>
                  <a:cubicBezTo>
                    <a:pt x="83058" y="104648"/>
                    <a:pt x="69088" y="132588"/>
                    <a:pt x="64008" y="167640"/>
                  </a:cubicBezTo>
                  <a:lnTo>
                    <a:pt x="306324" y="167640"/>
                  </a:lnTo>
                  <a:cubicBezTo>
                    <a:pt x="301752" y="132080"/>
                    <a:pt x="288798" y="104013"/>
                    <a:pt x="267462" y="83439"/>
                  </a:cubicBezTo>
                  <a:cubicBezTo>
                    <a:pt x="246126" y="62865"/>
                    <a:pt x="219710" y="52578"/>
                    <a:pt x="188214" y="52578"/>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1" name="Freeform: Shape 50">
              <a:extLst>
                <a:ext uri="{FF2B5EF4-FFF2-40B4-BE49-F238E27FC236}">
                  <a16:creationId xmlns:a16="http://schemas.microsoft.com/office/drawing/2014/main" id="{7FA6F022-F3DC-40EB-BD31-26F88E55382F}"/>
                </a:ext>
              </a:extLst>
            </p:cNvPr>
            <p:cNvSpPr/>
            <p:nvPr userDrawn="1"/>
          </p:nvSpPr>
          <p:spPr>
            <a:xfrm>
              <a:off x="5746034" y="-1026084"/>
              <a:ext cx="547116" cy="377190"/>
            </a:xfrm>
            <a:custGeom>
              <a:avLst/>
              <a:gdLst/>
              <a:ahLst/>
              <a:cxnLst/>
              <a:rect l="l" t="t" r="r" b="b"/>
              <a:pathLst>
                <a:path w="547116" h="377190">
                  <a:moveTo>
                    <a:pt x="166878" y="0"/>
                  </a:moveTo>
                  <a:cubicBezTo>
                    <a:pt x="192278" y="0"/>
                    <a:pt x="214884" y="5334"/>
                    <a:pt x="234696" y="16002"/>
                  </a:cubicBezTo>
                  <a:cubicBezTo>
                    <a:pt x="254508" y="26670"/>
                    <a:pt x="270256" y="42164"/>
                    <a:pt x="281940" y="62484"/>
                  </a:cubicBezTo>
                  <a:cubicBezTo>
                    <a:pt x="295656" y="42164"/>
                    <a:pt x="313055" y="26670"/>
                    <a:pt x="334137" y="16002"/>
                  </a:cubicBezTo>
                  <a:cubicBezTo>
                    <a:pt x="355219" y="5334"/>
                    <a:pt x="378968" y="0"/>
                    <a:pt x="405384" y="0"/>
                  </a:cubicBezTo>
                  <a:cubicBezTo>
                    <a:pt x="448564" y="0"/>
                    <a:pt x="482981" y="13970"/>
                    <a:pt x="508635" y="41910"/>
                  </a:cubicBezTo>
                  <a:cubicBezTo>
                    <a:pt x="534289" y="69850"/>
                    <a:pt x="547116" y="106172"/>
                    <a:pt x="547116" y="150876"/>
                  </a:cubicBezTo>
                  <a:lnTo>
                    <a:pt x="547116" y="377190"/>
                  </a:lnTo>
                  <a:lnTo>
                    <a:pt x="484632" y="377190"/>
                  </a:lnTo>
                  <a:lnTo>
                    <a:pt x="484632" y="154686"/>
                  </a:lnTo>
                  <a:cubicBezTo>
                    <a:pt x="484632" y="123698"/>
                    <a:pt x="476885" y="99441"/>
                    <a:pt x="461391" y="81915"/>
                  </a:cubicBezTo>
                  <a:cubicBezTo>
                    <a:pt x="445897" y="64389"/>
                    <a:pt x="424180" y="55626"/>
                    <a:pt x="396240" y="55626"/>
                  </a:cubicBezTo>
                  <a:cubicBezTo>
                    <a:pt x="368808" y="55626"/>
                    <a:pt x="346583" y="65151"/>
                    <a:pt x="329565" y="84201"/>
                  </a:cubicBezTo>
                  <a:cubicBezTo>
                    <a:pt x="312547" y="103251"/>
                    <a:pt x="304038" y="128016"/>
                    <a:pt x="304038" y="158496"/>
                  </a:cubicBezTo>
                  <a:lnTo>
                    <a:pt x="304038" y="377190"/>
                  </a:lnTo>
                  <a:lnTo>
                    <a:pt x="242316" y="377190"/>
                  </a:lnTo>
                  <a:lnTo>
                    <a:pt x="242316" y="154686"/>
                  </a:lnTo>
                  <a:cubicBezTo>
                    <a:pt x="242316" y="123698"/>
                    <a:pt x="234569" y="99441"/>
                    <a:pt x="219075" y="81915"/>
                  </a:cubicBezTo>
                  <a:cubicBezTo>
                    <a:pt x="203581" y="64389"/>
                    <a:pt x="181864" y="55626"/>
                    <a:pt x="153924" y="55626"/>
                  </a:cubicBezTo>
                  <a:cubicBezTo>
                    <a:pt x="126492" y="55626"/>
                    <a:pt x="104267" y="65151"/>
                    <a:pt x="87249" y="84201"/>
                  </a:cubicBezTo>
                  <a:cubicBezTo>
                    <a:pt x="70231" y="103251"/>
                    <a:pt x="61722" y="128016"/>
                    <a:pt x="61722" y="158496"/>
                  </a:cubicBezTo>
                  <a:lnTo>
                    <a:pt x="61722" y="377190"/>
                  </a:lnTo>
                  <a:lnTo>
                    <a:pt x="0" y="377190"/>
                  </a:lnTo>
                  <a:lnTo>
                    <a:pt x="0" y="9144"/>
                  </a:lnTo>
                  <a:lnTo>
                    <a:pt x="60960" y="9144"/>
                  </a:lnTo>
                  <a:lnTo>
                    <a:pt x="60960" y="53340"/>
                  </a:lnTo>
                  <a:cubicBezTo>
                    <a:pt x="74676" y="35560"/>
                    <a:pt x="90297" y="22225"/>
                    <a:pt x="107823" y="13335"/>
                  </a:cubicBezTo>
                  <a:cubicBezTo>
                    <a:pt x="125349" y="4445"/>
                    <a:pt x="145034" y="0"/>
                    <a:pt x="166878"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50" name="Freeform: Shape 49">
              <a:extLst>
                <a:ext uri="{FF2B5EF4-FFF2-40B4-BE49-F238E27FC236}">
                  <a16:creationId xmlns:a16="http://schemas.microsoft.com/office/drawing/2014/main" id="{A326E36A-9EB7-4C56-8694-EC72A12A79E9}"/>
                </a:ext>
              </a:extLst>
            </p:cNvPr>
            <p:cNvSpPr/>
            <p:nvPr userDrawn="1"/>
          </p:nvSpPr>
          <p:spPr>
            <a:xfrm>
              <a:off x="6793784" y="-1019226"/>
              <a:ext cx="201168" cy="370332"/>
            </a:xfrm>
            <a:custGeom>
              <a:avLst/>
              <a:gdLst/>
              <a:ahLst/>
              <a:cxnLst/>
              <a:rect l="l" t="t" r="r" b="b"/>
              <a:pathLst>
                <a:path w="201168" h="370332">
                  <a:moveTo>
                    <a:pt x="167640" y="0"/>
                  </a:moveTo>
                  <a:lnTo>
                    <a:pt x="201168" y="0"/>
                  </a:lnTo>
                  <a:lnTo>
                    <a:pt x="201168" y="58674"/>
                  </a:lnTo>
                  <a:lnTo>
                    <a:pt x="166878" y="58674"/>
                  </a:lnTo>
                  <a:cubicBezTo>
                    <a:pt x="131826" y="58674"/>
                    <a:pt x="105537" y="67818"/>
                    <a:pt x="88011" y="86106"/>
                  </a:cubicBezTo>
                  <a:cubicBezTo>
                    <a:pt x="70485" y="104394"/>
                    <a:pt x="61722" y="132080"/>
                    <a:pt x="61722" y="169164"/>
                  </a:cubicBezTo>
                  <a:lnTo>
                    <a:pt x="61722" y="370332"/>
                  </a:lnTo>
                  <a:lnTo>
                    <a:pt x="0" y="370332"/>
                  </a:lnTo>
                  <a:lnTo>
                    <a:pt x="0" y="2286"/>
                  </a:lnTo>
                  <a:lnTo>
                    <a:pt x="60960" y="2286"/>
                  </a:lnTo>
                  <a:lnTo>
                    <a:pt x="60960" y="48768"/>
                  </a:lnTo>
                  <a:cubicBezTo>
                    <a:pt x="72136" y="32512"/>
                    <a:pt x="86614" y="20320"/>
                    <a:pt x="104394" y="12192"/>
                  </a:cubicBezTo>
                  <a:cubicBezTo>
                    <a:pt x="122174" y="4064"/>
                    <a:pt x="143256" y="0"/>
                    <a:pt x="16764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9" name="Freeform: Shape 48">
              <a:extLst>
                <a:ext uri="{FF2B5EF4-FFF2-40B4-BE49-F238E27FC236}">
                  <a16:creationId xmlns:a16="http://schemas.microsoft.com/office/drawing/2014/main" id="{F205DB40-BAD4-4FDB-89F0-72EE2705A030}"/>
                </a:ext>
              </a:extLst>
            </p:cNvPr>
            <p:cNvSpPr/>
            <p:nvPr userDrawn="1"/>
          </p:nvSpPr>
          <p:spPr>
            <a:xfrm>
              <a:off x="7010954" y="-1016940"/>
              <a:ext cx="370332" cy="505206"/>
            </a:xfrm>
            <a:custGeom>
              <a:avLst/>
              <a:gdLst/>
              <a:ahLst/>
              <a:cxnLst/>
              <a:rect l="l" t="t" r="r" b="b"/>
              <a:pathLst>
                <a:path w="370332" h="505206">
                  <a:moveTo>
                    <a:pt x="0" y="0"/>
                  </a:moveTo>
                  <a:lnTo>
                    <a:pt x="67818" y="0"/>
                  </a:lnTo>
                  <a:lnTo>
                    <a:pt x="186690" y="292608"/>
                  </a:lnTo>
                  <a:lnTo>
                    <a:pt x="305562" y="0"/>
                  </a:lnTo>
                  <a:lnTo>
                    <a:pt x="370332" y="0"/>
                  </a:lnTo>
                  <a:lnTo>
                    <a:pt x="156210" y="505206"/>
                  </a:lnTo>
                  <a:lnTo>
                    <a:pt x="92202" y="505206"/>
                  </a:lnTo>
                  <a:lnTo>
                    <a:pt x="155448" y="364998"/>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8" name="Freeform: Shape 47">
              <a:extLst>
                <a:ext uri="{FF2B5EF4-FFF2-40B4-BE49-F238E27FC236}">
                  <a16:creationId xmlns:a16="http://schemas.microsoft.com/office/drawing/2014/main" id="{787DDC09-0497-4D6B-9F86-3F5F26255F41}"/>
                </a:ext>
              </a:extLst>
            </p:cNvPr>
            <p:cNvSpPr/>
            <p:nvPr userDrawn="1"/>
          </p:nvSpPr>
          <p:spPr>
            <a:xfrm>
              <a:off x="4681520" y="-316662"/>
              <a:ext cx="443484" cy="554736"/>
            </a:xfrm>
            <a:custGeom>
              <a:avLst/>
              <a:gdLst/>
              <a:ahLst/>
              <a:cxnLst/>
              <a:rect l="l" t="t" r="r" b="b"/>
              <a:pathLst>
                <a:path w="443484" h="554736">
                  <a:moveTo>
                    <a:pt x="224028" y="0"/>
                  </a:moveTo>
                  <a:cubicBezTo>
                    <a:pt x="267208" y="0"/>
                    <a:pt x="306070" y="7366"/>
                    <a:pt x="340614" y="22098"/>
                  </a:cubicBezTo>
                  <a:cubicBezTo>
                    <a:pt x="375158" y="36830"/>
                    <a:pt x="405638" y="59182"/>
                    <a:pt x="432054" y="89154"/>
                  </a:cubicBezTo>
                  <a:lnTo>
                    <a:pt x="390906" y="132588"/>
                  </a:lnTo>
                  <a:cubicBezTo>
                    <a:pt x="369570" y="108712"/>
                    <a:pt x="344424" y="90424"/>
                    <a:pt x="315468" y="77724"/>
                  </a:cubicBezTo>
                  <a:cubicBezTo>
                    <a:pt x="286512" y="65024"/>
                    <a:pt x="256032" y="58674"/>
                    <a:pt x="224028" y="58674"/>
                  </a:cubicBezTo>
                  <a:cubicBezTo>
                    <a:pt x="183388" y="58674"/>
                    <a:pt x="149860" y="68072"/>
                    <a:pt x="123444" y="86868"/>
                  </a:cubicBezTo>
                  <a:cubicBezTo>
                    <a:pt x="97028" y="105664"/>
                    <a:pt x="83820" y="128778"/>
                    <a:pt x="83820" y="156210"/>
                  </a:cubicBezTo>
                  <a:cubicBezTo>
                    <a:pt x="83820" y="185166"/>
                    <a:pt x="95631" y="206121"/>
                    <a:pt x="119253" y="219075"/>
                  </a:cubicBezTo>
                  <a:cubicBezTo>
                    <a:pt x="142875" y="232029"/>
                    <a:pt x="181102" y="239268"/>
                    <a:pt x="233934" y="240792"/>
                  </a:cubicBezTo>
                  <a:cubicBezTo>
                    <a:pt x="306578" y="243840"/>
                    <a:pt x="359664" y="257175"/>
                    <a:pt x="393192" y="280797"/>
                  </a:cubicBezTo>
                  <a:cubicBezTo>
                    <a:pt x="426720" y="304419"/>
                    <a:pt x="443484" y="340360"/>
                    <a:pt x="443484" y="388620"/>
                  </a:cubicBezTo>
                  <a:cubicBezTo>
                    <a:pt x="443484" y="436372"/>
                    <a:pt x="423418" y="475996"/>
                    <a:pt x="383286" y="507492"/>
                  </a:cubicBezTo>
                  <a:cubicBezTo>
                    <a:pt x="343154" y="538988"/>
                    <a:pt x="291846" y="554736"/>
                    <a:pt x="229362" y="554736"/>
                  </a:cubicBezTo>
                  <a:cubicBezTo>
                    <a:pt x="178562" y="554736"/>
                    <a:pt x="134747" y="546608"/>
                    <a:pt x="97917" y="530352"/>
                  </a:cubicBezTo>
                  <a:cubicBezTo>
                    <a:pt x="61087" y="514096"/>
                    <a:pt x="28448" y="488188"/>
                    <a:pt x="0" y="452628"/>
                  </a:cubicBezTo>
                  <a:lnTo>
                    <a:pt x="40386" y="409194"/>
                  </a:lnTo>
                  <a:cubicBezTo>
                    <a:pt x="66294" y="439166"/>
                    <a:pt x="94488" y="461137"/>
                    <a:pt x="124968" y="475107"/>
                  </a:cubicBezTo>
                  <a:cubicBezTo>
                    <a:pt x="155448" y="489077"/>
                    <a:pt x="190246" y="496062"/>
                    <a:pt x="229362" y="496062"/>
                  </a:cubicBezTo>
                  <a:cubicBezTo>
                    <a:pt x="273050" y="496062"/>
                    <a:pt x="308864" y="486283"/>
                    <a:pt x="336804" y="466725"/>
                  </a:cubicBezTo>
                  <a:cubicBezTo>
                    <a:pt x="364744" y="447167"/>
                    <a:pt x="378714" y="422910"/>
                    <a:pt x="378714" y="393954"/>
                  </a:cubicBezTo>
                  <a:cubicBezTo>
                    <a:pt x="378714" y="362966"/>
                    <a:pt x="366649" y="340360"/>
                    <a:pt x="342519" y="326136"/>
                  </a:cubicBezTo>
                  <a:cubicBezTo>
                    <a:pt x="318389" y="311912"/>
                    <a:pt x="279654" y="304038"/>
                    <a:pt x="226314" y="302514"/>
                  </a:cubicBezTo>
                  <a:cubicBezTo>
                    <a:pt x="153162" y="298958"/>
                    <a:pt x="100330" y="286131"/>
                    <a:pt x="67818" y="264033"/>
                  </a:cubicBezTo>
                  <a:cubicBezTo>
                    <a:pt x="35306" y="241935"/>
                    <a:pt x="19050" y="207772"/>
                    <a:pt x="19050" y="161544"/>
                  </a:cubicBezTo>
                  <a:cubicBezTo>
                    <a:pt x="19050" y="115824"/>
                    <a:pt x="38481" y="77470"/>
                    <a:pt x="77343" y="46482"/>
                  </a:cubicBezTo>
                  <a:cubicBezTo>
                    <a:pt x="116205" y="15494"/>
                    <a:pt x="165100" y="0"/>
                    <a:pt x="224028"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7" name="Freeform: Shape 46">
              <a:extLst>
                <a:ext uri="{FF2B5EF4-FFF2-40B4-BE49-F238E27FC236}">
                  <a16:creationId xmlns:a16="http://schemas.microsoft.com/office/drawing/2014/main" id="{9B85E4A3-3C0B-41C2-8BFD-DB101941ACD7}"/>
                </a:ext>
              </a:extLst>
            </p:cNvPr>
            <p:cNvSpPr/>
            <p:nvPr userDrawn="1"/>
          </p:nvSpPr>
          <p:spPr>
            <a:xfrm>
              <a:off x="5163866" y="-253416"/>
              <a:ext cx="197358" cy="480822"/>
            </a:xfrm>
            <a:custGeom>
              <a:avLst/>
              <a:gdLst/>
              <a:ahLst/>
              <a:cxnLst/>
              <a:rect l="l" t="t" r="r" b="b"/>
              <a:pathLst>
                <a:path w="197358" h="480822">
                  <a:moveTo>
                    <a:pt x="50292" y="0"/>
                  </a:moveTo>
                  <a:lnTo>
                    <a:pt x="112014" y="0"/>
                  </a:lnTo>
                  <a:lnTo>
                    <a:pt x="112014" y="112776"/>
                  </a:lnTo>
                  <a:lnTo>
                    <a:pt x="197358" y="112776"/>
                  </a:lnTo>
                  <a:lnTo>
                    <a:pt x="197358" y="167640"/>
                  </a:lnTo>
                  <a:lnTo>
                    <a:pt x="112014" y="167640"/>
                  </a:lnTo>
                  <a:lnTo>
                    <a:pt x="112014" y="377190"/>
                  </a:lnTo>
                  <a:cubicBezTo>
                    <a:pt x="112014" y="393446"/>
                    <a:pt x="115697" y="405511"/>
                    <a:pt x="123063" y="413385"/>
                  </a:cubicBezTo>
                  <a:cubicBezTo>
                    <a:pt x="130429" y="421259"/>
                    <a:pt x="141732" y="425196"/>
                    <a:pt x="156972" y="425196"/>
                  </a:cubicBezTo>
                  <a:lnTo>
                    <a:pt x="197358" y="425196"/>
                  </a:lnTo>
                  <a:lnTo>
                    <a:pt x="197358" y="480822"/>
                  </a:lnTo>
                  <a:lnTo>
                    <a:pt x="147828" y="480822"/>
                  </a:lnTo>
                  <a:cubicBezTo>
                    <a:pt x="113792" y="480822"/>
                    <a:pt x="89027" y="472948"/>
                    <a:pt x="73533" y="457200"/>
                  </a:cubicBezTo>
                  <a:cubicBezTo>
                    <a:pt x="58039" y="441452"/>
                    <a:pt x="50292" y="416560"/>
                    <a:pt x="50292" y="382524"/>
                  </a:cubicBezTo>
                  <a:lnTo>
                    <a:pt x="50292" y="167640"/>
                  </a:lnTo>
                  <a:lnTo>
                    <a:pt x="0" y="167640"/>
                  </a:lnTo>
                  <a:lnTo>
                    <a:pt x="0" y="112776"/>
                  </a:lnTo>
                  <a:lnTo>
                    <a:pt x="50292" y="112776"/>
                  </a:lnTo>
                  <a:lnTo>
                    <a:pt x="50292"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6" name="Freeform: Shape 45">
              <a:extLst>
                <a:ext uri="{FF2B5EF4-FFF2-40B4-BE49-F238E27FC236}">
                  <a16:creationId xmlns:a16="http://schemas.microsoft.com/office/drawing/2014/main" id="{E5C228BC-0776-4E0A-8E12-F3C2E05B989E}"/>
                </a:ext>
              </a:extLst>
            </p:cNvPr>
            <p:cNvSpPr/>
            <p:nvPr userDrawn="1"/>
          </p:nvSpPr>
          <p:spPr>
            <a:xfrm>
              <a:off x="6076361" y="-151308"/>
              <a:ext cx="338328" cy="386334"/>
            </a:xfrm>
            <a:custGeom>
              <a:avLst/>
              <a:gdLst/>
              <a:ahLst/>
              <a:cxnLst/>
              <a:rect l="l" t="t" r="r" b="b"/>
              <a:pathLst>
                <a:path w="338328" h="386334">
                  <a:moveTo>
                    <a:pt x="181356" y="0"/>
                  </a:moveTo>
                  <a:cubicBezTo>
                    <a:pt x="230632" y="0"/>
                    <a:pt x="269113" y="14605"/>
                    <a:pt x="296799" y="43815"/>
                  </a:cubicBezTo>
                  <a:cubicBezTo>
                    <a:pt x="324485" y="73025"/>
                    <a:pt x="338328" y="113284"/>
                    <a:pt x="338328" y="164592"/>
                  </a:cubicBezTo>
                  <a:lnTo>
                    <a:pt x="338328" y="378714"/>
                  </a:lnTo>
                  <a:lnTo>
                    <a:pt x="278130" y="378714"/>
                  </a:lnTo>
                  <a:lnTo>
                    <a:pt x="278130" y="318516"/>
                  </a:lnTo>
                  <a:cubicBezTo>
                    <a:pt x="263398" y="339852"/>
                    <a:pt x="243459" y="356489"/>
                    <a:pt x="218313" y="368427"/>
                  </a:cubicBezTo>
                  <a:cubicBezTo>
                    <a:pt x="193167" y="380365"/>
                    <a:pt x="166116" y="386334"/>
                    <a:pt x="137160" y="386334"/>
                  </a:cubicBezTo>
                  <a:cubicBezTo>
                    <a:pt x="96520" y="386334"/>
                    <a:pt x="63500" y="376047"/>
                    <a:pt x="38100" y="355473"/>
                  </a:cubicBezTo>
                  <a:cubicBezTo>
                    <a:pt x="12700" y="334899"/>
                    <a:pt x="0" y="307848"/>
                    <a:pt x="0" y="274320"/>
                  </a:cubicBezTo>
                  <a:cubicBezTo>
                    <a:pt x="0" y="237236"/>
                    <a:pt x="14224" y="209169"/>
                    <a:pt x="42672" y="190119"/>
                  </a:cubicBezTo>
                  <a:cubicBezTo>
                    <a:pt x="71120" y="171069"/>
                    <a:pt x="113284" y="161544"/>
                    <a:pt x="169164" y="161544"/>
                  </a:cubicBezTo>
                  <a:lnTo>
                    <a:pt x="277368" y="161544"/>
                  </a:lnTo>
                  <a:cubicBezTo>
                    <a:pt x="276860" y="127000"/>
                    <a:pt x="267843" y="100330"/>
                    <a:pt x="250317" y="81534"/>
                  </a:cubicBezTo>
                  <a:cubicBezTo>
                    <a:pt x="232791" y="62738"/>
                    <a:pt x="207772" y="53340"/>
                    <a:pt x="175260" y="53340"/>
                  </a:cubicBezTo>
                  <a:cubicBezTo>
                    <a:pt x="155956" y="53340"/>
                    <a:pt x="136906" y="57404"/>
                    <a:pt x="118110" y="65532"/>
                  </a:cubicBezTo>
                  <a:cubicBezTo>
                    <a:pt x="99314" y="73660"/>
                    <a:pt x="80772" y="86106"/>
                    <a:pt x="62484" y="102870"/>
                  </a:cubicBezTo>
                  <a:lnTo>
                    <a:pt x="29718" y="61722"/>
                  </a:lnTo>
                  <a:cubicBezTo>
                    <a:pt x="51054" y="41402"/>
                    <a:pt x="74422" y="26035"/>
                    <a:pt x="99822" y="15621"/>
                  </a:cubicBezTo>
                  <a:cubicBezTo>
                    <a:pt x="125222" y="5207"/>
                    <a:pt x="152400" y="0"/>
                    <a:pt x="181356" y="0"/>
                  </a:cubicBezTo>
                  <a:close/>
                  <a:moveTo>
                    <a:pt x="169926" y="209550"/>
                  </a:moveTo>
                  <a:cubicBezTo>
                    <a:pt x="132842" y="209550"/>
                    <a:pt x="105410" y="214630"/>
                    <a:pt x="87630" y="224790"/>
                  </a:cubicBezTo>
                  <a:cubicBezTo>
                    <a:pt x="69850" y="234950"/>
                    <a:pt x="60960" y="250952"/>
                    <a:pt x="60960" y="272796"/>
                  </a:cubicBezTo>
                  <a:cubicBezTo>
                    <a:pt x="60960" y="291084"/>
                    <a:pt x="68707" y="306324"/>
                    <a:pt x="84201" y="318516"/>
                  </a:cubicBezTo>
                  <a:cubicBezTo>
                    <a:pt x="99695" y="330708"/>
                    <a:pt x="119634" y="336804"/>
                    <a:pt x="144018" y="336804"/>
                  </a:cubicBezTo>
                  <a:cubicBezTo>
                    <a:pt x="180594" y="336804"/>
                    <a:pt x="211455" y="324993"/>
                    <a:pt x="236601" y="301371"/>
                  </a:cubicBezTo>
                  <a:cubicBezTo>
                    <a:pt x="261747" y="277749"/>
                    <a:pt x="275336" y="247142"/>
                    <a:pt x="277368" y="209550"/>
                  </a:cubicBezTo>
                  <a:lnTo>
                    <a:pt x="169926" y="20955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5" name="Freeform: Shape 44">
              <a:extLst>
                <a:ext uri="{FF2B5EF4-FFF2-40B4-BE49-F238E27FC236}">
                  <a16:creationId xmlns:a16="http://schemas.microsoft.com/office/drawing/2014/main" id="{2B88C52F-1722-454C-9232-D546F9DA54A7}"/>
                </a:ext>
              </a:extLst>
            </p:cNvPr>
            <p:cNvSpPr/>
            <p:nvPr userDrawn="1"/>
          </p:nvSpPr>
          <p:spPr>
            <a:xfrm>
              <a:off x="5405420" y="-150546"/>
              <a:ext cx="383286" cy="389382"/>
            </a:xfrm>
            <a:custGeom>
              <a:avLst/>
              <a:gdLst/>
              <a:ahLst/>
              <a:cxnLst/>
              <a:rect l="l" t="t" r="r" b="b"/>
              <a:pathLst>
                <a:path w="383286" h="389382">
                  <a:moveTo>
                    <a:pt x="192786" y="0"/>
                  </a:moveTo>
                  <a:cubicBezTo>
                    <a:pt x="247142" y="0"/>
                    <a:pt x="292481" y="18542"/>
                    <a:pt x="328803" y="55626"/>
                  </a:cubicBezTo>
                  <a:cubicBezTo>
                    <a:pt x="365125" y="92710"/>
                    <a:pt x="383286" y="138938"/>
                    <a:pt x="383286" y="194310"/>
                  </a:cubicBezTo>
                  <a:cubicBezTo>
                    <a:pt x="383286" y="249682"/>
                    <a:pt x="364744" y="296037"/>
                    <a:pt x="327660" y="333375"/>
                  </a:cubicBezTo>
                  <a:cubicBezTo>
                    <a:pt x="290576" y="370713"/>
                    <a:pt x="244856" y="389382"/>
                    <a:pt x="190500" y="389382"/>
                  </a:cubicBezTo>
                  <a:cubicBezTo>
                    <a:pt x="136144" y="389382"/>
                    <a:pt x="90805" y="370840"/>
                    <a:pt x="54483" y="333756"/>
                  </a:cubicBezTo>
                  <a:cubicBezTo>
                    <a:pt x="18161" y="296672"/>
                    <a:pt x="0" y="250444"/>
                    <a:pt x="0" y="195072"/>
                  </a:cubicBezTo>
                  <a:cubicBezTo>
                    <a:pt x="0" y="139700"/>
                    <a:pt x="18542" y="93345"/>
                    <a:pt x="55626" y="56007"/>
                  </a:cubicBezTo>
                  <a:cubicBezTo>
                    <a:pt x="92710" y="18669"/>
                    <a:pt x="138430" y="0"/>
                    <a:pt x="192786" y="0"/>
                  </a:cubicBezTo>
                  <a:close/>
                  <a:moveTo>
                    <a:pt x="191262" y="54102"/>
                  </a:moveTo>
                  <a:cubicBezTo>
                    <a:pt x="155194" y="54102"/>
                    <a:pt x="124841" y="67564"/>
                    <a:pt x="100203" y="94488"/>
                  </a:cubicBezTo>
                  <a:cubicBezTo>
                    <a:pt x="75565" y="121412"/>
                    <a:pt x="63246" y="154940"/>
                    <a:pt x="63246" y="195072"/>
                  </a:cubicBezTo>
                  <a:cubicBezTo>
                    <a:pt x="63246" y="234696"/>
                    <a:pt x="75565" y="267970"/>
                    <a:pt x="100203" y="294894"/>
                  </a:cubicBezTo>
                  <a:cubicBezTo>
                    <a:pt x="124841" y="321818"/>
                    <a:pt x="155448" y="335280"/>
                    <a:pt x="192024" y="335280"/>
                  </a:cubicBezTo>
                  <a:cubicBezTo>
                    <a:pt x="228092" y="335280"/>
                    <a:pt x="258445" y="321818"/>
                    <a:pt x="283083" y="294894"/>
                  </a:cubicBezTo>
                  <a:cubicBezTo>
                    <a:pt x="307721" y="267970"/>
                    <a:pt x="320040" y="234442"/>
                    <a:pt x="320040" y="194310"/>
                  </a:cubicBezTo>
                  <a:cubicBezTo>
                    <a:pt x="320040" y="155194"/>
                    <a:pt x="307594" y="122047"/>
                    <a:pt x="282702" y="94869"/>
                  </a:cubicBezTo>
                  <a:cubicBezTo>
                    <a:pt x="257810" y="67691"/>
                    <a:pt x="227330" y="54102"/>
                    <a:pt x="191262" y="54102"/>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4" name="Freeform: Shape 43">
              <a:extLst>
                <a:ext uri="{FF2B5EF4-FFF2-40B4-BE49-F238E27FC236}">
                  <a16:creationId xmlns:a16="http://schemas.microsoft.com/office/drawing/2014/main" id="{C7075D69-0F6C-40D9-B58D-133710B048E0}"/>
                </a:ext>
              </a:extLst>
            </p:cNvPr>
            <p:cNvSpPr/>
            <p:nvPr userDrawn="1"/>
          </p:nvSpPr>
          <p:spPr>
            <a:xfrm>
              <a:off x="6472220" y="-149784"/>
              <a:ext cx="380238" cy="514350"/>
            </a:xfrm>
            <a:custGeom>
              <a:avLst/>
              <a:gdLst/>
              <a:ahLst/>
              <a:cxnLst/>
              <a:rect l="l" t="t" r="r" b="b"/>
              <a:pathLst>
                <a:path w="380238" h="514350">
                  <a:moveTo>
                    <a:pt x="183642" y="0"/>
                  </a:moveTo>
                  <a:cubicBezTo>
                    <a:pt x="210058" y="0"/>
                    <a:pt x="234950" y="5588"/>
                    <a:pt x="258318" y="16764"/>
                  </a:cubicBezTo>
                  <a:cubicBezTo>
                    <a:pt x="281686" y="27940"/>
                    <a:pt x="301752" y="43688"/>
                    <a:pt x="318516" y="64008"/>
                  </a:cubicBezTo>
                  <a:lnTo>
                    <a:pt x="318516" y="9144"/>
                  </a:lnTo>
                  <a:lnTo>
                    <a:pt x="380238" y="9144"/>
                  </a:lnTo>
                  <a:lnTo>
                    <a:pt x="380238" y="331470"/>
                  </a:lnTo>
                  <a:cubicBezTo>
                    <a:pt x="380238" y="392430"/>
                    <a:pt x="363982" y="438150"/>
                    <a:pt x="331470" y="468630"/>
                  </a:cubicBezTo>
                  <a:cubicBezTo>
                    <a:pt x="298958" y="499110"/>
                    <a:pt x="249936" y="514350"/>
                    <a:pt x="184404" y="514350"/>
                  </a:cubicBezTo>
                  <a:lnTo>
                    <a:pt x="91440" y="514350"/>
                  </a:lnTo>
                  <a:lnTo>
                    <a:pt x="91440" y="461010"/>
                  </a:lnTo>
                  <a:lnTo>
                    <a:pt x="187452" y="461010"/>
                  </a:lnTo>
                  <a:cubicBezTo>
                    <a:pt x="230632" y="461010"/>
                    <a:pt x="263144" y="450342"/>
                    <a:pt x="284988" y="429006"/>
                  </a:cubicBezTo>
                  <a:cubicBezTo>
                    <a:pt x="306832" y="407670"/>
                    <a:pt x="317754" y="375920"/>
                    <a:pt x="317754" y="333756"/>
                  </a:cubicBezTo>
                  <a:lnTo>
                    <a:pt x="317754" y="307848"/>
                  </a:lnTo>
                  <a:cubicBezTo>
                    <a:pt x="300990" y="328168"/>
                    <a:pt x="280797" y="343916"/>
                    <a:pt x="257175" y="355092"/>
                  </a:cubicBezTo>
                  <a:cubicBezTo>
                    <a:pt x="233553" y="366268"/>
                    <a:pt x="208280" y="371856"/>
                    <a:pt x="181356" y="371856"/>
                  </a:cubicBezTo>
                  <a:cubicBezTo>
                    <a:pt x="129540" y="371856"/>
                    <a:pt x="86360" y="354584"/>
                    <a:pt x="51816" y="320040"/>
                  </a:cubicBezTo>
                  <a:cubicBezTo>
                    <a:pt x="17272" y="285496"/>
                    <a:pt x="0" y="241046"/>
                    <a:pt x="0" y="186690"/>
                  </a:cubicBezTo>
                  <a:cubicBezTo>
                    <a:pt x="0" y="132842"/>
                    <a:pt x="17653" y="88265"/>
                    <a:pt x="52959" y="52959"/>
                  </a:cubicBezTo>
                  <a:cubicBezTo>
                    <a:pt x="88265" y="17653"/>
                    <a:pt x="131826" y="0"/>
                    <a:pt x="183642" y="0"/>
                  </a:cubicBezTo>
                  <a:close/>
                  <a:moveTo>
                    <a:pt x="190500" y="54864"/>
                  </a:moveTo>
                  <a:cubicBezTo>
                    <a:pt x="152400" y="54864"/>
                    <a:pt x="121666" y="66802"/>
                    <a:pt x="98298" y="90678"/>
                  </a:cubicBezTo>
                  <a:cubicBezTo>
                    <a:pt x="74930" y="114554"/>
                    <a:pt x="63246" y="146304"/>
                    <a:pt x="63246" y="185928"/>
                  </a:cubicBezTo>
                  <a:cubicBezTo>
                    <a:pt x="63246" y="225044"/>
                    <a:pt x="75057" y="256667"/>
                    <a:pt x="98679" y="280797"/>
                  </a:cubicBezTo>
                  <a:cubicBezTo>
                    <a:pt x="122301" y="304927"/>
                    <a:pt x="152908" y="316992"/>
                    <a:pt x="190500" y="316992"/>
                  </a:cubicBezTo>
                  <a:cubicBezTo>
                    <a:pt x="227076" y="316992"/>
                    <a:pt x="257937" y="304419"/>
                    <a:pt x="283083" y="279273"/>
                  </a:cubicBezTo>
                  <a:cubicBezTo>
                    <a:pt x="308229" y="254127"/>
                    <a:pt x="320802" y="223266"/>
                    <a:pt x="320802" y="186690"/>
                  </a:cubicBezTo>
                  <a:cubicBezTo>
                    <a:pt x="320802" y="149098"/>
                    <a:pt x="308229" y="117729"/>
                    <a:pt x="283083" y="92583"/>
                  </a:cubicBezTo>
                  <a:cubicBezTo>
                    <a:pt x="257937" y="67437"/>
                    <a:pt x="227076" y="54864"/>
                    <a:pt x="190500" y="54864"/>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3" name="Freeform: Shape 42">
              <a:extLst>
                <a:ext uri="{FF2B5EF4-FFF2-40B4-BE49-F238E27FC236}">
                  <a16:creationId xmlns:a16="http://schemas.microsoft.com/office/drawing/2014/main" id="{6BC7727C-1FCA-4896-A479-47FA09045DCD}"/>
                </a:ext>
              </a:extLst>
            </p:cNvPr>
            <p:cNvSpPr/>
            <p:nvPr userDrawn="1"/>
          </p:nvSpPr>
          <p:spPr>
            <a:xfrm>
              <a:off x="6919895" y="-149784"/>
              <a:ext cx="368808" cy="388620"/>
            </a:xfrm>
            <a:custGeom>
              <a:avLst/>
              <a:gdLst/>
              <a:ahLst/>
              <a:cxnLst/>
              <a:rect l="l" t="t" r="r" b="b"/>
              <a:pathLst>
                <a:path w="368808" h="388620">
                  <a:moveTo>
                    <a:pt x="187452" y="0"/>
                  </a:moveTo>
                  <a:cubicBezTo>
                    <a:pt x="241300" y="0"/>
                    <a:pt x="284988" y="17526"/>
                    <a:pt x="318516" y="52578"/>
                  </a:cubicBezTo>
                  <a:cubicBezTo>
                    <a:pt x="352044" y="87630"/>
                    <a:pt x="368808" y="133350"/>
                    <a:pt x="368808" y="189738"/>
                  </a:cubicBezTo>
                  <a:cubicBezTo>
                    <a:pt x="368808" y="193802"/>
                    <a:pt x="368554" y="198501"/>
                    <a:pt x="368046" y="203835"/>
                  </a:cubicBezTo>
                  <a:cubicBezTo>
                    <a:pt x="367538" y="209169"/>
                    <a:pt x="367030" y="213106"/>
                    <a:pt x="366522" y="215646"/>
                  </a:cubicBezTo>
                  <a:lnTo>
                    <a:pt x="64008" y="215646"/>
                  </a:lnTo>
                  <a:cubicBezTo>
                    <a:pt x="68072" y="251714"/>
                    <a:pt x="82169" y="280797"/>
                    <a:pt x="106299" y="302895"/>
                  </a:cubicBezTo>
                  <a:cubicBezTo>
                    <a:pt x="130429" y="324993"/>
                    <a:pt x="159766" y="336042"/>
                    <a:pt x="194310" y="336042"/>
                  </a:cubicBezTo>
                  <a:cubicBezTo>
                    <a:pt x="218694" y="336042"/>
                    <a:pt x="241173" y="330835"/>
                    <a:pt x="261747" y="320421"/>
                  </a:cubicBezTo>
                  <a:cubicBezTo>
                    <a:pt x="282321" y="310007"/>
                    <a:pt x="301244" y="294132"/>
                    <a:pt x="318516" y="272796"/>
                  </a:cubicBezTo>
                  <a:lnTo>
                    <a:pt x="355854" y="307086"/>
                  </a:lnTo>
                  <a:cubicBezTo>
                    <a:pt x="335026" y="334518"/>
                    <a:pt x="310642" y="354965"/>
                    <a:pt x="282702" y="368427"/>
                  </a:cubicBezTo>
                  <a:cubicBezTo>
                    <a:pt x="254762" y="381889"/>
                    <a:pt x="223520" y="388620"/>
                    <a:pt x="188976" y="388620"/>
                  </a:cubicBezTo>
                  <a:cubicBezTo>
                    <a:pt x="133604" y="388620"/>
                    <a:pt x="88265" y="370459"/>
                    <a:pt x="52959" y="334137"/>
                  </a:cubicBezTo>
                  <a:cubicBezTo>
                    <a:pt x="17653" y="297815"/>
                    <a:pt x="0" y="251206"/>
                    <a:pt x="0" y="194310"/>
                  </a:cubicBezTo>
                  <a:cubicBezTo>
                    <a:pt x="0" y="138938"/>
                    <a:pt x="18034" y="92710"/>
                    <a:pt x="54102" y="55626"/>
                  </a:cubicBezTo>
                  <a:cubicBezTo>
                    <a:pt x="90170" y="18542"/>
                    <a:pt x="134620" y="0"/>
                    <a:pt x="187452" y="0"/>
                  </a:cubicBezTo>
                  <a:close/>
                  <a:moveTo>
                    <a:pt x="188214" y="52578"/>
                  </a:moveTo>
                  <a:cubicBezTo>
                    <a:pt x="156210" y="52578"/>
                    <a:pt x="128778" y="62992"/>
                    <a:pt x="105918" y="83820"/>
                  </a:cubicBezTo>
                  <a:cubicBezTo>
                    <a:pt x="83058" y="104648"/>
                    <a:pt x="69088" y="132588"/>
                    <a:pt x="64008" y="167640"/>
                  </a:cubicBezTo>
                  <a:lnTo>
                    <a:pt x="306324" y="167640"/>
                  </a:lnTo>
                  <a:cubicBezTo>
                    <a:pt x="301752" y="132080"/>
                    <a:pt x="288798" y="104013"/>
                    <a:pt x="267462" y="83439"/>
                  </a:cubicBezTo>
                  <a:cubicBezTo>
                    <a:pt x="246126" y="62865"/>
                    <a:pt x="219710" y="52578"/>
                    <a:pt x="188214" y="52578"/>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2" name="Freeform: Shape 41">
              <a:extLst>
                <a:ext uri="{FF2B5EF4-FFF2-40B4-BE49-F238E27FC236}">
                  <a16:creationId xmlns:a16="http://schemas.microsoft.com/office/drawing/2014/main" id="{8CBC010D-2C91-4A9A-850B-CD4C7C380734}"/>
                </a:ext>
              </a:extLst>
            </p:cNvPr>
            <p:cNvSpPr/>
            <p:nvPr userDrawn="1"/>
          </p:nvSpPr>
          <p:spPr>
            <a:xfrm>
              <a:off x="5850809" y="-142926"/>
              <a:ext cx="201168" cy="370332"/>
            </a:xfrm>
            <a:custGeom>
              <a:avLst/>
              <a:gdLst/>
              <a:ahLst/>
              <a:cxnLst/>
              <a:rect l="l" t="t" r="r" b="b"/>
              <a:pathLst>
                <a:path w="201168" h="370332">
                  <a:moveTo>
                    <a:pt x="167640" y="0"/>
                  </a:moveTo>
                  <a:lnTo>
                    <a:pt x="201168" y="0"/>
                  </a:lnTo>
                  <a:lnTo>
                    <a:pt x="201168" y="58674"/>
                  </a:lnTo>
                  <a:lnTo>
                    <a:pt x="166878" y="58674"/>
                  </a:lnTo>
                  <a:cubicBezTo>
                    <a:pt x="131826" y="58674"/>
                    <a:pt x="105537" y="67818"/>
                    <a:pt x="88011" y="86106"/>
                  </a:cubicBezTo>
                  <a:cubicBezTo>
                    <a:pt x="70485" y="104394"/>
                    <a:pt x="61722" y="132080"/>
                    <a:pt x="61722" y="169164"/>
                  </a:cubicBezTo>
                  <a:lnTo>
                    <a:pt x="61722" y="370332"/>
                  </a:lnTo>
                  <a:lnTo>
                    <a:pt x="0" y="370332"/>
                  </a:lnTo>
                  <a:lnTo>
                    <a:pt x="0" y="2286"/>
                  </a:lnTo>
                  <a:lnTo>
                    <a:pt x="60960" y="2286"/>
                  </a:lnTo>
                  <a:lnTo>
                    <a:pt x="60960" y="48768"/>
                  </a:lnTo>
                  <a:cubicBezTo>
                    <a:pt x="72136" y="32512"/>
                    <a:pt x="86614" y="20320"/>
                    <a:pt x="104394" y="12192"/>
                  </a:cubicBezTo>
                  <a:cubicBezTo>
                    <a:pt x="122174" y="4064"/>
                    <a:pt x="143256" y="0"/>
                    <a:pt x="16764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1" name="Freeform: Shape 40">
              <a:extLst>
                <a:ext uri="{FF2B5EF4-FFF2-40B4-BE49-F238E27FC236}">
                  <a16:creationId xmlns:a16="http://schemas.microsoft.com/office/drawing/2014/main" id="{74592A31-BA6C-4F12-AE92-8DD08D3B321F}"/>
                </a:ext>
              </a:extLst>
            </p:cNvPr>
            <p:cNvSpPr/>
            <p:nvPr userDrawn="1"/>
          </p:nvSpPr>
          <p:spPr>
            <a:xfrm>
              <a:off x="4707428" y="570306"/>
              <a:ext cx="534162" cy="533400"/>
            </a:xfrm>
            <a:custGeom>
              <a:avLst/>
              <a:gdLst/>
              <a:ahLst/>
              <a:cxnLst/>
              <a:rect l="l" t="t" r="r" b="b"/>
              <a:pathLst>
                <a:path w="534162" h="533400">
                  <a:moveTo>
                    <a:pt x="0" y="0"/>
                  </a:moveTo>
                  <a:lnTo>
                    <a:pt x="86868" y="0"/>
                  </a:lnTo>
                  <a:lnTo>
                    <a:pt x="267462" y="311658"/>
                  </a:lnTo>
                  <a:lnTo>
                    <a:pt x="447294" y="0"/>
                  </a:lnTo>
                  <a:lnTo>
                    <a:pt x="534162" y="0"/>
                  </a:lnTo>
                  <a:lnTo>
                    <a:pt x="534162" y="533400"/>
                  </a:lnTo>
                  <a:lnTo>
                    <a:pt x="468630" y="533400"/>
                  </a:lnTo>
                  <a:lnTo>
                    <a:pt x="468630" y="83820"/>
                  </a:lnTo>
                  <a:lnTo>
                    <a:pt x="294132" y="388620"/>
                  </a:lnTo>
                  <a:lnTo>
                    <a:pt x="240792" y="388620"/>
                  </a:lnTo>
                  <a:lnTo>
                    <a:pt x="65532" y="84582"/>
                  </a:lnTo>
                  <a:lnTo>
                    <a:pt x="65532" y="533400"/>
                  </a:lnTo>
                  <a:lnTo>
                    <a:pt x="0" y="533400"/>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40" name="Freeform: Shape 39">
              <a:extLst>
                <a:ext uri="{FF2B5EF4-FFF2-40B4-BE49-F238E27FC236}">
                  <a16:creationId xmlns:a16="http://schemas.microsoft.com/office/drawing/2014/main" id="{2BE1E198-1A8B-4913-B719-52D795B68017}"/>
                </a:ext>
              </a:extLst>
            </p:cNvPr>
            <p:cNvSpPr/>
            <p:nvPr userDrawn="1"/>
          </p:nvSpPr>
          <p:spPr>
            <a:xfrm>
              <a:off x="7192691" y="622884"/>
              <a:ext cx="197358" cy="480822"/>
            </a:xfrm>
            <a:custGeom>
              <a:avLst/>
              <a:gdLst/>
              <a:ahLst/>
              <a:cxnLst/>
              <a:rect l="l" t="t" r="r" b="b"/>
              <a:pathLst>
                <a:path w="197358" h="480822">
                  <a:moveTo>
                    <a:pt x="50292" y="0"/>
                  </a:moveTo>
                  <a:lnTo>
                    <a:pt x="112014" y="0"/>
                  </a:lnTo>
                  <a:lnTo>
                    <a:pt x="112014" y="112776"/>
                  </a:lnTo>
                  <a:lnTo>
                    <a:pt x="197358" y="112776"/>
                  </a:lnTo>
                  <a:lnTo>
                    <a:pt x="197358" y="167640"/>
                  </a:lnTo>
                  <a:lnTo>
                    <a:pt x="112014" y="167640"/>
                  </a:lnTo>
                  <a:lnTo>
                    <a:pt x="112014" y="377190"/>
                  </a:lnTo>
                  <a:cubicBezTo>
                    <a:pt x="112014" y="393446"/>
                    <a:pt x="115697" y="405511"/>
                    <a:pt x="123063" y="413385"/>
                  </a:cubicBezTo>
                  <a:cubicBezTo>
                    <a:pt x="130429" y="421259"/>
                    <a:pt x="141732" y="425196"/>
                    <a:pt x="156972" y="425196"/>
                  </a:cubicBezTo>
                  <a:lnTo>
                    <a:pt x="197358" y="425196"/>
                  </a:lnTo>
                  <a:lnTo>
                    <a:pt x="197358" y="480822"/>
                  </a:lnTo>
                  <a:lnTo>
                    <a:pt x="147828" y="480822"/>
                  </a:lnTo>
                  <a:cubicBezTo>
                    <a:pt x="113792" y="480822"/>
                    <a:pt x="89027" y="472948"/>
                    <a:pt x="73533" y="457200"/>
                  </a:cubicBezTo>
                  <a:cubicBezTo>
                    <a:pt x="58039" y="441452"/>
                    <a:pt x="50292" y="416560"/>
                    <a:pt x="50292" y="382524"/>
                  </a:cubicBezTo>
                  <a:lnTo>
                    <a:pt x="50292" y="167640"/>
                  </a:lnTo>
                  <a:lnTo>
                    <a:pt x="0" y="167640"/>
                  </a:lnTo>
                  <a:lnTo>
                    <a:pt x="0" y="112776"/>
                  </a:lnTo>
                  <a:lnTo>
                    <a:pt x="50292" y="112776"/>
                  </a:lnTo>
                  <a:lnTo>
                    <a:pt x="50292"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39" name="Freeform: Shape 38">
              <a:extLst>
                <a:ext uri="{FF2B5EF4-FFF2-40B4-BE49-F238E27FC236}">
                  <a16:creationId xmlns:a16="http://schemas.microsoft.com/office/drawing/2014/main" id="{D658129D-2399-48BD-98BB-3B0FEC075FA1}"/>
                </a:ext>
              </a:extLst>
            </p:cNvPr>
            <p:cNvSpPr/>
            <p:nvPr userDrawn="1"/>
          </p:nvSpPr>
          <p:spPr>
            <a:xfrm>
              <a:off x="5310170" y="725754"/>
              <a:ext cx="383286" cy="389382"/>
            </a:xfrm>
            <a:custGeom>
              <a:avLst/>
              <a:gdLst/>
              <a:ahLst/>
              <a:cxnLst/>
              <a:rect l="l" t="t" r="r" b="b"/>
              <a:pathLst>
                <a:path w="383286" h="389382">
                  <a:moveTo>
                    <a:pt x="192786" y="0"/>
                  </a:moveTo>
                  <a:cubicBezTo>
                    <a:pt x="247142" y="0"/>
                    <a:pt x="292481" y="18542"/>
                    <a:pt x="328803" y="55626"/>
                  </a:cubicBezTo>
                  <a:cubicBezTo>
                    <a:pt x="365125" y="92710"/>
                    <a:pt x="383286" y="138938"/>
                    <a:pt x="383286" y="194310"/>
                  </a:cubicBezTo>
                  <a:cubicBezTo>
                    <a:pt x="383286" y="249682"/>
                    <a:pt x="364744" y="296037"/>
                    <a:pt x="327660" y="333375"/>
                  </a:cubicBezTo>
                  <a:cubicBezTo>
                    <a:pt x="290576" y="370713"/>
                    <a:pt x="244856" y="389382"/>
                    <a:pt x="190500" y="389382"/>
                  </a:cubicBezTo>
                  <a:cubicBezTo>
                    <a:pt x="136144" y="389382"/>
                    <a:pt x="90805" y="370840"/>
                    <a:pt x="54483" y="333756"/>
                  </a:cubicBezTo>
                  <a:cubicBezTo>
                    <a:pt x="18161" y="296672"/>
                    <a:pt x="0" y="250444"/>
                    <a:pt x="0" y="195072"/>
                  </a:cubicBezTo>
                  <a:cubicBezTo>
                    <a:pt x="0" y="139700"/>
                    <a:pt x="18542" y="93345"/>
                    <a:pt x="55626" y="56007"/>
                  </a:cubicBezTo>
                  <a:cubicBezTo>
                    <a:pt x="92710" y="18669"/>
                    <a:pt x="138430" y="0"/>
                    <a:pt x="192786" y="0"/>
                  </a:cubicBezTo>
                  <a:close/>
                  <a:moveTo>
                    <a:pt x="191262" y="54102"/>
                  </a:moveTo>
                  <a:cubicBezTo>
                    <a:pt x="155194" y="54102"/>
                    <a:pt x="124841" y="67564"/>
                    <a:pt x="100203" y="94488"/>
                  </a:cubicBezTo>
                  <a:cubicBezTo>
                    <a:pt x="75565" y="121412"/>
                    <a:pt x="63246" y="154940"/>
                    <a:pt x="63246" y="195072"/>
                  </a:cubicBezTo>
                  <a:cubicBezTo>
                    <a:pt x="63246" y="234696"/>
                    <a:pt x="75565" y="267970"/>
                    <a:pt x="100203" y="294894"/>
                  </a:cubicBezTo>
                  <a:cubicBezTo>
                    <a:pt x="124841" y="321818"/>
                    <a:pt x="155448" y="335280"/>
                    <a:pt x="192024" y="335280"/>
                  </a:cubicBezTo>
                  <a:cubicBezTo>
                    <a:pt x="228092" y="335280"/>
                    <a:pt x="258445" y="321818"/>
                    <a:pt x="283083" y="294894"/>
                  </a:cubicBezTo>
                  <a:cubicBezTo>
                    <a:pt x="307721" y="267970"/>
                    <a:pt x="320040" y="234442"/>
                    <a:pt x="320040" y="194310"/>
                  </a:cubicBezTo>
                  <a:cubicBezTo>
                    <a:pt x="320040" y="155194"/>
                    <a:pt x="307594" y="122047"/>
                    <a:pt x="282702" y="94869"/>
                  </a:cubicBezTo>
                  <a:cubicBezTo>
                    <a:pt x="257810" y="67691"/>
                    <a:pt x="227330" y="54102"/>
                    <a:pt x="191262" y="54102"/>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38" name="Freeform: Shape 37">
              <a:extLst>
                <a:ext uri="{FF2B5EF4-FFF2-40B4-BE49-F238E27FC236}">
                  <a16:creationId xmlns:a16="http://schemas.microsoft.com/office/drawing/2014/main" id="{DC9BEE57-5109-487D-B546-057A1F724553}"/>
                </a:ext>
              </a:extLst>
            </p:cNvPr>
            <p:cNvSpPr/>
            <p:nvPr userDrawn="1"/>
          </p:nvSpPr>
          <p:spPr>
            <a:xfrm>
              <a:off x="5755559" y="726516"/>
              <a:ext cx="547116" cy="377190"/>
            </a:xfrm>
            <a:custGeom>
              <a:avLst/>
              <a:gdLst/>
              <a:ahLst/>
              <a:cxnLst/>
              <a:rect l="l" t="t" r="r" b="b"/>
              <a:pathLst>
                <a:path w="547116" h="377190">
                  <a:moveTo>
                    <a:pt x="166878" y="0"/>
                  </a:moveTo>
                  <a:cubicBezTo>
                    <a:pt x="192278" y="0"/>
                    <a:pt x="214884" y="5334"/>
                    <a:pt x="234696" y="16002"/>
                  </a:cubicBezTo>
                  <a:cubicBezTo>
                    <a:pt x="254508" y="26670"/>
                    <a:pt x="270256" y="42164"/>
                    <a:pt x="281940" y="62484"/>
                  </a:cubicBezTo>
                  <a:cubicBezTo>
                    <a:pt x="295656" y="42164"/>
                    <a:pt x="313055" y="26670"/>
                    <a:pt x="334137" y="16002"/>
                  </a:cubicBezTo>
                  <a:cubicBezTo>
                    <a:pt x="355219" y="5334"/>
                    <a:pt x="378968" y="0"/>
                    <a:pt x="405384" y="0"/>
                  </a:cubicBezTo>
                  <a:cubicBezTo>
                    <a:pt x="448564" y="0"/>
                    <a:pt x="482981" y="13970"/>
                    <a:pt x="508635" y="41910"/>
                  </a:cubicBezTo>
                  <a:cubicBezTo>
                    <a:pt x="534289" y="69850"/>
                    <a:pt x="547116" y="106172"/>
                    <a:pt x="547116" y="150876"/>
                  </a:cubicBezTo>
                  <a:lnTo>
                    <a:pt x="547116" y="377190"/>
                  </a:lnTo>
                  <a:lnTo>
                    <a:pt x="484632" y="377190"/>
                  </a:lnTo>
                  <a:lnTo>
                    <a:pt x="484632" y="154686"/>
                  </a:lnTo>
                  <a:cubicBezTo>
                    <a:pt x="484632" y="123698"/>
                    <a:pt x="476885" y="99441"/>
                    <a:pt x="461391" y="81915"/>
                  </a:cubicBezTo>
                  <a:cubicBezTo>
                    <a:pt x="445897" y="64389"/>
                    <a:pt x="424180" y="55626"/>
                    <a:pt x="396240" y="55626"/>
                  </a:cubicBezTo>
                  <a:cubicBezTo>
                    <a:pt x="368808" y="55626"/>
                    <a:pt x="346583" y="65151"/>
                    <a:pt x="329565" y="84201"/>
                  </a:cubicBezTo>
                  <a:cubicBezTo>
                    <a:pt x="312547" y="103251"/>
                    <a:pt x="304038" y="128016"/>
                    <a:pt x="304038" y="158496"/>
                  </a:cubicBezTo>
                  <a:lnTo>
                    <a:pt x="304038" y="377190"/>
                  </a:lnTo>
                  <a:lnTo>
                    <a:pt x="242316" y="377190"/>
                  </a:lnTo>
                  <a:lnTo>
                    <a:pt x="242316" y="154686"/>
                  </a:lnTo>
                  <a:cubicBezTo>
                    <a:pt x="242316" y="123698"/>
                    <a:pt x="234569" y="99441"/>
                    <a:pt x="219075" y="81915"/>
                  </a:cubicBezTo>
                  <a:cubicBezTo>
                    <a:pt x="203581" y="64389"/>
                    <a:pt x="181864" y="55626"/>
                    <a:pt x="153924" y="55626"/>
                  </a:cubicBezTo>
                  <a:cubicBezTo>
                    <a:pt x="126492" y="55626"/>
                    <a:pt x="104267" y="65151"/>
                    <a:pt x="87249" y="84201"/>
                  </a:cubicBezTo>
                  <a:cubicBezTo>
                    <a:pt x="70231" y="103251"/>
                    <a:pt x="61722" y="128016"/>
                    <a:pt x="61722" y="158496"/>
                  </a:cubicBezTo>
                  <a:lnTo>
                    <a:pt x="61722" y="377190"/>
                  </a:lnTo>
                  <a:lnTo>
                    <a:pt x="0" y="377190"/>
                  </a:lnTo>
                  <a:lnTo>
                    <a:pt x="0" y="9144"/>
                  </a:lnTo>
                  <a:lnTo>
                    <a:pt x="60960" y="9144"/>
                  </a:lnTo>
                  <a:lnTo>
                    <a:pt x="60960" y="53340"/>
                  </a:lnTo>
                  <a:cubicBezTo>
                    <a:pt x="74676" y="35560"/>
                    <a:pt x="90297" y="22225"/>
                    <a:pt x="107823" y="13335"/>
                  </a:cubicBezTo>
                  <a:cubicBezTo>
                    <a:pt x="125349" y="4445"/>
                    <a:pt x="145034" y="0"/>
                    <a:pt x="166878"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37" name="Freeform: Shape 36">
              <a:extLst>
                <a:ext uri="{FF2B5EF4-FFF2-40B4-BE49-F238E27FC236}">
                  <a16:creationId xmlns:a16="http://schemas.microsoft.com/office/drawing/2014/main" id="{A6F7C39D-6B28-4F0E-964C-1652DBDDD22D}"/>
                </a:ext>
              </a:extLst>
            </p:cNvPr>
            <p:cNvSpPr/>
            <p:nvPr userDrawn="1"/>
          </p:nvSpPr>
          <p:spPr>
            <a:xfrm>
              <a:off x="6357920" y="726516"/>
              <a:ext cx="368808" cy="388620"/>
            </a:xfrm>
            <a:custGeom>
              <a:avLst/>
              <a:gdLst/>
              <a:ahLst/>
              <a:cxnLst/>
              <a:rect l="l" t="t" r="r" b="b"/>
              <a:pathLst>
                <a:path w="368808" h="388620">
                  <a:moveTo>
                    <a:pt x="187452" y="0"/>
                  </a:moveTo>
                  <a:cubicBezTo>
                    <a:pt x="241300" y="0"/>
                    <a:pt x="284988" y="17526"/>
                    <a:pt x="318516" y="52578"/>
                  </a:cubicBezTo>
                  <a:cubicBezTo>
                    <a:pt x="352044" y="87630"/>
                    <a:pt x="368808" y="133350"/>
                    <a:pt x="368808" y="189738"/>
                  </a:cubicBezTo>
                  <a:cubicBezTo>
                    <a:pt x="368808" y="193802"/>
                    <a:pt x="368554" y="198501"/>
                    <a:pt x="368046" y="203835"/>
                  </a:cubicBezTo>
                  <a:cubicBezTo>
                    <a:pt x="367538" y="209169"/>
                    <a:pt x="367030" y="213106"/>
                    <a:pt x="366522" y="215646"/>
                  </a:cubicBezTo>
                  <a:lnTo>
                    <a:pt x="64008" y="215646"/>
                  </a:lnTo>
                  <a:cubicBezTo>
                    <a:pt x="68072" y="251714"/>
                    <a:pt x="82169" y="280797"/>
                    <a:pt x="106299" y="302895"/>
                  </a:cubicBezTo>
                  <a:cubicBezTo>
                    <a:pt x="130429" y="324993"/>
                    <a:pt x="159766" y="336042"/>
                    <a:pt x="194310" y="336042"/>
                  </a:cubicBezTo>
                  <a:cubicBezTo>
                    <a:pt x="218694" y="336042"/>
                    <a:pt x="241173" y="330835"/>
                    <a:pt x="261747" y="320421"/>
                  </a:cubicBezTo>
                  <a:cubicBezTo>
                    <a:pt x="282321" y="310007"/>
                    <a:pt x="301244" y="294132"/>
                    <a:pt x="318516" y="272796"/>
                  </a:cubicBezTo>
                  <a:lnTo>
                    <a:pt x="355854" y="307086"/>
                  </a:lnTo>
                  <a:cubicBezTo>
                    <a:pt x="335026" y="334518"/>
                    <a:pt x="310642" y="354965"/>
                    <a:pt x="282702" y="368427"/>
                  </a:cubicBezTo>
                  <a:cubicBezTo>
                    <a:pt x="254762" y="381889"/>
                    <a:pt x="223520" y="388620"/>
                    <a:pt x="188976" y="388620"/>
                  </a:cubicBezTo>
                  <a:cubicBezTo>
                    <a:pt x="133604" y="388620"/>
                    <a:pt x="88265" y="370459"/>
                    <a:pt x="52959" y="334137"/>
                  </a:cubicBezTo>
                  <a:cubicBezTo>
                    <a:pt x="17653" y="297815"/>
                    <a:pt x="0" y="251206"/>
                    <a:pt x="0" y="194310"/>
                  </a:cubicBezTo>
                  <a:cubicBezTo>
                    <a:pt x="0" y="138938"/>
                    <a:pt x="18034" y="92710"/>
                    <a:pt x="54102" y="55626"/>
                  </a:cubicBezTo>
                  <a:cubicBezTo>
                    <a:pt x="90170" y="18542"/>
                    <a:pt x="134620" y="0"/>
                    <a:pt x="187452" y="0"/>
                  </a:cubicBezTo>
                  <a:close/>
                  <a:moveTo>
                    <a:pt x="188214" y="52578"/>
                  </a:moveTo>
                  <a:cubicBezTo>
                    <a:pt x="156210" y="52578"/>
                    <a:pt x="128778" y="62992"/>
                    <a:pt x="105918" y="83820"/>
                  </a:cubicBezTo>
                  <a:cubicBezTo>
                    <a:pt x="83058" y="104648"/>
                    <a:pt x="69088" y="132588"/>
                    <a:pt x="64008" y="167640"/>
                  </a:cubicBezTo>
                  <a:lnTo>
                    <a:pt x="306324" y="167640"/>
                  </a:lnTo>
                  <a:cubicBezTo>
                    <a:pt x="301752" y="132080"/>
                    <a:pt x="288798" y="104013"/>
                    <a:pt x="267462" y="83439"/>
                  </a:cubicBezTo>
                  <a:cubicBezTo>
                    <a:pt x="246126" y="62865"/>
                    <a:pt x="219710" y="52578"/>
                    <a:pt x="188214" y="52578"/>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36" name="Freeform: Shape 35">
              <a:extLst>
                <a:ext uri="{FF2B5EF4-FFF2-40B4-BE49-F238E27FC236}">
                  <a16:creationId xmlns:a16="http://schemas.microsoft.com/office/drawing/2014/main" id="{8C5DCA82-F954-4B64-AE73-015607FE0463}"/>
                </a:ext>
              </a:extLst>
            </p:cNvPr>
            <p:cNvSpPr/>
            <p:nvPr userDrawn="1"/>
          </p:nvSpPr>
          <p:spPr>
            <a:xfrm>
              <a:off x="6793784" y="726516"/>
              <a:ext cx="348234" cy="377190"/>
            </a:xfrm>
            <a:custGeom>
              <a:avLst/>
              <a:gdLst/>
              <a:ahLst/>
              <a:cxnLst/>
              <a:rect l="l" t="t" r="r" b="b"/>
              <a:pathLst>
                <a:path w="348234" h="377190">
                  <a:moveTo>
                    <a:pt x="192786" y="0"/>
                  </a:moveTo>
                  <a:cubicBezTo>
                    <a:pt x="241554" y="0"/>
                    <a:pt x="279654" y="15748"/>
                    <a:pt x="307086" y="47244"/>
                  </a:cubicBezTo>
                  <a:cubicBezTo>
                    <a:pt x="334518" y="78740"/>
                    <a:pt x="348234" y="121920"/>
                    <a:pt x="348234" y="176784"/>
                  </a:cubicBezTo>
                  <a:lnTo>
                    <a:pt x="348234" y="377190"/>
                  </a:lnTo>
                  <a:lnTo>
                    <a:pt x="286512" y="377190"/>
                  </a:lnTo>
                  <a:lnTo>
                    <a:pt x="286512" y="180594"/>
                  </a:lnTo>
                  <a:cubicBezTo>
                    <a:pt x="286512" y="141986"/>
                    <a:pt x="276987" y="111506"/>
                    <a:pt x="257937" y="89154"/>
                  </a:cubicBezTo>
                  <a:cubicBezTo>
                    <a:pt x="238887" y="66802"/>
                    <a:pt x="212344" y="55626"/>
                    <a:pt x="178308" y="55626"/>
                  </a:cubicBezTo>
                  <a:cubicBezTo>
                    <a:pt x="143256" y="55626"/>
                    <a:pt x="115062" y="67564"/>
                    <a:pt x="93726" y="91440"/>
                  </a:cubicBezTo>
                  <a:cubicBezTo>
                    <a:pt x="72390" y="115316"/>
                    <a:pt x="61722" y="146304"/>
                    <a:pt x="61722" y="184404"/>
                  </a:cubicBezTo>
                  <a:lnTo>
                    <a:pt x="61722" y="377190"/>
                  </a:lnTo>
                  <a:lnTo>
                    <a:pt x="0" y="377190"/>
                  </a:lnTo>
                  <a:lnTo>
                    <a:pt x="0" y="9144"/>
                  </a:lnTo>
                  <a:lnTo>
                    <a:pt x="60960" y="9144"/>
                  </a:lnTo>
                  <a:lnTo>
                    <a:pt x="60960" y="66294"/>
                  </a:lnTo>
                  <a:cubicBezTo>
                    <a:pt x="75692" y="44958"/>
                    <a:pt x="94361" y="28575"/>
                    <a:pt x="116967" y="17145"/>
                  </a:cubicBezTo>
                  <a:cubicBezTo>
                    <a:pt x="139573" y="5715"/>
                    <a:pt x="164846" y="0"/>
                    <a:pt x="192786"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35" name="Freeform: Shape 34">
              <a:extLst>
                <a:ext uri="{FF2B5EF4-FFF2-40B4-BE49-F238E27FC236}">
                  <a16:creationId xmlns:a16="http://schemas.microsoft.com/office/drawing/2014/main" id="{0C44DC9C-5CBD-4F3A-ABEA-C1649FC02FD6}"/>
                </a:ext>
              </a:extLst>
            </p:cNvPr>
            <p:cNvSpPr/>
            <p:nvPr userDrawn="1"/>
          </p:nvSpPr>
          <p:spPr>
            <a:xfrm>
              <a:off x="4673138" y="1434414"/>
              <a:ext cx="427482" cy="545592"/>
            </a:xfrm>
            <a:custGeom>
              <a:avLst/>
              <a:gdLst/>
              <a:ahLst/>
              <a:cxnLst/>
              <a:rect l="l" t="t" r="r" b="b"/>
              <a:pathLst>
                <a:path w="427482" h="545592">
                  <a:moveTo>
                    <a:pt x="213360" y="0"/>
                  </a:moveTo>
                  <a:cubicBezTo>
                    <a:pt x="276352" y="0"/>
                    <a:pt x="325501" y="14732"/>
                    <a:pt x="360807" y="44196"/>
                  </a:cubicBezTo>
                  <a:cubicBezTo>
                    <a:pt x="396113" y="73660"/>
                    <a:pt x="413766" y="114808"/>
                    <a:pt x="413766" y="167640"/>
                  </a:cubicBezTo>
                  <a:cubicBezTo>
                    <a:pt x="413766" y="203200"/>
                    <a:pt x="401320" y="237236"/>
                    <a:pt x="376428" y="269748"/>
                  </a:cubicBezTo>
                  <a:cubicBezTo>
                    <a:pt x="351536" y="302260"/>
                    <a:pt x="308102" y="343154"/>
                    <a:pt x="246126" y="392430"/>
                  </a:cubicBezTo>
                  <a:lnTo>
                    <a:pt x="204216" y="425958"/>
                  </a:lnTo>
                  <a:lnTo>
                    <a:pt x="427482" y="425958"/>
                  </a:lnTo>
                  <a:lnTo>
                    <a:pt x="427482" y="545592"/>
                  </a:lnTo>
                  <a:lnTo>
                    <a:pt x="5334" y="545592"/>
                  </a:lnTo>
                  <a:lnTo>
                    <a:pt x="5334" y="443484"/>
                  </a:lnTo>
                  <a:lnTo>
                    <a:pt x="176784" y="296418"/>
                  </a:lnTo>
                  <a:cubicBezTo>
                    <a:pt x="214376" y="264414"/>
                    <a:pt x="239903" y="239903"/>
                    <a:pt x="253365" y="222885"/>
                  </a:cubicBezTo>
                  <a:cubicBezTo>
                    <a:pt x="266827" y="205867"/>
                    <a:pt x="273558" y="187960"/>
                    <a:pt x="273558" y="169164"/>
                  </a:cubicBezTo>
                  <a:cubicBezTo>
                    <a:pt x="273558" y="153924"/>
                    <a:pt x="267970" y="141478"/>
                    <a:pt x="256794" y="131826"/>
                  </a:cubicBezTo>
                  <a:cubicBezTo>
                    <a:pt x="245618" y="122174"/>
                    <a:pt x="231140" y="117348"/>
                    <a:pt x="213360" y="117348"/>
                  </a:cubicBezTo>
                  <a:cubicBezTo>
                    <a:pt x="188976" y="117348"/>
                    <a:pt x="170561" y="125095"/>
                    <a:pt x="158115" y="140589"/>
                  </a:cubicBezTo>
                  <a:cubicBezTo>
                    <a:pt x="145669" y="156083"/>
                    <a:pt x="138684" y="179578"/>
                    <a:pt x="137160" y="211074"/>
                  </a:cubicBezTo>
                  <a:lnTo>
                    <a:pt x="0" y="211074"/>
                  </a:lnTo>
                  <a:cubicBezTo>
                    <a:pt x="1016" y="146558"/>
                    <a:pt x="20447" y="95250"/>
                    <a:pt x="58293" y="57150"/>
                  </a:cubicBezTo>
                  <a:cubicBezTo>
                    <a:pt x="96139" y="19050"/>
                    <a:pt x="147828" y="0"/>
                    <a:pt x="213360"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34" name="Freeform: Shape 33">
              <a:extLst>
                <a:ext uri="{FF2B5EF4-FFF2-40B4-BE49-F238E27FC236}">
                  <a16:creationId xmlns:a16="http://schemas.microsoft.com/office/drawing/2014/main" id="{071E1227-69AC-4ABE-AA2E-B3CC2CC243F4}"/>
                </a:ext>
              </a:extLst>
            </p:cNvPr>
            <p:cNvSpPr/>
            <p:nvPr userDrawn="1"/>
          </p:nvSpPr>
          <p:spPr>
            <a:xfrm>
              <a:off x="5128814" y="1434414"/>
              <a:ext cx="472440" cy="557784"/>
            </a:xfrm>
            <a:custGeom>
              <a:avLst/>
              <a:gdLst/>
              <a:ahLst/>
              <a:cxnLst/>
              <a:rect l="l" t="t" r="r" b="b"/>
              <a:pathLst>
                <a:path w="472440" h="557784">
                  <a:moveTo>
                    <a:pt x="236982" y="0"/>
                  </a:moveTo>
                  <a:cubicBezTo>
                    <a:pt x="309626" y="0"/>
                    <a:pt x="367030" y="23622"/>
                    <a:pt x="409194" y="70866"/>
                  </a:cubicBezTo>
                  <a:cubicBezTo>
                    <a:pt x="451358" y="118110"/>
                    <a:pt x="472440" y="182626"/>
                    <a:pt x="472440" y="264414"/>
                  </a:cubicBezTo>
                  <a:lnTo>
                    <a:pt x="472440" y="291846"/>
                  </a:lnTo>
                  <a:cubicBezTo>
                    <a:pt x="472440" y="373634"/>
                    <a:pt x="451104" y="438404"/>
                    <a:pt x="408432" y="486156"/>
                  </a:cubicBezTo>
                  <a:cubicBezTo>
                    <a:pt x="365760" y="533908"/>
                    <a:pt x="308102" y="557784"/>
                    <a:pt x="235458" y="557784"/>
                  </a:cubicBezTo>
                  <a:cubicBezTo>
                    <a:pt x="162814" y="557784"/>
                    <a:pt x="105410" y="534162"/>
                    <a:pt x="63246" y="486918"/>
                  </a:cubicBezTo>
                  <a:cubicBezTo>
                    <a:pt x="21082" y="439674"/>
                    <a:pt x="0" y="375158"/>
                    <a:pt x="0" y="293370"/>
                  </a:cubicBezTo>
                  <a:lnTo>
                    <a:pt x="0" y="265938"/>
                  </a:lnTo>
                  <a:cubicBezTo>
                    <a:pt x="0" y="184150"/>
                    <a:pt x="21336" y="119380"/>
                    <a:pt x="64008" y="71628"/>
                  </a:cubicBezTo>
                  <a:cubicBezTo>
                    <a:pt x="106680" y="23876"/>
                    <a:pt x="164338" y="0"/>
                    <a:pt x="236982" y="0"/>
                  </a:cubicBezTo>
                  <a:close/>
                  <a:moveTo>
                    <a:pt x="236220" y="117348"/>
                  </a:moveTo>
                  <a:cubicBezTo>
                    <a:pt x="205232" y="117348"/>
                    <a:pt x="181483" y="129921"/>
                    <a:pt x="164973" y="155067"/>
                  </a:cubicBezTo>
                  <a:cubicBezTo>
                    <a:pt x="148463" y="180213"/>
                    <a:pt x="140208" y="216662"/>
                    <a:pt x="140208" y="264414"/>
                  </a:cubicBezTo>
                  <a:lnTo>
                    <a:pt x="140208" y="291846"/>
                  </a:lnTo>
                  <a:cubicBezTo>
                    <a:pt x="140208" y="340614"/>
                    <a:pt x="148336" y="377571"/>
                    <a:pt x="164592" y="402717"/>
                  </a:cubicBezTo>
                  <a:cubicBezTo>
                    <a:pt x="180848" y="427863"/>
                    <a:pt x="204724" y="440436"/>
                    <a:pt x="236220" y="440436"/>
                  </a:cubicBezTo>
                  <a:cubicBezTo>
                    <a:pt x="267208" y="440436"/>
                    <a:pt x="290957" y="427863"/>
                    <a:pt x="307467" y="402717"/>
                  </a:cubicBezTo>
                  <a:cubicBezTo>
                    <a:pt x="323977" y="377571"/>
                    <a:pt x="332232" y="341122"/>
                    <a:pt x="332232" y="293370"/>
                  </a:cubicBezTo>
                  <a:lnTo>
                    <a:pt x="332232" y="265938"/>
                  </a:lnTo>
                  <a:cubicBezTo>
                    <a:pt x="332232" y="217170"/>
                    <a:pt x="324104" y="180213"/>
                    <a:pt x="307848" y="155067"/>
                  </a:cubicBezTo>
                  <a:cubicBezTo>
                    <a:pt x="291592" y="129921"/>
                    <a:pt x="267716" y="117348"/>
                    <a:pt x="236220" y="117348"/>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33" name="Freeform: Shape 32">
              <a:extLst>
                <a:ext uri="{FF2B5EF4-FFF2-40B4-BE49-F238E27FC236}">
                  <a16:creationId xmlns:a16="http://schemas.microsoft.com/office/drawing/2014/main" id="{E881B70B-9EAE-4C66-ACE1-16A90F89F2C5}"/>
                </a:ext>
              </a:extLst>
            </p:cNvPr>
            <p:cNvSpPr/>
            <p:nvPr userDrawn="1"/>
          </p:nvSpPr>
          <p:spPr>
            <a:xfrm>
              <a:off x="5625638" y="1434414"/>
              <a:ext cx="427482" cy="545592"/>
            </a:xfrm>
            <a:custGeom>
              <a:avLst/>
              <a:gdLst/>
              <a:ahLst/>
              <a:cxnLst/>
              <a:rect l="l" t="t" r="r" b="b"/>
              <a:pathLst>
                <a:path w="427482" h="545592">
                  <a:moveTo>
                    <a:pt x="213360" y="0"/>
                  </a:moveTo>
                  <a:cubicBezTo>
                    <a:pt x="276352" y="0"/>
                    <a:pt x="325501" y="14732"/>
                    <a:pt x="360807" y="44196"/>
                  </a:cubicBezTo>
                  <a:cubicBezTo>
                    <a:pt x="396113" y="73660"/>
                    <a:pt x="413766" y="114808"/>
                    <a:pt x="413766" y="167640"/>
                  </a:cubicBezTo>
                  <a:cubicBezTo>
                    <a:pt x="413766" y="203200"/>
                    <a:pt x="401320" y="237236"/>
                    <a:pt x="376428" y="269748"/>
                  </a:cubicBezTo>
                  <a:cubicBezTo>
                    <a:pt x="351536" y="302260"/>
                    <a:pt x="308102" y="343154"/>
                    <a:pt x="246126" y="392430"/>
                  </a:cubicBezTo>
                  <a:lnTo>
                    <a:pt x="204216" y="425958"/>
                  </a:lnTo>
                  <a:lnTo>
                    <a:pt x="427482" y="425958"/>
                  </a:lnTo>
                  <a:lnTo>
                    <a:pt x="427482" y="545592"/>
                  </a:lnTo>
                  <a:lnTo>
                    <a:pt x="5334" y="545592"/>
                  </a:lnTo>
                  <a:lnTo>
                    <a:pt x="5334" y="443484"/>
                  </a:lnTo>
                  <a:lnTo>
                    <a:pt x="176784" y="296418"/>
                  </a:lnTo>
                  <a:cubicBezTo>
                    <a:pt x="214376" y="264414"/>
                    <a:pt x="239903" y="239903"/>
                    <a:pt x="253365" y="222885"/>
                  </a:cubicBezTo>
                  <a:cubicBezTo>
                    <a:pt x="266827" y="205867"/>
                    <a:pt x="273558" y="187960"/>
                    <a:pt x="273558" y="169164"/>
                  </a:cubicBezTo>
                  <a:cubicBezTo>
                    <a:pt x="273558" y="153924"/>
                    <a:pt x="267970" y="141478"/>
                    <a:pt x="256794" y="131826"/>
                  </a:cubicBezTo>
                  <a:cubicBezTo>
                    <a:pt x="245618" y="122174"/>
                    <a:pt x="231140" y="117348"/>
                    <a:pt x="213360" y="117348"/>
                  </a:cubicBezTo>
                  <a:cubicBezTo>
                    <a:pt x="188976" y="117348"/>
                    <a:pt x="170561" y="125095"/>
                    <a:pt x="158115" y="140589"/>
                  </a:cubicBezTo>
                  <a:cubicBezTo>
                    <a:pt x="145669" y="156083"/>
                    <a:pt x="138684" y="179578"/>
                    <a:pt x="137160" y="211074"/>
                  </a:cubicBezTo>
                  <a:lnTo>
                    <a:pt x="0" y="211074"/>
                  </a:lnTo>
                  <a:cubicBezTo>
                    <a:pt x="1016" y="146558"/>
                    <a:pt x="20447" y="95250"/>
                    <a:pt x="58293" y="57150"/>
                  </a:cubicBezTo>
                  <a:cubicBezTo>
                    <a:pt x="96139" y="19050"/>
                    <a:pt x="147828" y="0"/>
                    <a:pt x="213360"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sp>
          <p:nvSpPr>
            <p:cNvPr id="32" name="Freeform: Shape 31">
              <a:extLst>
                <a:ext uri="{FF2B5EF4-FFF2-40B4-BE49-F238E27FC236}">
                  <a16:creationId xmlns:a16="http://schemas.microsoft.com/office/drawing/2014/main" id="{82E18E09-17C4-43BC-A37A-B28C4DC6DE1C}"/>
                </a:ext>
              </a:extLst>
            </p:cNvPr>
            <p:cNvSpPr/>
            <p:nvPr userDrawn="1"/>
          </p:nvSpPr>
          <p:spPr>
            <a:xfrm>
              <a:off x="6081314" y="1434414"/>
              <a:ext cx="472440" cy="557784"/>
            </a:xfrm>
            <a:custGeom>
              <a:avLst/>
              <a:gdLst/>
              <a:ahLst/>
              <a:cxnLst/>
              <a:rect l="l" t="t" r="r" b="b"/>
              <a:pathLst>
                <a:path w="472440" h="557784">
                  <a:moveTo>
                    <a:pt x="236982" y="0"/>
                  </a:moveTo>
                  <a:cubicBezTo>
                    <a:pt x="309626" y="0"/>
                    <a:pt x="367030" y="23622"/>
                    <a:pt x="409194" y="70866"/>
                  </a:cubicBezTo>
                  <a:cubicBezTo>
                    <a:pt x="451358" y="118110"/>
                    <a:pt x="472440" y="182626"/>
                    <a:pt x="472440" y="264414"/>
                  </a:cubicBezTo>
                  <a:lnTo>
                    <a:pt x="472440" y="291846"/>
                  </a:lnTo>
                  <a:cubicBezTo>
                    <a:pt x="472440" y="373634"/>
                    <a:pt x="451104" y="438404"/>
                    <a:pt x="408432" y="486156"/>
                  </a:cubicBezTo>
                  <a:cubicBezTo>
                    <a:pt x="365760" y="533908"/>
                    <a:pt x="308102" y="557784"/>
                    <a:pt x="235458" y="557784"/>
                  </a:cubicBezTo>
                  <a:cubicBezTo>
                    <a:pt x="162814" y="557784"/>
                    <a:pt x="105410" y="534162"/>
                    <a:pt x="63246" y="486918"/>
                  </a:cubicBezTo>
                  <a:cubicBezTo>
                    <a:pt x="21082" y="439674"/>
                    <a:pt x="0" y="375158"/>
                    <a:pt x="0" y="293370"/>
                  </a:cubicBezTo>
                  <a:lnTo>
                    <a:pt x="0" y="265938"/>
                  </a:lnTo>
                  <a:cubicBezTo>
                    <a:pt x="0" y="184150"/>
                    <a:pt x="21336" y="119380"/>
                    <a:pt x="64008" y="71628"/>
                  </a:cubicBezTo>
                  <a:cubicBezTo>
                    <a:pt x="106680" y="23876"/>
                    <a:pt x="164338" y="0"/>
                    <a:pt x="236982" y="0"/>
                  </a:cubicBezTo>
                  <a:close/>
                  <a:moveTo>
                    <a:pt x="236220" y="117348"/>
                  </a:moveTo>
                  <a:cubicBezTo>
                    <a:pt x="205232" y="117348"/>
                    <a:pt x="181483" y="129921"/>
                    <a:pt x="164973" y="155067"/>
                  </a:cubicBezTo>
                  <a:cubicBezTo>
                    <a:pt x="148463" y="180213"/>
                    <a:pt x="140208" y="216662"/>
                    <a:pt x="140208" y="264414"/>
                  </a:cubicBezTo>
                  <a:lnTo>
                    <a:pt x="140208" y="291846"/>
                  </a:lnTo>
                  <a:cubicBezTo>
                    <a:pt x="140208" y="340614"/>
                    <a:pt x="148336" y="377571"/>
                    <a:pt x="164592" y="402717"/>
                  </a:cubicBezTo>
                  <a:cubicBezTo>
                    <a:pt x="180848" y="427863"/>
                    <a:pt x="204724" y="440436"/>
                    <a:pt x="236220" y="440436"/>
                  </a:cubicBezTo>
                  <a:cubicBezTo>
                    <a:pt x="267208" y="440436"/>
                    <a:pt x="290957" y="427863"/>
                    <a:pt x="307467" y="402717"/>
                  </a:cubicBezTo>
                  <a:cubicBezTo>
                    <a:pt x="323977" y="377571"/>
                    <a:pt x="332232" y="341122"/>
                    <a:pt x="332232" y="293370"/>
                  </a:cubicBezTo>
                  <a:lnTo>
                    <a:pt x="332232" y="265938"/>
                  </a:lnTo>
                  <a:cubicBezTo>
                    <a:pt x="332232" y="217170"/>
                    <a:pt x="324104" y="180213"/>
                    <a:pt x="307848" y="155067"/>
                  </a:cubicBezTo>
                  <a:cubicBezTo>
                    <a:pt x="291592" y="129921"/>
                    <a:pt x="267716" y="117348"/>
                    <a:pt x="236220" y="117348"/>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6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C7FD"/>
                </a:solidFill>
                <a:effectLst/>
                <a:uLnTx/>
                <a:uFillTx/>
                <a:latin typeface="IntelOne Display Bold" panose="020B0803020203020204" pitchFamily="34" charset="0"/>
              </a:endParaRPr>
            </a:p>
          </p:txBody>
        </p:sp>
      </p:grpSp>
    </p:spTree>
    <p:extLst>
      <p:ext uri="{BB962C8B-B14F-4D97-AF65-F5344CB8AC3E}">
        <p14:creationId xmlns:p14="http://schemas.microsoft.com/office/powerpoint/2010/main" val="760104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chemeClr val="tx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16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68B5"/>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89FA23B7-3A52-48E0-B9C1-288B5DB539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1162" y="6374851"/>
            <a:ext cx="827493" cy="308557"/>
          </a:xfrm>
          <a:prstGeom prst="rect">
            <a:avLst/>
          </a:prstGeom>
        </p:spPr>
      </p:pic>
      <p:sp>
        <p:nvSpPr>
          <p:cNvPr id="11" name="Rectangle 10">
            <a:extLst>
              <a:ext uri="{FF2B5EF4-FFF2-40B4-BE49-F238E27FC236}">
                <a16:creationId xmlns:a16="http://schemas.microsoft.com/office/drawing/2014/main" id="{1E4CCF0C-12EE-9E41-96AD-75A0AFFF0DC5}"/>
              </a:ext>
            </a:extLst>
          </p:cNvPr>
          <p:cNvSpPr/>
          <p:nvPr userDrawn="1"/>
        </p:nvSpPr>
        <p:spPr>
          <a:xfrm>
            <a:off x="1" y="0"/>
            <a:ext cx="11495314" cy="6229350"/>
          </a:xfrm>
          <a:prstGeom prst="rect">
            <a:avLst/>
          </a:prstGeom>
          <a:solidFill>
            <a:srgbClr val="00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Text Placeholder 2">
            <a:extLst>
              <a:ext uri="{FF2B5EF4-FFF2-40B4-BE49-F238E27FC236}">
                <a16:creationId xmlns:a16="http://schemas.microsoft.com/office/drawing/2014/main" id="{76BAA072-10B0-49C6-957C-60A1244564C9}"/>
              </a:ext>
            </a:extLst>
          </p:cNvPr>
          <p:cNvSpPr>
            <a:spLocks noGrp="1"/>
          </p:cNvSpPr>
          <p:nvPr>
            <p:ph idx="1"/>
          </p:nvPr>
        </p:nvSpPr>
        <p:spPr>
          <a:xfrm>
            <a:off x="964919" y="1337674"/>
            <a:ext cx="10462007" cy="4449810"/>
          </a:xfrm>
          <a:prstGeom prst="rect">
            <a:avLst/>
          </a:prstGeom>
        </p:spPr>
        <p:txBody>
          <a:bodyPr vert="horz" lIns="0" tIns="0" rIns="0" bIns="0" rtlCol="0">
            <a:noAutofit/>
          </a:bodyPr>
          <a:lstStyle>
            <a:lvl1pPr marL="342900" indent="-342900">
              <a:lnSpc>
                <a:spcPct val="100000"/>
              </a:lnSpc>
              <a:spcAft>
                <a:spcPts val="1400"/>
              </a:spcAft>
              <a:buClr>
                <a:schemeClr val="accent2"/>
              </a:buClr>
              <a:buFont typeface="Wingdings" panose="05000000000000000000" pitchFamily="2" charset="2"/>
              <a:buChar char="§"/>
              <a:defRPr>
                <a:solidFill>
                  <a:schemeClr val="bg1"/>
                </a:solidFill>
              </a:defRPr>
            </a:lvl1pPr>
            <a:lvl2pPr marL="685800" indent="-228600" algn="l" defTabSz="914400" rtl="0" eaLnBrk="1" latinLnBrk="0" hangingPunct="1">
              <a:lnSpc>
                <a:spcPct val="100000"/>
              </a:lnSpc>
              <a:spcAft>
                <a:spcPts val="1400"/>
              </a:spcAft>
              <a:buClr>
                <a:schemeClr val="accent2"/>
              </a:buClr>
              <a:buFont typeface="Wingdings" panose="05000000000000000000" pitchFamily="2" charset="2"/>
              <a:buChar char="§"/>
              <a:defRPr lang="en-US" sz="2400" kern="1200" dirty="0">
                <a:solidFill>
                  <a:schemeClr val="bg1"/>
                </a:solidFill>
                <a:latin typeface="IntelOne Display Medium" panose="020B0703020203020204" pitchFamily="34" charset="0"/>
                <a:ea typeface="+mn-ea"/>
                <a:cs typeface="+mn-cs"/>
              </a:defRPr>
            </a:lvl2pPr>
            <a:lvl3pPr marL="1143000" indent="-228600" algn="l" defTabSz="914400" rtl="0" eaLnBrk="1" latinLnBrk="0" hangingPunct="1">
              <a:lnSpc>
                <a:spcPct val="100000"/>
              </a:lnSpc>
              <a:spcAft>
                <a:spcPts val="1400"/>
              </a:spcAft>
              <a:buClr>
                <a:schemeClr val="accent2"/>
              </a:buClr>
              <a:buFont typeface="Wingdings" panose="05000000000000000000" pitchFamily="2" charset="2"/>
              <a:buChar char="§"/>
              <a:defRPr lang="en-US" sz="2000" kern="1200" dirty="0">
                <a:solidFill>
                  <a:schemeClr val="bg1"/>
                </a:solidFill>
                <a:latin typeface="IntelOne Display Medium" panose="020B0703020203020204" pitchFamily="34" charset="0"/>
                <a:ea typeface="+mn-ea"/>
                <a:cs typeface="+mn-cs"/>
              </a:defRPr>
            </a:lvl3pPr>
            <a:lvl4pPr marL="1600200" indent="-228600" algn="l" defTabSz="914400" rtl="0" eaLnBrk="1" latinLnBrk="0" hangingPunct="1">
              <a:lnSpc>
                <a:spcPct val="100000"/>
              </a:lnSpc>
              <a:spcAft>
                <a:spcPts val="1400"/>
              </a:spcAft>
              <a:buClr>
                <a:schemeClr val="accent2"/>
              </a:buClr>
              <a:buFont typeface="Wingdings" panose="05000000000000000000" pitchFamily="2" charset="2"/>
              <a:buChar char="§"/>
              <a:defRPr lang="en-US" sz="1800" kern="1200" dirty="0">
                <a:solidFill>
                  <a:schemeClr val="bg1"/>
                </a:solidFill>
                <a:latin typeface="IntelOne Display Medium" panose="020B0703020203020204" pitchFamily="34" charset="0"/>
                <a:ea typeface="+mn-ea"/>
                <a:cs typeface="+mn-cs"/>
              </a:defRPr>
            </a:lvl4pPr>
            <a:lvl5pPr marL="2057400" indent="-228600" algn="l" defTabSz="914400" rtl="0" eaLnBrk="1" latinLnBrk="0" hangingPunct="1">
              <a:lnSpc>
                <a:spcPct val="100000"/>
              </a:lnSpc>
              <a:spcAft>
                <a:spcPts val="1400"/>
              </a:spcAft>
              <a:buClr>
                <a:schemeClr val="accent2"/>
              </a:buClr>
              <a:buFont typeface="Wingdings" panose="05000000000000000000" pitchFamily="2" charset="2"/>
              <a:buChar char="§"/>
              <a:defRPr lang="en-US" sz="1600" kern="1200" dirty="0">
                <a:solidFill>
                  <a:schemeClr val="bg1"/>
                </a:solidFill>
                <a:latin typeface="IntelOne Display Medium" panose="020B0703020203020204" pitchFamily="34" charset="0"/>
                <a:ea typeface="+mn-ea"/>
                <a:cs typeface="+mn-cs"/>
              </a:defRPr>
            </a:lvl5pPr>
          </a:lstStyle>
          <a:p>
            <a:pPr lvl="0"/>
            <a:r>
              <a:rPr lang="en-US"/>
              <a:t>28pt Intel Clear body text</a:t>
            </a:r>
          </a:p>
          <a:p>
            <a:pPr lvl="1"/>
            <a:r>
              <a:rPr lang="en-US"/>
              <a:t>24pt Intel Clear bullet one</a:t>
            </a:r>
          </a:p>
          <a:p>
            <a:pPr lvl="2"/>
            <a:r>
              <a:rPr lang="en-US"/>
              <a:t>20pt Intel Clear sub-bullet</a:t>
            </a:r>
          </a:p>
          <a:p>
            <a:pPr lvl="3"/>
            <a:r>
              <a:rPr lang="en-US"/>
              <a:t>18pt Intel Clear fourth level</a:t>
            </a:r>
          </a:p>
          <a:p>
            <a:pPr lvl="4"/>
            <a:r>
              <a:rPr lang="en-US"/>
              <a:t>16pt Intel Clear fifth level</a:t>
            </a:r>
          </a:p>
        </p:txBody>
      </p:sp>
      <p:sp>
        <p:nvSpPr>
          <p:cNvPr id="12" name="Rectangle 11">
            <a:extLst>
              <a:ext uri="{FF2B5EF4-FFF2-40B4-BE49-F238E27FC236}">
                <a16:creationId xmlns:a16="http://schemas.microsoft.com/office/drawing/2014/main" id="{E6F1B57E-B14E-974A-9D21-CD00CA21AC37}"/>
              </a:ext>
            </a:extLst>
          </p:cNvPr>
          <p:cNvSpPr/>
          <p:nvPr userDrawn="1"/>
        </p:nvSpPr>
        <p:spPr>
          <a:xfrm>
            <a:off x="11495315" y="6229351"/>
            <a:ext cx="696685" cy="628650"/>
          </a:xfrm>
          <a:prstGeom prst="rect">
            <a:avLst/>
          </a:prstGeom>
          <a:solidFill>
            <a:srgbClr val="00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747AB5C-4DEF-674A-BC06-6D651550A883}"/>
              </a:ext>
            </a:extLst>
          </p:cNvPr>
          <p:cNvSpPr>
            <a:spLocks noGrp="1"/>
          </p:cNvSpPr>
          <p:nvPr>
            <p:ph type="sldNum" sz="quarter" idx="12"/>
          </p:nvPr>
        </p:nvSpPr>
        <p:spPr>
          <a:xfrm>
            <a:off x="11576820" y="6356350"/>
            <a:ext cx="510905" cy="365125"/>
          </a:xfrm>
          <a:prstGeom prst="rect">
            <a:avLst/>
          </a:prstGeom>
        </p:spPr>
        <p:txBody>
          <a:bodyPr/>
          <a:lstStyle>
            <a:lvl1pPr algn="ctr">
              <a:defRPr>
                <a:solidFill>
                  <a:schemeClr val="bg1"/>
                </a:solidFill>
              </a:defRPr>
            </a:lvl1pPr>
          </a:lstStyle>
          <a:p>
            <a:fld id="{4FE852CC-139D-C04D-909D-567A7E4DBB42}" type="slidenum">
              <a:rPr lang="en-US" smtClean="0"/>
              <a:pPr/>
              <a:t>‹#›</a:t>
            </a:fld>
            <a:endParaRPr lang="en-US"/>
          </a:p>
        </p:txBody>
      </p:sp>
      <p:sp>
        <p:nvSpPr>
          <p:cNvPr id="16" name="Footer Placeholder 3" hidden="1">
            <a:extLst>
              <a:ext uri="{FF2B5EF4-FFF2-40B4-BE49-F238E27FC236}">
                <a16:creationId xmlns:a16="http://schemas.microsoft.com/office/drawing/2014/main" id="{DFE74A18-28A2-44A1-B8FE-FC71A3BBC463}"/>
              </a:ext>
            </a:extLst>
          </p:cNvPr>
          <p:cNvSpPr txBox="1">
            <a:spLocks/>
          </p:cNvSpPr>
          <p:nvPr userDrawn="1"/>
        </p:nvSpPr>
        <p:spPr>
          <a:xfrm>
            <a:off x="4820901" y="6361747"/>
            <a:ext cx="2550198" cy="365125"/>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 Clear" panose="020B0604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IntelOne Display Medium" panose="020B0703020203020204" pitchFamily="34" charset="0"/>
              </a:rPr>
              <a:t>Intel® Confidential</a:t>
            </a:r>
          </a:p>
        </p:txBody>
      </p:sp>
      <p:sp>
        <p:nvSpPr>
          <p:cNvPr id="6" name="Text Placeholder 5">
            <a:extLst>
              <a:ext uri="{FF2B5EF4-FFF2-40B4-BE49-F238E27FC236}">
                <a16:creationId xmlns:a16="http://schemas.microsoft.com/office/drawing/2014/main" id="{D03B39F3-0CEC-4BE4-B320-2CDA6B2E2AA7}"/>
              </a:ext>
            </a:extLst>
          </p:cNvPr>
          <p:cNvSpPr>
            <a:spLocks noGrp="1"/>
          </p:cNvSpPr>
          <p:nvPr>
            <p:ph type="body" sz="quarter" idx="14" hasCustomPrompt="1"/>
          </p:nvPr>
        </p:nvSpPr>
        <p:spPr>
          <a:xfrm>
            <a:off x="964919" y="429530"/>
            <a:ext cx="8781776" cy="481735"/>
          </a:xfrm>
        </p:spPr>
        <p:txBody>
          <a:bodyPr lIns="0">
            <a:noAutofit/>
          </a:bodyPr>
          <a:lstStyle>
            <a:lvl1pPr marL="0" indent="0">
              <a:buNone/>
              <a:defRPr sz="36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75435042"/>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517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699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2.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11.sv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r>
              <a:rPr lang="en-US" dirty="0"/>
              <a:t>40pt Intel Clear Light Text Goes Here</a:t>
            </a:r>
            <a:endParaRPr dirty="0"/>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bg2"/>
              </a:solidFill>
              <a:effectLst/>
              <a:uFillTx/>
              <a:latin typeface="+mn-lt"/>
              <a:ea typeface="+mn-ea"/>
              <a:cs typeface="+mn-cs"/>
              <a:sym typeface="Helvetica Neue"/>
            </a:endParaRPr>
          </a:p>
        </p:txBody>
      </p:sp>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781" r:id="rId27"/>
    <p:sldLayoutId id="2147483809" r:id="rId28"/>
    <p:sldLayoutId id="2147483811" r:id="rId29"/>
    <p:sldLayoutId id="2147483834" r:id="rId30"/>
    <p:sldLayoutId id="2147483835"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5BF41EA-3085-473A-967C-3157944804D0}"/>
              </a:ext>
            </a:extLst>
          </p:cNvPr>
          <p:cNvSpPr/>
          <p:nvPr userDrawn="1"/>
        </p:nvSpPr>
        <p:spPr>
          <a:xfrm>
            <a:off x="0" y="6400800"/>
            <a:ext cx="117348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pic>
        <p:nvPicPr>
          <p:cNvPr id="10" name="Graphic 9">
            <a:extLst>
              <a:ext uri="{FF2B5EF4-FFF2-40B4-BE49-F238E27FC236}">
                <a16:creationId xmlns:a16="http://schemas.microsoft.com/office/drawing/2014/main" id="{A984EC55-415E-440F-AE6F-DDB70FA6D374}"/>
              </a:ext>
            </a:extLst>
          </p:cNvPr>
          <p:cNvPicPr>
            <a:picLocks noChangeAspect="1"/>
          </p:cNvPicPr>
          <p:nvPr userDrawn="1"/>
        </p:nvPicPr>
        <p:blipFill>
          <a:blip r:embed="rId27">
            <a:lum bright="100000"/>
            <a:extLst>
              <a:ext uri="{96DAC541-7B7A-43D3-8B79-37D633B846F1}">
                <asvg:svgBlip xmlns:asvg="http://schemas.microsoft.com/office/drawing/2016/SVG/main" r:embed="rId28"/>
              </a:ext>
            </a:extLst>
          </a:blip>
          <a:stretch>
            <a:fillRect/>
          </a:stretch>
        </p:blipFill>
        <p:spPr>
          <a:xfrm>
            <a:off x="11137466" y="6554735"/>
            <a:ext cx="476084" cy="177524"/>
          </a:xfrm>
          <a:prstGeom prst="rect">
            <a:avLst/>
          </a:prstGeom>
        </p:spPr>
      </p:pic>
      <p:sp>
        <p:nvSpPr>
          <p:cNvPr id="11" name="TextBox 10">
            <a:extLst>
              <a:ext uri="{FF2B5EF4-FFF2-40B4-BE49-F238E27FC236}">
                <a16:creationId xmlns:a16="http://schemas.microsoft.com/office/drawing/2014/main" id="{02FB4E28-8FF4-469D-9172-AA2B2441695C}"/>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One Display Regular" panose="020B0604020203020204" pitchFamily="34" charset="0"/>
                <a:cs typeface="Arial" panose="02020603050405020304" pitchFamily="18" charset="0"/>
                <a:sym typeface="Arial"/>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One Display Regular" panose="020B0604020203020204" pitchFamily="34" charset="0"/>
              <a:cs typeface="Arial" panose="02020603050405020304" pitchFamily="18" charset="0"/>
              <a:sym typeface="Arial"/>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11734800" y="0"/>
            <a:ext cx="457200" cy="64008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IntelOne Display Regular" panose="020B0604020203020204" pitchFamily="34" charset="0"/>
              <a:cs typeface="IntelOne Display Regular" panose="020B0604020203020204" pitchFamily="34" charset="0"/>
              <a:sym typeface="Arial"/>
            </a:endParaRPr>
          </a:p>
        </p:txBody>
      </p:sp>
      <p:sp>
        <p:nvSpPr>
          <p:cNvPr id="46" name="Rectangle 45">
            <a:extLst>
              <a:ext uri="{FF2B5EF4-FFF2-40B4-BE49-F238E27FC236}">
                <a16:creationId xmlns:a16="http://schemas.microsoft.com/office/drawing/2014/main" id="{E3FE55B5-ABA3-4D3B-A01E-21F8EBB8B517}"/>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tx1"/>
                </a:solidFill>
                <a:ea typeface="IntelOne Display Regular" panose="020B0604020203020204" pitchFamily="34" charset="0"/>
                <a:cs typeface="Times New Roman" panose="02020603050405020304" pitchFamily="18" charset="0"/>
              </a:rPr>
              <a:t>Intel Confidential</a:t>
            </a:r>
          </a:p>
        </p:txBody>
      </p:sp>
      <p:sp>
        <p:nvSpPr>
          <p:cNvPr id="47" name="Rectangle 46">
            <a:extLst>
              <a:ext uri="{FF2B5EF4-FFF2-40B4-BE49-F238E27FC236}">
                <a16:creationId xmlns:a16="http://schemas.microsoft.com/office/drawing/2014/main" id="{66206C66-A378-4C6A-807A-15D496CB4495}"/>
              </a:ext>
            </a:extLst>
          </p:cNvPr>
          <p:cNvSpPr/>
          <p:nvPr userDrawn="1"/>
        </p:nvSpPr>
        <p:spPr>
          <a:xfrm>
            <a:off x="1003532" y="6510549"/>
            <a:ext cx="2047355" cy="246221"/>
          </a:xfrm>
          <a:prstGeom prst="rect">
            <a:avLst/>
          </a:prstGeom>
        </p:spPr>
        <p:txBody>
          <a:bodyPr wrap="none">
            <a:spAutoFit/>
          </a:bodyPr>
          <a:lstStyle/>
          <a:p>
            <a:pPr algn="l"/>
            <a:r>
              <a:rPr lang="en-US" sz="1000">
                <a:solidFill>
                  <a:schemeClr val="tx1"/>
                </a:solidFill>
                <a:ea typeface="IntelOne Display Regular" panose="020B0604020203020204" pitchFamily="34" charset="0"/>
                <a:cs typeface="Times New Roman" panose="02020603050405020304" pitchFamily="18" charset="0"/>
              </a:rPr>
              <a:t>Memory &amp; Storage Moment 2020</a:t>
            </a:r>
          </a:p>
        </p:txBody>
      </p:sp>
      <p:grpSp>
        <p:nvGrpSpPr>
          <p:cNvPr id="48" name="Group 47">
            <a:extLst>
              <a:ext uri="{FF2B5EF4-FFF2-40B4-BE49-F238E27FC236}">
                <a16:creationId xmlns:a16="http://schemas.microsoft.com/office/drawing/2014/main" id="{DA7E5B30-9C34-477B-9783-2D49BA70AF73}"/>
              </a:ext>
            </a:extLst>
          </p:cNvPr>
          <p:cNvGrpSpPr/>
          <p:nvPr userDrawn="1"/>
        </p:nvGrpSpPr>
        <p:grpSpPr>
          <a:xfrm>
            <a:off x="381000" y="6604682"/>
            <a:ext cx="630871" cy="108110"/>
            <a:chOff x="4966977" y="6307068"/>
            <a:chExt cx="659525" cy="113020"/>
          </a:xfrm>
          <a:solidFill>
            <a:schemeClr val="tx1"/>
          </a:solidFill>
        </p:grpSpPr>
        <p:grpSp>
          <p:nvGrpSpPr>
            <p:cNvPr id="49" name="Group 48">
              <a:extLst>
                <a:ext uri="{FF2B5EF4-FFF2-40B4-BE49-F238E27FC236}">
                  <a16:creationId xmlns:a16="http://schemas.microsoft.com/office/drawing/2014/main" id="{706FA6A4-6B19-427C-AB80-3D0EBB27524A}"/>
                </a:ext>
              </a:extLst>
            </p:cNvPr>
            <p:cNvGrpSpPr/>
            <p:nvPr userDrawn="1"/>
          </p:nvGrpSpPr>
          <p:grpSpPr>
            <a:xfrm>
              <a:off x="5183887" y="6307068"/>
              <a:ext cx="442615" cy="113020"/>
              <a:chOff x="3434373" y="4362726"/>
              <a:chExt cx="1735303" cy="443103"/>
            </a:xfrm>
            <a:grpFill/>
          </p:grpSpPr>
          <p:sp>
            <p:nvSpPr>
              <p:cNvPr id="64" name="Freeform: Shape 63">
                <a:extLst>
                  <a:ext uri="{FF2B5EF4-FFF2-40B4-BE49-F238E27FC236}">
                    <a16:creationId xmlns:a16="http://schemas.microsoft.com/office/drawing/2014/main" id="{E89090E8-1CA3-4E2E-81AC-32EA52557AB6}"/>
                  </a:ext>
                </a:extLst>
              </p:cNvPr>
              <p:cNvSpPr/>
              <p:nvPr userDrawn="1"/>
            </p:nvSpPr>
            <p:spPr>
              <a:xfrm>
                <a:off x="3758909" y="4362726"/>
                <a:ext cx="157048" cy="167335"/>
              </a:xfrm>
              <a:custGeom>
                <a:avLst/>
                <a:gdLst/>
                <a:ahLst/>
                <a:cxnLst/>
                <a:rect l="l" t="t" r="r" b="b"/>
                <a:pathLst>
                  <a:path w="157048" h="167335">
                    <a:moveTo>
                      <a:pt x="87096" y="0"/>
                    </a:moveTo>
                    <a:cubicBezTo>
                      <a:pt x="103098" y="0"/>
                      <a:pt x="117043" y="3429"/>
                      <a:pt x="128930" y="10287"/>
                    </a:cubicBezTo>
                    <a:cubicBezTo>
                      <a:pt x="140817" y="17145"/>
                      <a:pt x="150190" y="27279"/>
                      <a:pt x="157048" y="40690"/>
                    </a:cubicBezTo>
                    <a:lnTo>
                      <a:pt x="124130" y="61264"/>
                    </a:lnTo>
                    <a:cubicBezTo>
                      <a:pt x="118948" y="52578"/>
                      <a:pt x="113462" y="46329"/>
                      <a:pt x="107670" y="42519"/>
                    </a:cubicBezTo>
                    <a:cubicBezTo>
                      <a:pt x="101879" y="38709"/>
                      <a:pt x="94793" y="36804"/>
                      <a:pt x="86411" y="36804"/>
                    </a:cubicBezTo>
                    <a:cubicBezTo>
                      <a:pt x="73609" y="36804"/>
                      <a:pt x="63246" y="41148"/>
                      <a:pt x="55321" y="49834"/>
                    </a:cubicBezTo>
                    <a:cubicBezTo>
                      <a:pt x="47396" y="58521"/>
                      <a:pt x="43434" y="69723"/>
                      <a:pt x="43434" y="83439"/>
                    </a:cubicBezTo>
                    <a:cubicBezTo>
                      <a:pt x="43434" y="96850"/>
                      <a:pt x="47510" y="108051"/>
                      <a:pt x="55664" y="117043"/>
                    </a:cubicBezTo>
                    <a:cubicBezTo>
                      <a:pt x="63817" y="126034"/>
                      <a:pt x="74066" y="130530"/>
                      <a:pt x="86411" y="130530"/>
                    </a:cubicBezTo>
                    <a:cubicBezTo>
                      <a:pt x="94335" y="130530"/>
                      <a:pt x="101689" y="128435"/>
                      <a:pt x="108470" y="124244"/>
                    </a:cubicBezTo>
                    <a:cubicBezTo>
                      <a:pt x="115252" y="120053"/>
                      <a:pt x="121005" y="114071"/>
                      <a:pt x="125730" y="106299"/>
                    </a:cubicBezTo>
                    <a:lnTo>
                      <a:pt x="157048" y="125958"/>
                    </a:lnTo>
                    <a:cubicBezTo>
                      <a:pt x="150495" y="138455"/>
                      <a:pt x="140779" y="148475"/>
                      <a:pt x="127901" y="156019"/>
                    </a:cubicBezTo>
                    <a:cubicBezTo>
                      <a:pt x="115024" y="163563"/>
                      <a:pt x="100812" y="167335"/>
                      <a:pt x="85268" y="167335"/>
                    </a:cubicBezTo>
                    <a:cubicBezTo>
                      <a:pt x="60122" y="167335"/>
                      <a:pt x="39624" y="159524"/>
                      <a:pt x="23774" y="143903"/>
                    </a:cubicBezTo>
                    <a:cubicBezTo>
                      <a:pt x="7925" y="128282"/>
                      <a:pt x="0" y="108280"/>
                      <a:pt x="0" y="83896"/>
                    </a:cubicBezTo>
                    <a:cubicBezTo>
                      <a:pt x="0" y="59969"/>
                      <a:pt x="8267" y="40005"/>
                      <a:pt x="24803" y="24003"/>
                    </a:cubicBezTo>
                    <a:cubicBezTo>
                      <a:pt x="41338" y="8001"/>
                      <a:pt x="62103" y="0"/>
                      <a:pt x="870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2D801104-46A7-4711-9A0F-5ECE03BC8D51}"/>
                  </a:ext>
                </a:extLst>
              </p:cNvPr>
              <p:cNvSpPr/>
              <p:nvPr userDrawn="1"/>
            </p:nvSpPr>
            <p:spPr>
              <a:xfrm>
                <a:off x="4292309" y="4362726"/>
                <a:ext cx="170993" cy="167335"/>
              </a:xfrm>
              <a:custGeom>
                <a:avLst/>
                <a:gdLst/>
                <a:ahLst/>
                <a:cxnLst/>
                <a:rect l="l" t="t" r="r" b="b"/>
                <a:pathLst>
                  <a:path w="170993" h="167335">
                    <a:moveTo>
                      <a:pt x="85725" y="0"/>
                    </a:moveTo>
                    <a:cubicBezTo>
                      <a:pt x="110414" y="0"/>
                      <a:pt x="130797" y="7924"/>
                      <a:pt x="146875" y="23774"/>
                    </a:cubicBezTo>
                    <a:cubicBezTo>
                      <a:pt x="162954" y="39624"/>
                      <a:pt x="170993" y="59512"/>
                      <a:pt x="170993" y="83439"/>
                    </a:cubicBezTo>
                    <a:cubicBezTo>
                      <a:pt x="170993" y="107518"/>
                      <a:pt x="162877" y="127520"/>
                      <a:pt x="146647" y="143446"/>
                    </a:cubicBezTo>
                    <a:cubicBezTo>
                      <a:pt x="130416" y="159372"/>
                      <a:pt x="109956" y="167335"/>
                      <a:pt x="85268" y="167335"/>
                    </a:cubicBezTo>
                    <a:cubicBezTo>
                      <a:pt x="60579" y="167335"/>
                      <a:pt x="40195" y="159410"/>
                      <a:pt x="24117" y="143560"/>
                    </a:cubicBezTo>
                    <a:cubicBezTo>
                      <a:pt x="8039" y="127711"/>
                      <a:pt x="0" y="107823"/>
                      <a:pt x="0" y="83896"/>
                    </a:cubicBezTo>
                    <a:cubicBezTo>
                      <a:pt x="0" y="59817"/>
                      <a:pt x="8115" y="39814"/>
                      <a:pt x="24346" y="23888"/>
                    </a:cubicBezTo>
                    <a:cubicBezTo>
                      <a:pt x="40576" y="7963"/>
                      <a:pt x="61036" y="0"/>
                      <a:pt x="85725" y="0"/>
                    </a:cubicBezTo>
                    <a:close/>
                    <a:moveTo>
                      <a:pt x="85268" y="36804"/>
                    </a:moveTo>
                    <a:cubicBezTo>
                      <a:pt x="73076" y="36804"/>
                      <a:pt x="63055" y="41186"/>
                      <a:pt x="55207" y="49949"/>
                    </a:cubicBezTo>
                    <a:cubicBezTo>
                      <a:pt x="47358" y="58712"/>
                      <a:pt x="43434" y="69875"/>
                      <a:pt x="43434" y="83439"/>
                    </a:cubicBezTo>
                    <a:cubicBezTo>
                      <a:pt x="43434" y="97002"/>
                      <a:pt x="47434" y="108242"/>
                      <a:pt x="55435" y="117157"/>
                    </a:cubicBezTo>
                    <a:cubicBezTo>
                      <a:pt x="63436" y="126073"/>
                      <a:pt x="73533" y="130530"/>
                      <a:pt x="85725" y="130530"/>
                    </a:cubicBezTo>
                    <a:cubicBezTo>
                      <a:pt x="97917" y="130530"/>
                      <a:pt x="107937" y="126149"/>
                      <a:pt x="115786" y="117386"/>
                    </a:cubicBezTo>
                    <a:cubicBezTo>
                      <a:pt x="123634" y="108623"/>
                      <a:pt x="127559" y="97459"/>
                      <a:pt x="127559" y="83896"/>
                    </a:cubicBezTo>
                    <a:cubicBezTo>
                      <a:pt x="127559" y="70332"/>
                      <a:pt x="123558" y="59093"/>
                      <a:pt x="115557" y="50177"/>
                    </a:cubicBezTo>
                    <a:cubicBezTo>
                      <a:pt x="107556" y="41262"/>
                      <a:pt x="97460" y="36804"/>
                      <a:pt x="85268" y="368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76BDD24B-659A-40D1-9C06-B7C3ED47D3D5}"/>
                  </a:ext>
                </a:extLst>
              </p:cNvPr>
              <p:cNvSpPr/>
              <p:nvPr userDrawn="1"/>
            </p:nvSpPr>
            <p:spPr>
              <a:xfrm>
                <a:off x="4625684" y="4362726"/>
                <a:ext cx="170993" cy="167335"/>
              </a:xfrm>
              <a:custGeom>
                <a:avLst/>
                <a:gdLst/>
                <a:ahLst/>
                <a:cxnLst/>
                <a:rect l="l" t="t" r="r" b="b"/>
                <a:pathLst>
                  <a:path w="170993" h="167335">
                    <a:moveTo>
                      <a:pt x="85725" y="0"/>
                    </a:moveTo>
                    <a:cubicBezTo>
                      <a:pt x="110414" y="0"/>
                      <a:pt x="130797" y="7924"/>
                      <a:pt x="146875" y="23774"/>
                    </a:cubicBezTo>
                    <a:cubicBezTo>
                      <a:pt x="162954" y="39624"/>
                      <a:pt x="170993" y="59512"/>
                      <a:pt x="170993" y="83439"/>
                    </a:cubicBezTo>
                    <a:cubicBezTo>
                      <a:pt x="170993" y="107518"/>
                      <a:pt x="162877" y="127520"/>
                      <a:pt x="146647" y="143446"/>
                    </a:cubicBezTo>
                    <a:cubicBezTo>
                      <a:pt x="130416" y="159372"/>
                      <a:pt x="109956" y="167335"/>
                      <a:pt x="85268" y="167335"/>
                    </a:cubicBezTo>
                    <a:cubicBezTo>
                      <a:pt x="60579" y="167335"/>
                      <a:pt x="40195" y="159410"/>
                      <a:pt x="24117" y="143560"/>
                    </a:cubicBezTo>
                    <a:cubicBezTo>
                      <a:pt x="8039" y="127711"/>
                      <a:pt x="0" y="107823"/>
                      <a:pt x="0" y="83896"/>
                    </a:cubicBezTo>
                    <a:cubicBezTo>
                      <a:pt x="0" y="59817"/>
                      <a:pt x="8115" y="39814"/>
                      <a:pt x="24346" y="23888"/>
                    </a:cubicBezTo>
                    <a:cubicBezTo>
                      <a:pt x="40576" y="7963"/>
                      <a:pt x="61036" y="0"/>
                      <a:pt x="85725" y="0"/>
                    </a:cubicBezTo>
                    <a:close/>
                    <a:moveTo>
                      <a:pt x="85268" y="36804"/>
                    </a:moveTo>
                    <a:cubicBezTo>
                      <a:pt x="73076" y="36804"/>
                      <a:pt x="63055" y="41186"/>
                      <a:pt x="55207" y="49949"/>
                    </a:cubicBezTo>
                    <a:cubicBezTo>
                      <a:pt x="47358" y="58712"/>
                      <a:pt x="43434" y="69875"/>
                      <a:pt x="43434" y="83439"/>
                    </a:cubicBezTo>
                    <a:cubicBezTo>
                      <a:pt x="43434" y="97002"/>
                      <a:pt x="47434" y="108242"/>
                      <a:pt x="55435" y="117157"/>
                    </a:cubicBezTo>
                    <a:cubicBezTo>
                      <a:pt x="63436" y="126073"/>
                      <a:pt x="73533" y="130530"/>
                      <a:pt x="85725" y="130530"/>
                    </a:cubicBezTo>
                    <a:cubicBezTo>
                      <a:pt x="97917" y="130530"/>
                      <a:pt x="107937" y="126149"/>
                      <a:pt x="115786" y="117386"/>
                    </a:cubicBezTo>
                    <a:cubicBezTo>
                      <a:pt x="123634" y="108623"/>
                      <a:pt x="127559" y="97459"/>
                      <a:pt x="127559" y="83896"/>
                    </a:cubicBezTo>
                    <a:cubicBezTo>
                      <a:pt x="127559" y="70332"/>
                      <a:pt x="123558" y="59093"/>
                      <a:pt x="115557" y="50177"/>
                    </a:cubicBezTo>
                    <a:cubicBezTo>
                      <a:pt x="107556" y="41262"/>
                      <a:pt x="97460" y="36804"/>
                      <a:pt x="85268" y="368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6C374E5B-FA28-49DF-A636-14315BFF9DFE}"/>
                  </a:ext>
                </a:extLst>
              </p:cNvPr>
              <p:cNvSpPr/>
              <p:nvPr userDrawn="1"/>
            </p:nvSpPr>
            <p:spPr>
              <a:xfrm>
                <a:off x="4816184" y="4362726"/>
                <a:ext cx="166878" cy="167335"/>
              </a:xfrm>
              <a:custGeom>
                <a:avLst/>
                <a:gdLst/>
                <a:ahLst/>
                <a:cxnLst/>
                <a:rect l="l" t="t" r="r" b="b"/>
                <a:pathLst>
                  <a:path w="166878" h="167335">
                    <a:moveTo>
                      <a:pt x="87325" y="0"/>
                    </a:moveTo>
                    <a:cubicBezTo>
                      <a:pt x="102260" y="0"/>
                      <a:pt x="115862" y="3048"/>
                      <a:pt x="128130" y="9144"/>
                    </a:cubicBezTo>
                    <a:cubicBezTo>
                      <a:pt x="140398" y="15240"/>
                      <a:pt x="149885" y="23545"/>
                      <a:pt x="156591" y="34061"/>
                    </a:cubicBezTo>
                    <a:lnTo>
                      <a:pt x="127330" y="58064"/>
                    </a:lnTo>
                    <a:cubicBezTo>
                      <a:pt x="122148" y="50749"/>
                      <a:pt x="116243" y="45339"/>
                      <a:pt x="109613" y="41833"/>
                    </a:cubicBezTo>
                    <a:cubicBezTo>
                      <a:pt x="102984" y="38328"/>
                      <a:pt x="95478" y="36576"/>
                      <a:pt x="87096" y="36576"/>
                    </a:cubicBezTo>
                    <a:cubicBezTo>
                      <a:pt x="74905" y="36576"/>
                      <a:pt x="64579" y="41071"/>
                      <a:pt x="56121" y="50063"/>
                    </a:cubicBezTo>
                    <a:cubicBezTo>
                      <a:pt x="47663" y="59055"/>
                      <a:pt x="43434" y="70180"/>
                      <a:pt x="43434" y="83439"/>
                    </a:cubicBezTo>
                    <a:cubicBezTo>
                      <a:pt x="43434" y="97459"/>
                      <a:pt x="47473" y="108851"/>
                      <a:pt x="55550" y="117614"/>
                    </a:cubicBezTo>
                    <a:cubicBezTo>
                      <a:pt x="63627" y="126377"/>
                      <a:pt x="74066" y="130759"/>
                      <a:pt x="86868" y="130759"/>
                    </a:cubicBezTo>
                    <a:cubicBezTo>
                      <a:pt x="96774" y="130759"/>
                      <a:pt x="104851" y="128701"/>
                      <a:pt x="111099" y="124587"/>
                    </a:cubicBezTo>
                    <a:cubicBezTo>
                      <a:pt x="117348" y="120472"/>
                      <a:pt x="121768" y="114376"/>
                      <a:pt x="124358" y="106299"/>
                    </a:cubicBezTo>
                    <a:lnTo>
                      <a:pt x="79553" y="106299"/>
                    </a:lnTo>
                    <a:lnTo>
                      <a:pt x="79553" y="72466"/>
                    </a:lnTo>
                    <a:lnTo>
                      <a:pt x="165735" y="72466"/>
                    </a:lnTo>
                    <a:cubicBezTo>
                      <a:pt x="166040" y="74295"/>
                      <a:pt x="166306" y="76504"/>
                      <a:pt x="166535" y="79095"/>
                    </a:cubicBezTo>
                    <a:cubicBezTo>
                      <a:pt x="166763" y="81686"/>
                      <a:pt x="166878" y="84124"/>
                      <a:pt x="166878" y="86410"/>
                    </a:cubicBezTo>
                    <a:cubicBezTo>
                      <a:pt x="166878" y="111252"/>
                      <a:pt x="159563" y="130949"/>
                      <a:pt x="144932" y="145504"/>
                    </a:cubicBezTo>
                    <a:cubicBezTo>
                      <a:pt x="130302" y="160058"/>
                      <a:pt x="110337" y="167335"/>
                      <a:pt x="85039" y="167335"/>
                    </a:cubicBezTo>
                    <a:cubicBezTo>
                      <a:pt x="60350" y="167335"/>
                      <a:pt x="40005" y="159486"/>
                      <a:pt x="24003" y="143789"/>
                    </a:cubicBezTo>
                    <a:cubicBezTo>
                      <a:pt x="8001" y="128092"/>
                      <a:pt x="0" y="108127"/>
                      <a:pt x="0" y="83896"/>
                    </a:cubicBezTo>
                    <a:cubicBezTo>
                      <a:pt x="0" y="59817"/>
                      <a:pt x="8344" y="39814"/>
                      <a:pt x="25031" y="23888"/>
                    </a:cubicBezTo>
                    <a:cubicBezTo>
                      <a:pt x="41719" y="7963"/>
                      <a:pt x="62484" y="0"/>
                      <a:pt x="873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713BE12D-B661-43EE-8892-E580D7EBFCCF}"/>
                  </a:ext>
                </a:extLst>
              </p:cNvPr>
              <p:cNvSpPr/>
              <p:nvPr userDrawn="1"/>
            </p:nvSpPr>
            <p:spPr>
              <a:xfrm>
                <a:off x="3434373" y="4366382"/>
                <a:ext cx="149047" cy="160020"/>
              </a:xfrm>
              <a:custGeom>
                <a:avLst/>
                <a:gdLst/>
                <a:ahLst/>
                <a:cxnLst/>
                <a:rect l="l" t="t" r="r" b="b"/>
                <a:pathLst>
                  <a:path w="149047" h="160020">
                    <a:moveTo>
                      <a:pt x="0" y="0"/>
                    </a:moveTo>
                    <a:lnTo>
                      <a:pt x="149047" y="0"/>
                    </a:lnTo>
                    <a:lnTo>
                      <a:pt x="149047" y="37491"/>
                    </a:lnTo>
                    <a:lnTo>
                      <a:pt x="96012" y="37491"/>
                    </a:lnTo>
                    <a:lnTo>
                      <a:pt x="96012" y="160020"/>
                    </a:lnTo>
                    <a:lnTo>
                      <a:pt x="53035" y="160020"/>
                    </a:lnTo>
                    <a:lnTo>
                      <a:pt x="53035" y="37491"/>
                    </a:lnTo>
                    <a:lnTo>
                      <a:pt x="0" y="3749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9974046B-C85F-4E7A-97F1-D1C2DDEAAA91}"/>
                  </a:ext>
                </a:extLst>
              </p:cNvPr>
              <p:cNvSpPr/>
              <p:nvPr userDrawn="1"/>
            </p:nvSpPr>
            <p:spPr>
              <a:xfrm>
                <a:off x="3611767" y="4366382"/>
                <a:ext cx="125272" cy="160020"/>
              </a:xfrm>
              <a:custGeom>
                <a:avLst/>
                <a:gdLst/>
                <a:ahLst/>
                <a:cxnLst/>
                <a:rect l="l" t="t" r="r" b="b"/>
                <a:pathLst>
                  <a:path w="125272" h="160020">
                    <a:moveTo>
                      <a:pt x="0" y="0"/>
                    </a:moveTo>
                    <a:lnTo>
                      <a:pt x="125272" y="0"/>
                    </a:lnTo>
                    <a:lnTo>
                      <a:pt x="125272" y="36119"/>
                    </a:lnTo>
                    <a:lnTo>
                      <a:pt x="42976" y="36119"/>
                    </a:lnTo>
                    <a:lnTo>
                      <a:pt x="42976" y="61265"/>
                    </a:lnTo>
                    <a:lnTo>
                      <a:pt x="118872" y="61265"/>
                    </a:lnTo>
                    <a:lnTo>
                      <a:pt x="118872" y="97384"/>
                    </a:lnTo>
                    <a:lnTo>
                      <a:pt x="42976" y="97384"/>
                    </a:lnTo>
                    <a:lnTo>
                      <a:pt x="42976" y="123901"/>
                    </a:lnTo>
                    <a:lnTo>
                      <a:pt x="125272" y="123901"/>
                    </a:lnTo>
                    <a:lnTo>
                      <a:pt x="125272"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B296DA8D-BD56-41A6-8144-D87B1061F6B4}"/>
                  </a:ext>
                </a:extLst>
              </p:cNvPr>
              <p:cNvSpPr/>
              <p:nvPr userDrawn="1"/>
            </p:nvSpPr>
            <p:spPr>
              <a:xfrm>
                <a:off x="3935617" y="4366382"/>
                <a:ext cx="154762" cy="160020"/>
              </a:xfrm>
              <a:custGeom>
                <a:avLst/>
                <a:gdLst/>
                <a:ahLst/>
                <a:cxnLst/>
                <a:rect l="l" t="t" r="r" b="b"/>
                <a:pathLst>
                  <a:path w="154762" h="160020">
                    <a:moveTo>
                      <a:pt x="0" y="0"/>
                    </a:moveTo>
                    <a:lnTo>
                      <a:pt x="42976" y="0"/>
                    </a:lnTo>
                    <a:lnTo>
                      <a:pt x="42976" y="60579"/>
                    </a:lnTo>
                    <a:lnTo>
                      <a:pt x="111785" y="60579"/>
                    </a:lnTo>
                    <a:lnTo>
                      <a:pt x="111785" y="0"/>
                    </a:lnTo>
                    <a:lnTo>
                      <a:pt x="154762" y="0"/>
                    </a:lnTo>
                    <a:lnTo>
                      <a:pt x="154762" y="160020"/>
                    </a:lnTo>
                    <a:lnTo>
                      <a:pt x="111785" y="160020"/>
                    </a:lnTo>
                    <a:lnTo>
                      <a:pt x="111785" y="98070"/>
                    </a:lnTo>
                    <a:lnTo>
                      <a:pt x="42976" y="98070"/>
                    </a:lnTo>
                    <a:lnTo>
                      <a:pt x="42976"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F369DE51-E9C8-49EA-94C4-699D708C87AB}"/>
                  </a:ext>
                </a:extLst>
              </p:cNvPr>
              <p:cNvSpPr/>
              <p:nvPr userDrawn="1"/>
            </p:nvSpPr>
            <p:spPr>
              <a:xfrm>
                <a:off x="4116592" y="4366382"/>
                <a:ext cx="154990" cy="160020"/>
              </a:xfrm>
              <a:custGeom>
                <a:avLst/>
                <a:gdLst/>
                <a:ahLst/>
                <a:cxnLst/>
                <a:rect l="l" t="t" r="r" b="b"/>
                <a:pathLst>
                  <a:path w="154990" h="160020">
                    <a:moveTo>
                      <a:pt x="0" y="0"/>
                    </a:moveTo>
                    <a:lnTo>
                      <a:pt x="43434" y="0"/>
                    </a:lnTo>
                    <a:lnTo>
                      <a:pt x="113614" y="95784"/>
                    </a:lnTo>
                    <a:lnTo>
                      <a:pt x="113614" y="0"/>
                    </a:lnTo>
                    <a:lnTo>
                      <a:pt x="154990" y="0"/>
                    </a:lnTo>
                    <a:lnTo>
                      <a:pt x="154990" y="160020"/>
                    </a:lnTo>
                    <a:lnTo>
                      <a:pt x="111556" y="160020"/>
                    </a:lnTo>
                    <a:lnTo>
                      <a:pt x="41376" y="64237"/>
                    </a:lnTo>
                    <a:lnTo>
                      <a:pt x="41376"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09F75272-464E-4A85-8940-51D658E91BD0}"/>
                  </a:ext>
                </a:extLst>
              </p:cNvPr>
              <p:cNvSpPr/>
              <p:nvPr userDrawn="1"/>
            </p:nvSpPr>
            <p:spPr>
              <a:xfrm>
                <a:off x="4488067" y="4366382"/>
                <a:ext cx="117271" cy="160020"/>
              </a:xfrm>
              <a:custGeom>
                <a:avLst/>
                <a:gdLst/>
                <a:ahLst/>
                <a:cxnLst/>
                <a:rect l="l" t="t" r="r" b="b"/>
                <a:pathLst>
                  <a:path w="117271" h="160020">
                    <a:moveTo>
                      <a:pt x="0" y="0"/>
                    </a:moveTo>
                    <a:lnTo>
                      <a:pt x="42976" y="0"/>
                    </a:lnTo>
                    <a:lnTo>
                      <a:pt x="42976" y="123444"/>
                    </a:lnTo>
                    <a:lnTo>
                      <a:pt x="117271" y="123444"/>
                    </a:lnTo>
                    <a:lnTo>
                      <a:pt x="117271"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71371D70-9F45-4D62-9732-6401B45BE1A2}"/>
                  </a:ext>
                </a:extLst>
              </p:cNvPr>
              <p:cNvSpPr/>
              <p:nvPr userDrawn="1"/>
            </p:nvSpPr>
            <p:spPr>
              <a:xfrm>
                <a:off x="5001426" y="4366382"/>
                <a:ext cx="168250" cy="160020"/>
              </a:xfrm>
              <a:custGeom>
                <a:avLst/>
                <a:gdLst/>
                <a:ahLst/>
                <a:cxnLst/>
                <a:rect l="l" t="t" r="r" b="b"/>
                <a:pathLst>
                  <a:path w="168250" h="160020">
                    <a:moveTo>
                      <a:pt x="0" y="0"/>
                    </a:moveTo>
                    <a:lnTo>
                      <a:pt x="49378" y="0"/>
                    </a:lnTo>
                    <a:lnTo>
                      <a:pt x="84811" y="56693"/>
                    </a:lnTo>
                    <a:lnTo>
                      <a:pt x="120015" y="0"/>
                    </a:lnTo>
                    <a:lnTo>
                      <a:pt x="168250" y="0"/>
                    </a:lnTo>
                    <a:lnTo>
                      <a:pt x="105613" y="92583"/>
                    </a:lnTo>
                    <a:lnTo>
                      <a:pt x="105613" y="160020"/>
                    </a:lnTo>
                    <a:lnTo>
                      <a:pt x="62636" y="160020"/>
                    </a:lnTo>
                    <a:lnTo>
                      <a:pt x="62636" y="9258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27B93706-B188-403B-9AA9-CF9373BC6EDE}"/>
                  </a:ext>
                </a:extLst>
              </p:cNvPr>
              <p:cNvSpPr/>
              <p:nvPr userDrawn="1"/>
            </p:nvSpPr>
            <p:spPr>
              <a:xfrm>
                <a:off x="4318598" y="4639408"/>
                <a:ext cx="148133" cy="166421"/>
              </a:xfrm>
              <a:custGeom>
                <a:avLst/>
                <a:gdLst/>
                <a:ahLst/>
                <a:cxnLst/>
                <a:rect l="l" t="t" r="r" b="b"/>
                <a:pathLst>
                  <a:path w="148133" h="166421">
                    <a:moveTo>
                      <a:pt x="77267" y="0"/>
                    </a:moveTo>
                    <a:cubicBezTo>
                      <a:pt x="89916" y="0"/>
                      <a:pt x="101727" y="1981"/>
                      <a:pt x="112700" y="5943"/>
                    </a:cubicBezTo>
                    <a:cubicBezTo>
                      <a:pt x="123672" y="9906"/>
                      <a:pt x="134036" y="15926"/>
                      <a:pt x="143789" y="24003"/>
                    </a:cubicBezTo>
                    <a:lnTo>
                      <a:pt x="122301" y="54864"/>
                    </a:lnTo>
                    <a:cubicBezTo>
                      <a:pt x="115290" y="49225"/>
                      <a:pt x="107632" y="44805"/>
                      <a:pt x="99326" y="41605"/>
                    </a:cubicBezTo>
                    <a:cubicBezTo>
                      <a:pt x="91021" y="38405"/>
                      <a:pt x="83058" y="36804"/>
                      <a:pt x="75438" y="36804"/>
                    </a:cubicBezTo>
                    <a:cubicBezTo>
                      <a:pt x="67056" y="36804"/>
                      <a:pt x="60541" y="37947"/>
                      <a:pt x="55893" y="40233"/>
                    </a:cubicBezTo>
                    <a:cubicBezTo>
                      <a:pt x="51244" y="42519"/>
                      <a:pt x="48920" y="45644"/>
                      <a:pt x="48920" y="49606"/>
                    </a:cubicBezTo>
                    <a:cubicBezTo>
                      <a:pt x="48920" y="53873"/>
                      <a:pt x="51206" y="56921"/>
                      <a:pt x="55778" y="58750"/>
                    </a:cubicBezTo>
                    <a:cubicBezTo>
                      <a:pt x="60350" y="60579"/>
                      <a:pt x="69037" y="62103"/>
                      <a:pt x="81839" y="63322"/>
                    </a:cubicBezTo>
                    <a:cubicBezTo>
                      <a:pt x="105765" y="65608"/>
                      <a:pt x="122796" y="70485"/>
                      <a:pt x="132931" y="77952"/>
                    </a:cubicBezTo>
                    <a:cubicBezTo>
                      <a:pt x="143065" y="85420"/>
                      <a:pt x="148133" y="97155"/>
                      <a:pt x="148133" y="113157"/>
                    </a:cubicBezTo>
                    <a:cubicBezTo>
                      <a:pt x="148133" y="129006"/>
                      <a:pt x="141694" y="141846"/>
                      <a:pt x="128816" y="151676"/>
                    </a:cubicBezTo>
                    <a:cubicBezTo>
                      <a:pt x="115938" y="161506"/>
                      <a:pt x="98603" y="166421"/>
                      <a:pt x="76809" y="166421"/>
                    </a:cubicBezTo>
                    <a:cubicBezTo>
                      <a:pt x="61874" y="166421"/>
                      <a:pt x="48006" y="164249"/>
                      <a:pt x="35204" y="159906"/>
                    </a:cubicBezTo>
                    <a:cubicBezTo>
                      <a:pt x="22403" y="155562"/>
                      <a:pt x="10668" y="149047"/>
                      <a:pt x="0" y="140360"/>
                    </a:cubicBezTo>
                    <a:lnTo>
                      <a:pt x="20802" y="109042"/>
                    </a:lnTo>
                    <a:cubicBezTo>
                      <a:pt x="30404" y="115900"/>
                      <a:pt x="40081" y="121044"/>
                      <a:pt x="49835" y="124473"/>
                    </a:cubicBezTo>
                    <a:cubicBezTo>
                      <a:pt x="59588" y="127902"/>
                      <a:pt x="69189" y="129616"/>
                      <a:pt x="78638" y="129616"/>
                    </a:cubicBezTo>
                    <a:cubicBezTo>
                      <a:pt x="87630" y="129616"/>
                      <a:pt x="94526" y="128435"/>
                      <a:pt x="99326" y="126073"/>
                    </a:cubicBezTo>
                    <a:cubicBezTo>
                      <a:pt x="104127" y="123711"/>
                      <a:pt x="106527" y="120396"/>
                      <a:pt x="106527" y="116129"/>
                    </a:cubicBezTo>
                    <a:cubicBezTo>
                      <a:pt x="106527" y="111709"/>
                      <a:pt x="104356" y="108547"/>
                      <a:pt x="100012" y="106642"/>
                    </a:cubicBezTo>
                    <a:cubicBezTo>
                      <a:pt x="95669" y="104737"/>
                      <a:pt x="87401" y="103175"/>
                      <a:pt x="75209" y="101955"/>
                    </a:cubicBezTo>
                    <a:cubicBezTo>
                      <a:pt x="50063" y="99365"/>
                      <a:pt x="32461" y="94488"/>
                      <a:pt x="22403" y="87325"/>
                    </a:cubicBezTo>
                    <a:cubicBezTo>
                      <a:pt x="12344" y="80162"/>
                      <a:pt x="7315" y="68656"/>
                      <a:pt x="7315" y="52806"/>
                    </a:cubicBezTo>
                    <a:cubicBezTo>
                      <a:pt x="7315" y="37109"/>
                      <a:pt x="13640" y="24384"/>
                      <a:pt x="26289" y="14630"/>
                    </a:cubicBezTo>
                    <a:cubicBezTo>
                      <a:pt x="38938" y="4877"/>
                      <a:pt x="55931" y="0"/>
                      <a:pt x="772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A58C804D-00E3-4ABE-B25A-EE4E12CCDFB2}"/>
                  </a:ext>
                </a:extLst>
              </p:cNvPr>
              <p:cNvSpPr/>
              <p:nvPr userDrawn="1"/>
            </p:nvSpPr>
            <p:spPr>
              <a:xfrm>
                <a:off x="3440317" y="4642607"/>
                <a:ext cx="142189" cy="160020"/>
              </a:xfrm>
              <a:custGeom>
                <a:avLst/>
                <a:gdLst/>
                <a:ahLst/>
                <a:cxnLst/>
                <a:rect l="l" t="t" r="r" b="b"/>
                <a:pathLst>
                  <a:path w="142189" h="160020">
                    <a:moveTo>
                      <a:pt x="0" y="0"/>
                    </a:moveTo>
                    <a:lnTo>
                      <a:pt x="78638" y="0"/>
                    </a:lnTo>
                    <a:cubicBezTo>
                      <a:pt x="98145" y="0"/>
                      <a:pt x="113614" y="4953"/>
                      <a:pt x="125044" y="14859"/>
                    </a:cubicBezTo>
                    <a:cubicBezTo>
                      <a:pt x="136474" y="24765"/>
                      <a:pt x="142189" y="38100"/>
                      <a:pt x="142189" y="54864"/>
                    </a:cubicBezTo>
                    <a:cubicBezTo>
                      <a:pt x="142189" y="71476"/>
                      <a:pt x="136055" y="84925"/>
                      <a:pt x="123786" y="95212"/>
                    </a:cubicBezTo>
                    <a:cubicBezTo>
                      <a:pt x="111518" y="105499"/>
                      <a:pt x="95631" y="110643"/>
                      <a:pt x="76123" y="110643"/>
                    </a:cubicBezTo>
                    <a:lnTo>
                      <a:pt x="42976" y="110643"/>
                    </a:lnTo>
                    <a:lnTo>
                      <a:pt x="42976" y="160020"/>
                    </a:lnTo>
                    <a:lnTo>
                      <a:pt x="0" y="160020"/>
                    </a:lnTo>
                    <a:lnTo>
                      <a:pt x="0" y="0"/>
                    </a:lnTo>
                    <a:close/>
                    <a:moveTo>
                      <a:pt x="42976" y="37491"/>
                    </a:moveTo>
                    <a:lnTo>
                      <a:pt x="42976" y="73609"/>
                    </a:lnTo>
                    <a:lnTo>
                      <a:pt x="77038" y="73609"/>
                    </a:lnTo>
                    <a:cubicBezTo>
                      <a:pt x="83743" y="73609"/>
                      <a:pt x="89039" y="71971"/>
                      <a:pt x="92925" y="68695"/>
                    </a:cubicBezTo>
                    <a:cubicBezTo>
                      <a:pt x="96812" y="65418"/>
                      <a:pt x="98755" y="60960"/>
                      <a:pt x="98755" y="55321"/>
                    </a:cubicBezTo>
                    <a:cubicBezTo>
                      <a:pt x="98755" y="49683"/>
                      <a:pt x="96926" y="45301"/>
                      <a:pt x="93268" y="42177"/>
                    </a:cubicBezTo>
                    <a:cubicBezTo>
                      <a:pt x="89611" y="39053"/>
                      <a:pt x="84505" y="37491"/>
                      <a:pt x="77952" y="37491"/>
                    </a:cubicBezTo>
                    <a:lnTo>
                      <a:pt x="42976" y="3749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97A46EC1-184A-42CE-B3EF-1123C10DAD9B}"/>
                  </a:ext>
                </a:extLst>
              </p:cNvPr>
              <p:cNvSpPr/>
              <p:nvPr userDrawn="1"/>
            </p:nvSpPr>
            <p:spPr>
              <a:xfrm>
                <a:off x="3602927" y="4642607"/>
                <a:ext cx="42977" cy="160020"/>
              </a:xfrm>
              <a:custGeom>
                <a:avLst/>
                <a:gdLst/>
                <a:ahLst/>
                <a:cxnLst/>
                <a:rect l="l" t="t" r="r" b="b"/>
                <a:pathLst>
                  <a:path w="42977" h="160020">
                    <a:moveTo>
                      <a:pt x="0" y="0"/>
                    </a:moveTo>
                    <a:lnTo>
                      <a:pt x="42977" y="0"/>
                    </a:lnTo>
                    <a:lnTo>
                      <a:pt x="42977"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7F8C51CE-5106-46A0-A83A-C4D3322BCCEF}"/>
                  </a:ext>
                </a:extLst>
              </p:cNvPr>
              <p:cNvSpPr/>
              <p:nvPr userDrawn="1"/>
            </p:nvSpPr>
            <p:spPr>
              <a:xfrm>
                <a:off x="3678442" y="4642607"/>
                <a:ext cx="117271" cy="160020"/>
              </a:xfrm>
              <a:custGeom>
                <a:avLst/>
                <a:gdLst/>
                <a:ahLst/>
                <a:cxnLst/>
                <a:rect l="l" t="t" r="r" b="b"/>
                <a:pathLst>
                  <a:path w="117271" h="160020">
                    <a:moveTo>
                      <a:pt x="0" y="0"/>
                    </a:moveTo>
                    <a:lnTo>
                      <a:pt x="42976" y="0"/>
                    </a:lnTo>
                    <a:lnTo>
                      <a:pt x="42976" y="123444"/>
                    </a:lnTo>
                    <a:lnTo>
                      <a:pt x="117271" y="123444"/>
                    </a:lnTo>
                    <a:lnTo>
                      <a:pt x="117271"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F61DA133-A080-427C-8B86-86D7E5B3F2D7}"/>
                  </a:ext>
                </a:extLst>
              </p:cNvPr>
              <p:cNvSpPr/>
              <p:nvPr userDrawn="1"/>
            </p:nvSpPr>
            <p:spPr>
              <a:xfrm>
                <a:off x="3821317" y="4642607"/>
                <a:ext cx="117271" cy="160020"/>
              </a:xfrm>
              <a:custGeom>
                <a:avLst/>
                <a:gdLst/>
                <a:ahLst/>
                <a:cxnLst/>
                <a:rect l="l" t="t" r="r" b="b"/>
                <a:pathLst>
                  <a:path w="117271" h="160020">
                    <a:moveTo>
                      <a:pt x="0" y="0"/>
                    </a:moveTo>
                    <a:lnTo>
                      <a:pt x="42976" y="0"/>
                    </a:lnTo>
                    <a:lnTo>
                      <a:pt x="42976" y="123444"/>
                    </a:lnTo>
                    <a:lnTo>
                      <a:pt x="117271" y="123444"/>
                    </a:lnTo>
                    <a:lnTo>
                      <a:pt x="117271" y="160020"/>
                    </a:lnTo>
                    <a:lnTo>
                      <a:pt x="0" y="16002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C3984E5F-D590-42E9-A7C1-94AAFC2785B0}"/>
                  </a:ext>
                </a:extLst>
              </p:cNvPr>
              <p:cNvSpPr/>
              <p:nvPr userDrawn="1"/>
            </p:nvSpPr>
            <p:spPr>
              <a:xfrm>
                <a:off x="3953219" y="4642607"/>
                <a:ext cx="178765" cy="160020"/>
              </a:xfrm>
              <a:custGeom>
                <a:avLst/>
                <a:gdLst/>
                <a:ahLst/>
                <a:cxnLst/>
                <a:rect l="l" t="t" r="r" b="b"/>
                <a:pathLst>
                  <a:path w="178765" h="160020">
                    <a:moveTo>
                      <a:pt x="65837" y="0"/>
                    </a:moveTo>
                    <a:lnTo>
                      <a:pt x="112700" y="0"/>
                    </a:lnTo>
                    <a:lnTo>
                      <a:pt x="178765" y="160020"/>
                    </a:lnTo>
                    <a:lnTo>
                      <a:pt x="133731" y="160020"/>
                    </a:lnTo>
                    <a:lnTo>
                      <a:pt x="122529" y="131445"/>
                    </a:lnTo>
                    <a:lnTo>
                      <a:pt x="54864" y="131445"/>
                    </a:lnTo>
                    <a:lnTo>
                      <a:pt x="43662" y="160020"/>
                    </a:lnTo>
                    <a:lnTo>
                      <a:pt x="0" y="160020"/>
                    </a:lnTo>
                    <a:lnTo>
                      <a:pt x="65837" y="0"/>
                    </a:lnTo>
                    <a:close/>
                    <a:moveTo>
                      <a:pt x="88697" y="45034"/>
                    </a:moveTo>
                    <a:lnTo>
                      <a:pt x="69037" y="95326"/>
                    </a:lnTo>
                    <a:lnTo>
                      <a:pt x="108356" y="95326"/>
                    </a:lnTo>
                    <a:lnTo>
                      <a:pt x="88697" y="4503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070C95F7-CEA6-4ACF-901B-74A1554920B0}"/>
                  </a:ext>
                </a:extLst>
              </p:cNvPr>
              <p:cNvSpPr/>
              <p:nvPr userDrawn="1"/>
            </p:nvSpPr>
            <p:spPr>
              <a:xfrm>
                <a:off x="4154692" y="4642607"/>
                <a:ext cx="147904" cy="160020"/>
              </a:xfrm>
              <a:custGeom>
                <a:avLst/>
                <a:gdLst/>
                <a:ahLst/>
                <a:cxnLst/>
                <a:rect l="l" t="t" r="r" b="b"/>
                <a:pathLst>
                  <a:path w="147904" h="160020">
                    <a:moveTo>
                      <a:pt x="0" y="0"/>
                    </a:moveTo>
                    <a:lnTo>
                      <a:pt x="78181" y="0"/>
                    </a:lnTo>
                    <a:cubicBezTo>
                      <a:pt x="99212" y="0"/>
                      <a:pt x="115328" y="4382"/>
                      <a:pt x="126530" y="13145"/>
                    </a:cubicBezTo>
                    <a:cubicBezTo>
                      <a:pt x="137731" y="21908"/>
                      <a:pt x="143332" y="34519"/>
                      <a:pt x="143332" y="50978"/>
                    </a:cubicBezTo>
                    <a:cubicBezTo>
                      <a:pt x="143332" y="62256"/>
                      <a:pt x="140512" y="71781"/>
                      <a:pt x="134874" y="79553"/>
                    </a:cubicBezTo>
                    <a:cubicBezTo>
                      <a:pt x="129235" y="87325"/>
                      <a:pt x="120853" y="93193"/>
                      <a:pt x="109728" y="97155"/>
                    </a:cubicBezTo>
                    <a:lnTo>
                      <a:pt x="147904" y="160020"/>
                    </a:lnTo>
                    <a:lnTo>
                      <a:pt x="97840" y="160020"/>
                    </a:lnTo>
                    <a:lnTo>
                      <a:pt x="66751" y="105385"/>
                    </a:lnTo>
                    <a:lnTo>
                      <a:pt x="42519" y="105385"/>
                    </a:lnTo>
                    <a:lnTo>
                      <a:pt x="42519" y="160020"/>
                    </a:lnTo>
                    <a:lnTo>
                      <a:pt x="0" y="160020"/>
                    </a:lnTo>
                    <a:lnTo>
                      <a:pt x="0" y="0"/>
                    </a:lnTo>
                    <a:close/>
                    <a:moveTo>
                      <a:pt x="42519" y="36119"/>
                    </a:moveTo>
                    <a:lnTo>
                      <a:pt x="42519" y="69723"/>
                    </a:lnTo>
                    <a:lnTo>
                      <a:pt x="77724" y="69723"/>
                    </a:lnTo>
                    <a:cubicBezTo>
                      <a:pt x="84886" y="69723"/>
                      <a:pt x="90373" y="68237"/>
                      <a:pt x="94183" y="65266"/>
                    </a:cubicBezTo>
                    <a:cubicBezTo>
                      <a:pt x="97993" y="62294"/>
                      <a:pt x="99898" y="58065"/>
                      <a:pt x="99898" y="52578"/>
                    </a:cubicBezTo>
                    <a:cubicBezTo>
                      <a:pt x="99898" y="47092"/>
                      <a:pt x="98069" y="42977"/>
                      <a:pt x="94411" y="40234"/>
                    </a:cubicBezTo>
                    <a:cubicBezTo>
                      <a:pt x="90754" y="37491"/>
                      <a:pt x="85191" y="36119"/>
                      <a:pt x="77724" y="36119"/>
                    </a:cubicBezTo>
                    <a:lnTo>
                      <a:pt x="42519" y="36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0D08B853-8D6F-4574-BB6E-42CAF64C808C}"/>
                </a:ext>
              </a:extLst>
            </p:cNvPr>
            <p:cNvGrpSpPr/>
            <p:nvPr/>
          </p:nvGrpSpPr>
          <p:grpSpPr>
            <a:xfrm>
              <a:off x="4966977" y="6308028"/>
              <a:ext cx="181090" cy="111243"/>
              <a:chOff x="5815406" y="629779"/>
              <a:chExt cx="2902608" cy="1783064"/>
            </a:xfrm>
            <a:grpFill/>
          </p:grpSpPr>
          <p:sp>
            <p:nvSpPr>
              <p:cNvPr id="51" name="Rectangle 50">
                <a:extLst>
                  <a:ext uri="{FF2B5EF4-FFF2-40B4-BE49-F238E27FC236}">
                    <a16:creationId xmlns:a16="http://schemas.microsoft.com/office/drawing/2014/main" id="{8882DD24-46A9-4163-A9C0-B73E39C2092C}"/>
                  </a:ext>
                </a:extLst>
              </p:cNvPr>
              <p:cNvSpPr/>
              <p:nvPr/>
            </p:nvSpPr>
            <p:spPr>
              <a:xfrm>
                <a:off x="5815406" y="629779"/>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52" name="Rectangle 51">
                <a:extLst>
                  <a:ext uri="{FF2B5EF4-FFF2-40B4-BE49-F238E27FC236}">
                    <a16:creationId xmlns:a16="http://schemas.microsoft.com/office/drawing/2014/main" id="{7503B3B9-2DDA-484F-BB30-9FD56383868E}"/>
                  </a:ext>
                </a:extLst>
              </p:cNvPr>
              <p:cNvSpPr/>
              <p:nvPr/>
            </p:nvSpPr>
            <p:spPr>
              <a:xfrm>
                <a:off x="6955410" y="629779"/>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53" name="Rectangle 52">
                <a:extLst>
                  <a:ext uri="{FF2B5EF4-FFF2-40B4-BE49-F238E27FC236}">
                    <a16:creationId xmlns:a16="http://schemas.microsoft.com/office/drawing/2014/main" id="{80921125-64C6-4EE5-9981-E560F5165069}"/>
                  </a:ext>
                </a:extLst>
              </p:cNvPr>
              <p:cNvSpPr/>
              <p:nvPr/>
            </p:nvSpPr>
            <p:spPr>
              <a:xfrm>
                <a:off x="8071012" y="629779"/>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54" name="Rectangle 53">
                <a:extLst>
                  <a:ext uri="{FF2B5EF4-FFF2-40B4-BE49-F238E27FC236}">
                    <a16:creationId xmlns:a16="http://schemas.microsoft.com/office/drawing/2014/main" id="{CF6BC59A-54AC-46A9-B242-10676FEC3A76}"/>
                  </a:ext>
                </a:extLst>
              </p:cNvPr>
              <p:cNvSpPr/>
              <p:nvPr/>
            </p:nvSpPr>
            <p:spPr>
              <a:xfrm>
                <a:off x="5815406" y="1765841"/>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55" name="Rectangle 54">
                <a:extLst>
                  <a:ext uri="{FF2B5EF4-FFF2-40B4-BE49-F238E27FC236}">
                    <a16:creationId xmlns:a16="http://schemas.microsoft.com/office/drawing/2014/main" id="{DDC2BD26-16E9-48FF-8551-9C43F1750D08}"/>
                  </a:ext>
                </a:extLst>
              </p:cNvPr>
              <p:cNvSpPr/>
              <p:nvPr/>
            </p:nvSpPr>
            <p:spPr>
              <a:xfrm>
                <a:off x="6955410" y="1765841"/>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56" name="Rectangle 55">
                <a:extLst>
                  <a:ext uri="{FF2B5EF4-FFF2-40B4-BE49-F238E27FC236}">
                    <a16:creationId xmlns:a16="http://schemas.microsoft.com/office/drawing/2014/main" id="{A613811C-AA86-4C47-8C3A-1DC4B90A3428}"/>
                  </a:ext>
                </a:extLst>
              </p:cNvPr>
              <p:cNvSpPr/>
              <p:nvPr/>
            </p:nvSpPr>
            <p:spPr>
              <a:xfrm>
                <a:off x="8071012" y="1765841"/>
                <a:ext cx="647002" cy="647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57" name="Rectangle 56">
                <a:extLst>
                  <a:ext uri="{FF2B5EF4-FFF2-40B4-BE49-F238E27FC236}">
                    <a16:creationId xmlns:a16="http://schemas.microsoft.com/office/drawing/2014/main" id="{34DB9D10-CF99-4A49-9FEA-8A8F2162C623}"/>
                  </a:ext>
                </a:extLst>
              </p:cNvPr>
              <p:cNvSpPr/>
              <p:nvPr/>
            </p:nvSpPr>
            <p:spPr>
              <a:xfrm>
                <a:off x="7681308" y="2034659"/>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58" name="Rectangle 57">
                <a:extLst>
                  <a:ext uri="{FF2B5EF4-FFF2-40B4-BE49-F238E27FC236}">
                    <a16:creationId xmlns:a16="http://schemas.microsoft.com/office/drawing/2014/main" id="{E11C4715-8ABB-48D8-A299-AE76D1378743}"/>
                  </a:ext>
                </a:extLst>
              </p:cNvPr>
              <p:cNvSpPr/>
              <p:nvPr/>
            </p:nvSpPr>
            <p:spPr>
              <a:xfrm>
                <a:off x="6552454" y="2034659"/>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59" name="Rectangle 58">
                <a:extLst>
                  <a:ext uri="{FF2B5EF4-FFF2-40B4-BE49-F238E27FC236}">
                    <a16:creationId xmlns:a16="http://schemas.microsoft.com/office/drawing/2014/main" id="{8CEFE451-72E0-4983-97FD-C4BC9FDB4EBB}"/>
                  </a:ext>
                </a:extLst>
              </p:cNvPr>
              <p:cNvSpPr/>
              <p:nvPr/>
            </p:nvSpPr>
            <p:spPr>
              <a:xfrm>
                <a:off x="7681308" y="902344"/>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60" name="Rectangle 59">
                <a:extLst>
                  <a:ext uri="{FF2B5EF4-FFF2-40B4-BE49-F238E27FC236}">
                    <a16:creationId xmlns:a16="http://schemas.microsoft.com/office/drawing/2014/main" id="{3A3EE4F8-FCFA-4CBD-91BB-9E57F0CA3342}"/>
                  </a:ext>
                </a:extLst>
              </p:cNvPr>
              <p:cNvSpPr/>
              <p:nvPr/>
            </p:nvSpPr>
            <p:spPr>
              <a:xfrm>
                <a:off x="6552454" y="902344"/>
                <a:ext cx="298408"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61" name="Rectangle 60">
                <a:extLst>
                  <a:ext uri="{FF2B5EF4-FFF2-40B4-BE49-F238E27FC236}">
                    <a16:creationId xmlns:a16="http://schemas.microsoft.com/office/drawing/2014/main" id="{DFEB36BB-870E-4C00-A617-03897E63A29C}"/>
                  </a:ext>
                </a:extLst>
              </p:cNvPr>
              <p:cNvSpPr/>
              <p:nvPr/>
            </p:nvSpPr>
            <p:spPr>
              <a:xfrm rot="5400000">
                <a:off x="8254239" y="1465818"/>
                <a:ext cx="281973"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62" name="Rectangle 61">
                <a:extLst>
                  <a:ext uri="{FF2B5EF4-FFF2-40B4-BE49-F238E27FC236}">
                    <a16:creationId xmlns:a16="http://schemas.microsoft.com/office/drawing/2014/main" id="{A3A00F55-38EB-4B92-9D7C-2B3977BDFBB1}"/>
                  </a:ext>
                </a:extLst>
              </p:cNvPr>
              <p:cNvSpPr/>
              <p:nvPr/>
            </p:nvSpPr>
            <p:spPr>
              <a:xfrm rot="5400000">
                <a:off x="6005474" y="1465818"/>
                <a:ext cx="281973" cy="110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63" name="Rectangle 62">
                <a:extLst>
                  <a:ext uri="{FF2B5EF4-FFF2-40B4-BE49-F238E27FC236}">
                    <a16:creationId xmlns:a16="http://schemas.microsoft.com/office/drawing/2014/main" id="{E95D7D9F-D91B-4BAC-99B9-536D586947C7}"/>
                  </a:ext>
                </a:extLst>
              </p:cNvPr>
              <p:cNvSpPr/>
              <p:nvPr/>
            </p:nvSpPr>
            <p:spPr>
              <a:xfrm rot="5400000">
                <a:off x="7152223" y="1465819"/>
                <a:ext cx="281973" cy="1104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grpSp>
      </p:grpSp>
    </p:spTree>
    <p:extLst>
      <p:ext uri="{BB962C8B-B14F-4D97-AF65-F5344CB8AC3E}">
        <p14:creationId xmlns:p14="http://schemas.microsoft.com/office/powerpoint/2010/main" val="981302830"/>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go/turbo" TargetMode="External"/><Relationship Id="rId2" Type="http://schemas.openxmlformats.org/officeDocument/2006/relationships/hyperlink" Target="http://www.intel.com/" TargetMode="Externa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daos-stack/daos/blob/master/src/tests/simple_obj.c" TargetMode="Externa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tiff"/><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B7E2-3443-674F-B874-75D4833E11C7}"/>
              </a:ext>
            </a:extLst>
          </p:cNvPr>
          <p:cNvSpPr>
            <a:spLocks noGrp="1"/>
          </p:cNvSpPr>
          <p:nvPr>
            <p:ph type="title"/>
          </p:nvPr>
        </p:nvSpPr>
        <p:spPr>
          <a:xfrm>
            <a:off x="1895476" y="3082713"/>
            <a:ext cx="10184230" cy="1091827"/>
          </a:xfrm>
        </p:spPr>
        <p:txBody>
          <a:bodyPr/>
          <a:lstStyle/>
          <a:p>
            <a:r>
              <a:rPr lang="en-US" sz="2800" dirty="0"/>
              <a:t>Tutorial on the DAOS API</a:t>
            </a:r>
            <a:endParaRPr lang="en-FR" sz="2800" dirty="0"/>
          </a:p>
        </p:txBody>
      </p:sp>
      <p:sp>
        <p:nvSpPr>
          <p:cNvPr id="4" name="Text Placeholder 3">
            <a:extLst>
              <a:ext uri="{FF2B5EF4-FFF2-40B4-BE49-F238E27FC236}">
                <a16:creationId xmlns:a16="http://schemas.microsoft.com/office/drawing/2014/main" id="{B0973B4B-80D1-EA4A-9338-439C4FED4F40}"/>
              </a:ext>
            </a:extLst>
          </p:cNvPr>
          <p:cNvSpPr>
            <a:spLocks noGrp="1"/>
          </p:cNvSpPr>
          <p:nvPr>
            <p:ph type="body" sz="quarter" idx="27"/>
          </p:nvPr>
        </p:nvSpPr>
        <p:spPr>
          <a:xfrm>
            <a:off x="1895476" y="3628626"/>
            <a:ext cx="7772862" cy="627782"/>
          </a:xfrm>
        </p:spPr>
        <p:txBody>
          <a:bodyPr>
            <a:normAutofit fontScale="92500" lnSpcReduction="10000"/>
          </a:bodyPr>
          <a:lstStyle/>
          <a:p>
            <a:r>
              <a:rPr lang="en-US" dirty="0"/>
              <a:t>SC24 Tutorial</a:t>
            </a:r>
          </a:p>
          <a:p>
            <a:r>
              <a:rPr lang="en-US" dirty="0"/>
              <a:t>Mohamad Chaarawi</a:t>
            </a:r>
            <a:endParaRPr lang="en-FR" dirty="0"/>
          </a:p>
        </p:txBody>
      </p:sp>
    </p:spTree>
    <p:extLst>
      <p:ext uri="{BB962C8B-B14F-4D97-AF65-F5344CB8AC3E}">
        <p14:creationId xmlns:p14="http://schemas.microsoft.com/office/powerpoint/2010/main" val="45432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5BAB-5AE9-534C-B805-AC25F569293B}"/>
              </a:ext>
            </a:extLst>
          </p:cNvPr>
          <p:cNvSpPr>
            <a:spLocks noGrp="1"/>
          </p:cNvSpPr>
          <p:nvPr>
            <p:ph type="title"/>
          </p:nvPr>
        </p:nvSpPr>
        <p:spPr/>
        <p:txBody>
          <a:bodyPr/>
          <a:lstStyle/>
          <a:p>
            <a:r>
              <a:rPr lang="en-US" dirty="0"/>
              <a:t>DAOS KV Object</a:t>
            </a:r>
          </a:p>
        </p:txBody>
      </p:sp>
      <p:sp>
        <p:nvSpPr>
          <p:cNvPr id="3" name="Content Placeholder 2">
            <a:extLst>
              <a:ext uri="{FF2B5EF4-FFF2-40B4-BE49-F238E27FC236}">
                <a16:creationId xmlns:a16="http://schemas.microsoft.com/office/drawing/2014/main" id="{E057CD9B-FFC3-B845-B3F9-B80953A4AA49}"/>
              </a:ext>
            </a:extLst>
          </p:cNvPr>
          <p:cNvSpPr>
            <a:spLocks noGrp="1"/>
          </p:cNvSpPr>
          <p:nvPr>
            <p:ph idx="1"/>
          </p:nvPr>
        </p:nvSpPr>
        <p:spPr/>
        <p:txBody>
          <a:bodyPr>
            <a:normAutofit fontScale="77500" lnSpcReduction="20000"/>
          </a:bodyPr>
          <a:lstStyle/>
          <a:p>
            <a:r>
              <a:rPr lang="en-US" dirty="0"/>
              <a:t>KV store API that provides:</a:t>
            </a:r>
          </a:p>
          <a:p>
            <a:pPr lvl="1"/>
            <a:r>
              <a:rPr lang="en-US" dirty="0"/>
              <a:t>Put, Get, Remove, List</a:t>
            </a:r>
          </a:p>
          <a:p>
            <a:r>
              <a:rPr lang="en-US" dirty="0"/>
              <a:t>API:</a:t>
            </a:r>
          </a:p>
          <a:p>
            <a:r>
              <a:rPr lang="en-US" sz="2200" dirty="0">
                <a:solidFill>
                  <a:srgbClr val="2D961E"/>
                </a:solidFill>
                <a:latin typeface="Courier" pitchFamily="2" charset="0"/>
              </a:rPr>
              <a:t>int</a:t>
            </a:r>
            <a:r>
              <a:rPr lang="en-US" sz="2200" dirty="0">
                <a:solidFill>
                  <a:srgbClr val="000000"/>
                </a:solidFill>
                <a:latin typeface="Courier" pitchFamily="2" charset="0"/>
              </a:rPr>
              <a:t> </a:t>
            </a:r>
            <a:r>
              <a:rPr lang="en-US" sz="2200" dirty="0" err="1">
                <a:solidFill>
                  <a:srgbClr val="4A00FF"/>
                </a:solidFill>
                <a:latin typeface="Courier" pitchFamily="2" charset="0"/>
              </a:rPr>
              <a:t>daos_kv_open</a:t>
            </a:r>
            <a:r>
              <a:rPr lang="en-US" sz="2200" dirty="0">
                <a:solidFill>
                  <a:srgbClr val="000000"/>
                </a:solidFill>
                <a:latin typeface="Courier" pitchFamily="2" charset="0"/>
              </a:rPr>
              <a:t>(</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err="1">
                <a:solidFill>
                  <a:srgbClr val="C1651C"/>
                </a:solidFill>
                <a:latin typeface="Courier" pitchFamily="2" charset="0"/>
              </a:rPr>
              <a:t>coh</a:t>
            </a:r>
            <a:r>
              <a:rPr lang="en-US" sz="2200" dirty="0">
                <a:solidFill>
                  <a:srgbClr val="000000"/>
                </a:solidFill>
                <a:latin typeface="Courier" pitchFamily="2" charset="0"/>
              </a:rPr>
              <a:t>, </a:t>
            </a:r>
            <a:r>
              <a:rPr lang="en-US" sz="2200" dirty="0" err="1">
                <a:solidFill>
                  <a:srgbClr val="2D961E"/>
                </a:solidFill>
                <a:latin typeface="Courier" pitchFamily="2" charset="0"/>
              </a:rPr>
              <a:t>daos_obj_id_t</a:t>
            </a:r>
            <a:r>
              <a:rPr lang="en-US" sz="2200" dirty="0">
                <a:solidFill>
                  <a:srgbClr val="000000"/>
                </a:solidFill>
                <a:latin typeface="Courier" pitchFamily="2" charset="0"/>
              </a:rPr>
              <a:t> </a:t>
            </a:r>
            <a:r>
              <a:rPr lang="en-US" sz="2200" dirty="0" err="1">
                <a:solidFill>
                  <a:srgbClr val="C1651C"/>
                </a:solidFill>
                <a:latin typeface="Courier" pitchFamily="2" charset="0"/>
              </a:rPr>
              <a:t>oid</a:t>
            </a:r>
            <a:r>
              <a:rPr lang="en-US" sz="2200" dirty="0">
                <a:solidFill>
                  <a:srgbClr val="000000"/>
                </a:solidFill>
                <a:latin typeface="Courier" pitchFamily="2" charset="0"/>
              </a:rPr>
              <a:t>, </a:t>
            </a:r>
            <a:r>
              <a:rPr lang="en-US" sz="2200" dirty="0">
                <a:solidFill>
                  <a:srgbClr val="2D961E"/>
                </a:solidFill>
                <a:latin typeface="Courier" pitchFamily="2" charset="0"/>
              </a:rPr>
              <a:t>unsigned</a:t>
            </a:r>
            <a:r>
              <a:rPr lang="en-US" sz="2200" dirty="0">
                <a:solidFill>
                  <a:srgbClr val="000000"/>
                </a:solidFill>
                <a:latin typeface="Courier" pitchFamily="2" charset="0"/>
              </a:rPr>
              <a:t> </a:t>
            </a:r>
            <a:r>
              <a:rPr lang="en-US" sz="2200" dirty="0">
                <a:solidFill>
                  <a:srgbClr val="2D961E"/>
                </a:solidFill>
                <a:latin typeface="Courier" pitchFamily="2" charset="0"/>
              </a:rPr>
              <a:t>int</a:t>
            </a:r>
            <a:r>
              <a:rPr lang="en-US" sz="2200" dirty="0">
                <a:solidFill>
                  <a:srgbClr val="000000"/>
                </a:solidFill>
                <a:latin typeface="Courier" pitchFamily="2" charset="0"/>
              </a:rPr>
              <a:t> </a:t>
            </a:r>
            <a:r>
              <a:rPr lang="en-US" sz="2200" dirty="0">
                <a:solidFill>
                  <a:srgbClr val="C1651C"/>
                </a:solidFill>
                <a:latin typeface="Courier" pitchFamily="2" charset="0"/>
              </a:rPr>
              <a:t>mode</a:t>
            </a:r>
            <a:r>
              <a:rPr lang="en-US" sz="2200" dirty="0">
                <a:solidFill>
                  <a:srgbClr val="000000"/>
                </a:solidFill>
                <a:latin typeface="Courier" pitchFamily="2" charset="0"/>
              </a:rPr>
              <a:t>, </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a:solidFill>
                  <a:srgbClr val="C1651C"/>
                </a:solidFill>
                <a:latin typeface="Courier" pitchFamily="2" charset="0"/>
              </a:rPr>
              <a:t>oh</a:t>
            </a:r>
            <a:r>
              <a:rPr lang="en-US" sz="2200" dirty="0">
                <a:solidFill>
                  <a:srgbClr val="000000"/>
                </a:solidFill>
                <a:latin typeface="Courier" pitchFamily="2" charset="0"/>
              </a:rPr>
              <a:t>, </a:t>
            </a:r>
            <a:r>
              <a:rPr lang="en-US" sz="2200" dirty="0" err="1">
                <a:solidFill>
                  <a:srgbClr val="2D961E"/>
                </a:solidFill>
                <a:latin typeface="Courier" pitchFamily="2" charset="0"/>
              </a:rPr>
              <a:t>daos_event_t</a:t>
            </a:r>
            <a:r>
              <a:rPr lang="en-US" sz="2200" dirty="0">
                <a:solidFill>
                  <a:srgbClr val="000000"/>
                </a:solidFill>
                <a:latin typeface="Courier" pitchFamily="2" charset="0"/>
              </a:rPr>
              <a:t> *</a:t>
            </a:r>
            <a:r>
              <a:rPr lang="en-US" sz="2200" dirty="0" err="1">
                <a:solidFill>
                  <a:srgbClr val="C1651C"/>
                </a:solidFill>
                <a:latin typeface="Courier" pitchFamily="2" charset="0"/>
              </a:rPr>
              <a:t>ev</a:t>
            </a:r>
            <a:r>
              <a:rPr lang="en-US" sz="2200" dirty="0">
                <a:solidFill>
                  <a:srgbClr val="000000"/>
                </a:solidFill>
                <a:latin typeface="Courier" pitchFamily="2" charset="0"/>
              </a:rPr>
              <a:t>);</a:t>
            </a:r>
            <a:endParaRPr lang="en-US" sz="2200" dirty="0">
              <a:solidFill>
                <a:srgbClr val="2D961E"/>
              </a:solidFill>
              <a:latin typeface="Courier" pitchFamily="2" charset="0"/>
            </a:endParaRPr>
          </a:p>
          <a:p>
            <a:r>
              <a:rPr lang="en-US" sz="2200" dirty="0">
                <a:solidFill>
                  <a:srgbClr val="2D961E"/>
                </a:solidFill>
                <a:latin typeface="Courier" pitchFamily="2" charset="0"/>
              </a:rPr>
              <a:t>int</a:t>
            </a:r>
            <a:r>
              <a:rPr lang="en-US" sz="2200" dirty="0">
                <a:solidFill>
                  <a:srgbClr val="000000"/>
                </a:solidFill>
                <a:latin typeface="Courier" pitchFamily="2" charset="0"/>
              </a:rPr>
              <a:t> </a:t>
            </a:r>
            <a:r>
              <a:rPr lang="en-US" sz="2200" dirty="0" err="1">
                <a:solidFill>
                  <a:srgbClr val="4A00FF"/>
                </a:solidFill>
                <a:latin typeface="Courier" pitchFamily="2" charset="0"/>
              </a:rPr>
              <a:t>daos_kv_put</a:t>
            </a:r>
            <a:r>
              <a:rPr lang="en-US" sz="2200" dirty="0">
                <a:solidFill>
                  <a:srgbClr val="000000"/>
                </a:solidFill>
                <a:latin typeface="Courier" pitchFamily="2" charset="0"/>
              </a:rPr>
              <a:t>(</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a:solidFill>
                  <a:srgbClr val="C1651C"/>
                </a:solidFill>
                <a:latin typeface="Courier" pitchFamily="2" charset="0"/>
              </a:rPr>
              <a:t>oh</a:t>
            </a:r>
            <a:r>
              <a:rPr lang="en-US" sz="2200" dirty="0">
                <a:solidFill>
                  <a:srgbClr val="000000"/>
                </a:solidFill>
                <a:latin typeface="Courier" pitchFamily="2" charset="0"/>
              </a:rPr>
              <a:t>, </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err="1">
                <a:solidFill>
                  <a:srgbClr val="C1651C"/>
                </a:solidFill>
                <a:latin typeface="Courier" pitchFamily="2" charset="0"/>
              </a:rPr>
              <a:t>th</a:t>
            </a:r>
            <a:r>
              <a:rPr lang="en-US" sz="2200" dirty="0">
                <a:solidFill>
                  <a:srgbClr val="000000"/>
                </a:solidFill>
                <a:latin typeface="Courier" pitchFamily="2" charset="0"/>
              </a:rPr>
              <a:t>, </a:t>
            </a:r>
            <a:r>
              <a:rPr lang="en-US" sz="2200" dirty="0">
                <a:solidFill>
                  <a:srgbClr val="2D961E"/>
                </a:solidFill>
                <a:latin typeface="Courier" pitchFamily="2" charset="0"/>
              </a:rPr>
              <a:t>uint64_t</a:t>
            </a:r>
            <a:r>
              <a:rPr lang="en-US" sz="2200" dirty="0">
                <a:solidFill>
                  <a:srgbClr val="000000"/>
                </a:solidFill>
                <a:latin typeface="Courier" pitchFamily="2" charset="0"/>
              </a:rPr>
              <a:t> </a:t>
            </a:r>
            <a:r>
              <a:rPr lang="en-US" sz="2200" dirty="0">
                <a:solidFill>
                  <a:srgbClr val="C1651C"/>
                </a:solidFill>
                <a:latin typeface="Courier" pitchFamily="2" charset="0"/>
              </a:rPr>
              <a:t>flags</a:t>
            </a:r>
            <a:r>
              <a:rPr lang="en-US" sz="2200" dirty="0">
                <a:solidFill>
                  <a:srgbClr val="000000"/>
                </a:solidFill>
                <a:latin typeface="Courier" pitchFamily="2" charset="0"/>
              </a:rPr>
              <a:t>, </a:t>
            </a:r>
            <a:r>
              <a:rPr lang="en-US" sz="2200" dirty="0">
                <a:solidFill>
                  <a:srgbClr val="C200FF"/>
                </a:solidFill>
                <a:latin typeface="Courier" pitchFamily="2" charset="0"/>
              </a:rPr>
              <a:t>const</a:t>
            </a:r>
            <a:r>
              <a:rPr lang="en-US" sz="2200" dirty="0">
                <a:solidFill>
                  <a:srgbClr val="000000"/>
                </a:solidFill>
                <a:latin typeface="Courier" pitchFamily="2" charset="0"/>
              </a:rPr>
              <a:t> </a:t>
            </a:r>
            <a:r>
              <a:rPr lang="en-US" sz="2200" dirty="0">
                <a:solidFill>
                  <a:srgbClr val="2D961E"/>
                </a:solidFill>
                <a:latin typeface="Courier" pitchFamily="2" charset="0"/>
              </a:rPr>
              <a:t>char</a:t>
            </a:r>
            <a:r>
              <a:rPr lang="en-US" sz="2200" dirty="0">
                <a:solidFill>
                  <a:srgbClr val="000000"/>
                </a:solidFill>
                <a:latin typeface="Courier" pitchFamily="2" charset="0"/>
              </a:rPr>
              <a:t> *</a:t>
            </a:r>
            <a:r>
              <a:rPr lang="en-US" sz="2200" dirty="0">
                <a:solidFill>
                  <a:srgbClr val="C1651C"/>
                </a:solidFill>
                <a:latin typeface="Courier" pitchFamily="2" charset="0"/>
              </a:rPr>
              <a:t>key</a:t>
            </a:r>
            <a:r>
              <a:rPr lang="en-US" sz="2200" dirty="0">
                <a:solidFill>
                  <a:srgbClr val="000000"/>
                </a:solidFill>
                <a:latin typeface="Courier" pitchFamily="2" charset="0"/>
              </a:rPr>
              <a:t>, </a:t>
            </a:r>
            <a:r>
              <a:rPr lang="en-US" sz="2200" dirty="0" err="1">
                <a:solidFill>
                  <a:srgbClr val="2D961E"/>
                </a:solidFill>
                <a:latin typeface="Courier" pitchFamily="2" charset="0"/>
              </a:rPr>
              <a:t>daos_size_t</a:t>
            </a:r>
            <a:r>
              <a:rPr lang="en-US" sz="2200" dirty="0">
                <a:solidFill>
                  <a:srgbClr val="000000"/>
                </a:solidFill>
                <a:latin typeface="Courier" pitchFamily="2" charset="0"/>
              </a:rPr>
              <a:t> </a:t>
            </a:r>
            <a:r>
              <a:rPr lang="en-US" sz="2200" dirty="0">
                <a:solidFill>
                  <a:srgbClr val="C1651C"/>
                </a:solidFill>
                <a:latin typeface="Courier" pitchFamily="2" charset="0"/>
              </a:rPr>
              <a:t>size</a:t>
            </a:r>
            <a:r>
              <a:rPr lang="en-US" sz="2200" dirty="0">
                <a:solidFill>
                  <a:srgbClr val="000000"/>
                </a:solidFill>
                <a:latin typeface="Courier" pitchFamily="2" charset="0"/>
              </a:rPr>
              <a:t>, </a:t>
            </a:r>
            <a:r>
              <a:rPr lang="en-US" sz="2200" dirty="0">
                <a:solidFill>
                  <a:srgbClr val="C200FF"/>
                </a:solidFill>
                <a:latin typeface="Courier" pitchFamily="2" charset="0"/>
              </a:rPr>
              <a:t>const</a:t>
            </a:r>
            <a:r>
              <a:rPr lang="en-US" sz="2200" dirty="0">
                <a:solidFill>
                  <a:srgbClr val="000000"/>
                </a:solidFill>
                <a:latin typeface="Courier" pitchFamily="2" charset="0"/>
              </a:rPr>
              <a:t> </a:t>
            </a:r>
            <a:r>
              <a:rPr lang="en-US" sz="2200" dirty="0">
                <a:solidFill>
                  <a:srgbClr val="2D961E"/>
                </a:solidFill>
                <a:latin typeface="Courier" pitchFamily="2" charset="0"/>
              </a:rPr>
              <a:t>void</a:t>
            </a:r>
            <a:r>
              <a:rPr lang="en-US" sz="2200" dirty="0">
                <a:solidFill>
                  <a:srgbClr val="000000"/>
                </a:solidFill>
                <a:latin typeface="Courier" pitchFamily="2" charset="0"/>
              </a:rPr>
              <a:t> *</a:t>
            </a:r>
            <a:r>
              <a:rPr lang="en-US" sz="2200" dirty="0" err="1">
                <a:solidFill>
                  <a:srgbClr val="C1651C"/>
                </a:solidFill>
                <a:latin typeface="Courier" pitchFamily="2" charset="0"/>
              </a:rPr>
              <a:t>buf</a:t>
            </a:r>
            <a:r>
              <a:rPr lang="en-US" sz="2200" dirty="0">
                <a:solidFill>
                  <a:srgbClr val="000000"/>
                </a:solidFill>
                <a:latin typeface="Courier" pitchFamily="2" charset="0"/>
              </a:rPr>
              <a:t>, </a:t>
            </a:r>
            <a:r>
              <a:rPr lang="en-US" sz="2200" dirty="0" err="1">
                <a:solidFill>
                  <a:srgbClr val="2D961E"/>
                </a:solidFill>
                <a:latin typeface="Courier" pitchFamily="2" charset="0"/>
              </a:rPr>
              <a:t>daos_event_t</a:t>
            </a:r>
            <a:r>
              <a:rPr lang="en-US" sz="2200" dirty="0">
                <a:solidFill>
                  <a:srgbClr val="000000"/>
                </a:solidFill>
                <a:latin typeface="Courier" pitchFamily="2" charset="0"/>
              </a:rPr>
              <a:t> *</a:t>
            </a:r>
            <a:r>
              <a:rPr lang="en-US" sz="2200" dirty="0" err="1">
                <a:solidFill>
                  <a:srgbClr val="C1651C"/>
                </a:solidFill>
                <a:latin typeface="Courier" pitchFamily="2" charset="0"/>
              </a:rPr>
              <a:t>ev</a:t>
            </a:r>
            <a:r>
              <a:rPr lang="en-US" sz="2200" dirty="0">
                <a:solidFill>
                  <a:srgbClr val="000000"/>
                </a:solidFill>
                <a:latin typeface="Courier" pitchFamily="2" charset="0"/>
              </a:rPr>
              <a:t>);</a:t>
            </a:r>
            <a:endParaRPr lang="en-US" sz="2200" dirty="0">
              <a:solidFill>
                <a:srgbClr val="2D961E"/>
              </a:solidFill>
              <a:latin typeface="Courier" pitchFamily="2" charset="0"/>
            </a:endParaRPr>
          </a:p>
          <a:p>
            <a:r>
              <a:rPr lang="en-US" sz="2200" dirty="0">
                <a:solidFill>
                  <a:srgbClr val="2D961E"/>
                </a:solidFill>
                <a:latin typeface="Courier" pitchFamily="2" charset="0"/>
              </a:rPr>
              <a:t>int</a:t>
            </a:r>
            <a:r>
              <a:rPr lang="en-US" sz="2200" dirty="0">
                <a:solidFill>
                  <a:srgbClr val="000000"/>
                </a:solidFill>
                <a:latin typeface="Courier" pitchFamily="2" charset="0"/>
              </a:rPr>
              <a:t> </a:t>
            </a:r>
            <a:r>
              <a:rPr lang="en-US" sz="2200" dirty="0" err="1">
                <a:solidFill>
                  <a:srgbClr val="4A00FF"/>
                </a:solidFill>
                <a:latin typeface="Courier" pitchFamily="2" charset="0"/>
              </a:rPr>
              <a:t>daos_kv_get</a:t>
            </a:r>
            <a:r>
              <a:rPr lang="en-US" sz="2200" dirty="0">
                <a:solidFill>
                  <a:srgbClr val="000000"/>
                </a:solidFill>
                <a:latin typeface="Courier" pitchFamily="2" charset="0"/>
              </a:rPr>
              <a:t>(</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a:solidFill>
                  <a:srgbClr val="C1651C"/>
                </a:solidFill>
                <a:latin typeface="Courier" pitchFamily="2" charset="0"/>
              </a:rPr>
              <a:t>oh</a:t>
            </a:r>
            <a:r>
              <a:rPr lang="en-US" sz="2200" dirty="0">
                <a:solidFill>
                  <a:srgbClr val="000000"/>
                </a:solidFill>
                <a:latin typeface="Courier" pitchFamily="2" charset="0"/>
              </a:rPr>
              <a:t>, </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err="1">
                <a:solidFill>
                  <a:srgbClr val="C1651C"/>
                </a:solidFill>
                <a:latin typeface="Courier" pitchFamily="2" charset="0"/>
              </a:rPr>
              <a:t>th</a:t>
            </a:r>
            <a:r>
              <a:rPr lang="en-US" sz="2200" dirty="0">
                <a:solidFill>
                  <a:srgbClr val="000000"/>
                </a:solidFill>
                <a:latin typeface="Courier" pitchFamily="2" charset="0"/>
              </a:rPr>
              <a:t>, </a:t>
            </a:r>
            <a:r>
              <a:rPr lang="en-US" sz="2200" dirty="0">
                <a:solidFill>
                  <a:srgbClr val="2D961E"/>
                </a:solidFill>
                <a:latin typeface="Courier" pitchFamily="2" charset="0"/>
              </a:rPr>
              <a:t>uint64_t</a:t>
            </a:r>
            <a:r>
              <a:rPr lang="en-US" sz="2200" dirty="0">
                <a:solidFill>
                  <a:srgbClr val="000000"/>
                </a:solidFill>
                <a:latin typeface="Courier" pitchFamily="2" charset="0"/>
              </a:rPr>
              <a:t> </a:t>
            </a:r>
            <a:r>
              <a:rPr lang="en-US" sz="2200" dirty="0">
                <a:solidFill>
                  <a:srgbClr val="C1651C"/>
                </a:solidFill>
                <a:latin typeface="Courier" pitchFamily="2" charset="0"/>
              </a:rPr>
              <a:t>flags</a:t>
            </a:r>
            <a:r>
              <a:rPr lang="en-US" sz="2200" dirty="0">
                <a:solidFill>
                  <a:srgbClr val="000000"/>
                </a:solidFill>
                <a:latin typeface="Courier" pitchFamily="2" charset="0"/>
              </a:rPr>
              <a:t>, </a:t>
            </a:r>
            <a:r>
              <a:rPr lang="en-US" sz="2200" dirty="0">
                <a:solidFill>
                  <a:srgbClr val="C200FF"/>
                </a:solidFill>
                <a:latin typeface="Courier" pitchFamily="2" charset="0"/>
              </a:rPr>
              <a:t>const</a:t>
            </a:r>
            <a:r>
              <a:rPr lang="en-US" sz="2200" dirty="0">
                <a:solidFill>
                  <a:srgbClr val="000000"/>
                </a:solidFill>
                <a:latin typeface="Courier" pitchFamily="2" charset="0"/>
              </a:rPr>
              <a:t> </a:t>
            </a:r>
            <a:r>
              <a:rPr lang="en-US" sz="2200" dirty="0">
                <a:solidFill>
                  <a:srgbClr val="2D961E"/>
                </a:solidFill>
                <a:latin typeface="Courier" pitchFamily="2" charset="0"/>
              </a:rPr>
              <a:t>char</a:t>
            </a:r>
            <a:r>
              <a:rPr lang="en-US" sz="2200" dirty="0">
                <a:solidFill>
                  <a:srgbClr val="000000"/>
                </a:solidFill>
                <a:latin typeface="Courier" pitchFamily="2" charset="0"/>
              </a:rPr>
              <a:t> *</a:t>
            </a:r>
            <a:r>
              <a:rPr lang="en-US" sz="2200" dirty="0">
                <a:solidFill>
                  <a:srgbClr val="C1651C"/>
                </a:solidFill>
                <a:latin typeface="Courier" pitchFamily="2" charset="0"/>
              </a:rPr>
              <a:t>key</a:t>
            </a:r>
            <a:r>
              <a:rPr lang="en-US" sz="2200" dirty="0">
                <a:solidFill>
                  <a:srgbClr val="000000"/>
                </a:solidFill>
                <a:latin typeface="Courier" pitchFamily="2" charset="0"/>
              </a:rPr>
              <a:t>, </a:t>
            </a:r>
            <a:r>
              <a:rPr lang="en-US" sz="2200" dirty="0" err="1">
                <a:solidFill>
                  <a:srgbClr val="2D961E"/>
                </a:solidFill>
                <a:latin typeface="Courier" pitchFamily="2" charset="0"/>
              </a:rPr>
              <a:t>daos_size_t</a:t>
            </a:r>
            <a:r>
              <a:rPr lang="en-US" sz="2200" dirty="0">
                <a:solidFill>
                  <a:srgbClr val="000000"/>
                </a:solidFill>
                <a:latin typeface="Courier" pitchFamily="2" charset="0"/>
              </a:rPr>
              <a:t> *</a:t>
            </a:r>
            <a:r>
              <a:rPr lang="en-US" sz="2200" dirty="0">
                <a:solidFill>
                  <a:srgbClr val="C1651C"/>
                </a:solidFill>
                <a:latin typeface="Courier" pitchFamily="2" charset="0"/>
              </a:rPr>
              <a:t>size</a:t>
            </a:r>
            <a:r>
              <a:rPr lang="en-US" sz="2200" dirty="0">
                <a:solidFill>
                  <a:srgbClr val="000000"/>
                </a:solidFill>
                <a:latin typeface="Courier" pitchFamily="2" charset="0"/>
              </a:rPr>
              <a:t>, </a:t>
            </a:r>
            <a:r>
              <a:rPr lang="en-US" sz="2200" dirty="0">
                <a:solidFill>
                  <a:srgbClr val="2D961E"/>
                </a:solidFill>
                <a:latin typeface="Courier" pitchFamily="2" charset="0"/>
              </a:rPr>
              <a:t>void</a:t>
            </a:r>
            <a:r>
              <a:rPr lang="en-US" sz="2200" dirty="0">
                <a:solidFill>
                  <a:srgbClr val="000000"/>
                </a:solidFill>
                <a:latin typeface="Courier" pitchFamily="2" charset="0"/>
              </a:rPr>
              <a:t> *</a:t>
            </a:r>
            <a:r>
              <a:rPr lang="en-US" sz="2200" dirty="0" err="1">
                <a:solidFill>
                  <a:srgbClr val="C1651C"/>
                </a:solidFill>
                <a:latin typeface="Courier" pitchFamily="2" charset="0"/>
              </a:rPr>
              <a:t>buf</a:t>
            </a:r>
            <a:r>
              <a:rPr lang="en-US" sz="2200" dirty="0">
                <a:solidFill>
                  <a:srgbClr val="000000"/>
                </a:solidFill>
                <a:latin typeface="Courier" pitchFamily="2" charset="0"/>
              </a:rPr>
              <a:t>, </a:t>
            </a:r>
            <a:r>
              <a:rPr lang="en-US" sz="2200" dirty="0" err="1">
                <a:solidFill>
                  <a:srgbClr val="2D961E"/>
                </a:solidFill>
                <a:latin typeface="Courier" pitchFamily="2" charset="0"/>
              </a:rPr>
              <a:t>daos_event_t</a:t>
            </a:r>
            <a:r>
              <a:rPr lang="en-US" sz="2200" dirty="0">
                <a:solidFill>
                  <a:srgbClr val="000000"/>
                </a:solidFill>
                <a:latin typeface="Courier" pitchFamily="2" charset="0"/>
              </a:rPr>
              <a:t> *</a:t>
            </a:r>
            <a:r>
              <a:rPr lang="en-US" sz="2200" dirty="0" err="1">
                <a:solidFill>
                  <a:srgbClr val="C1651C"/>
                </a:solidFill>
                <a:latin typeface="Courier" pitchFamily="2" charset="0"/>
              </a:rPr>
              <a:t>ev</a:t>
            </a:r>
            <a:r>
              <a:rPr lang="en-US" sz="2200" dirty="0">
                <a:solidFill>
                  <a:srgbClr val="000000"/>
                </a:solidFill>
                <a:latin typeface="Courier" pitchFamily="2" charset="0"/>
              </a:rPr>
              <a:t>);</a:t>
            </a:r>
            <a:endParaRPr lang="en-US" sz="2200" dirty="0">
              <a:solidFill>
                <a:srgbClr val="2D961E"/>
              </a:solidFill>
              <a:latin typeface="Courier" pitchFamily="2" charset="0"/>
            </a:endParaRPr>
          </a:p>
          <a:p>
            <a:r>
              <a:rPr lang="en-US" sz="2200" dirty="0">
                <a:solidFill>
                  <a:srgbClr val="2D961E"/>
                </a:solidFill>
                <a:latin typeface="Courier" pitchFamily="2" charset="0"/>
              </a:rPr>
              <a:t>int</a:t>
            </a:r>
            <a:r>
              <a:rPr lang="en-US" sz="2200" dirty="0">
                <a:solidFill>
                  <a:srgbClr val="000000"/>
                </a:solidFill>
                <a:latin typeface="Courier" pitchFamily="2" charset="0"/>
              </a:rPr>
              <a:t> </a:t>
            </a:r>
            <a:r>
              <a:rPr lang="en-US" sz="2200" dirty="0" err="1">
                <a:solidFill>
                  <a:srgbClr val="4A00FF"/>
                </a:solidFill>
                <a:latin typeface="Courier" pitchFamily="2" charset="0"/>
              </a:rPr>
              <a:t>daos_kv_remove</a:t>
            </a:r>
            <a:r>
              <a:rPr lang="en-US" sz="2200" dirty="0">
                <a:solidFill>
                  <a:srgbClr val="000000"/>
                </a:solidFill>
                <a:latin typeface="Courier" pitchFamily="2" charset="0"/>
              </a:rPr>
              <a:t>(</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a:solidFill>
                  <a:srgbClr val="C1651C"/>
                </a:solidFill>
                <a:latin typeface="Courier" pitchFamily="2" charset="0"/>
              </a:rPr>
              <a:t>oh</a:t>
            </a:r>
            <a:r>
              <a:rPr lang="en-US" sz="2200" dirty="0">
                <a:solidFill>
                  <a:srgbClr val="000000"/>
                </a:solidFill>
                <a:latin typeface="Courier" pitchFamily="2" charset="0"/>
              </a:rPr>
              <a:t>, </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err="1">
                <a:solidFill>
                  <a:srgbClr val="C1651C"/>
                </a:solidFill>
                <a:latin typeface="Courier" pitchFamily="2" charset="0"/>
              </a:rPr>
              <a:t>th</a:t>
            </a:r>
            <a:r>
              <a:rPr lang="en-US" sz="2200" dirty="0">
                <a:solidFill>
                  <a:srgbClr val="000000"/>
                </a:solidFill>
                <a:latin typeface="Courier" pitchFamily="2" charset="0"/>
              </a:rPr>
              <a:t>, </a:t>
            </a:r>
            <a:r>
              <a:rPr lang="en-US" sz="2200" dirty="0">
                <a:solidFill>
                  <a:srgbClr val="2D961E"/>
                </a:solidFill>
                <a:latin typeface="Courier" pitchFamily="2" charset="0"/>
              </a:rPr>
              <a:t>uint64_t</a:t>
            </a:r>
            <a:r>
              <a:rPr lang="en-US" sz="2200" dirty="0">
                <a:solidFill>
                  <a:srgbClr val="000000"/>
                </a:solidFill>
                <a:latin typeface="Courier" pitchFamily="2" charset="0"/>
              </a:rPr>
              <a:t> </a:t>
            </a:r>
            <a:r>
              <a:rPr lang="en-US" sz="2200" dirty="0">
                <a:solidFill>
                  <a:srgbClr val="C1651C"/>
                </a:solidFill>
                <a:latin typeface="Courier" pitchFamily="2" charset="0"/>
              </a:rPr>
              <a:t>flags</a:t>
            </a:r>
            <a:r>
              <a:rPr lang="en-US" sz="2200" dirty="0">
                <a:solidFill>
                  <a:srgbClr val="000000"/>
                </a:solidFill>
                <a:latin typeface="Courier" pitchFamily="2" charset="0"/>
              </a:rPr>
              <a:t>, </a:t>
            </a:r>
            <a:r>
              <a:rPr lang="en-US" sz="2200" dirty="0">
                <a:solidFill>
                  <a:srgbClr val="C200FF"/>
                </a:solidFill>
                <a:latin typeface="Courier" pitchFamily="2" charset="0"/>
              </a:rPr>
              <a:t>const</a:t>
            </a:r>
            <a:r>
              <a:rPr lang="en-US" sz="2200" dirty="0">
                <a:solidFill>
                  <a:srgbClr val="000000"/>
                </a:solidFill>
                <a:latin typeface="Courier" pitchFamily="2" charset="0"/>
              </a:rPr>
              <a:t> </a:t>
            </a:r>
            <a:r>
              <a:rPr lang="en-US" sz="2200" dirty="0">
                <a:solidFill>
                  <a:srgbClr val="2D961E"/>
                </a:solidFill>
                <a:latin typeface="Courier" pitchFamily="2" charset="0"/>
              </a:rPr>
              <a:t>char</a:t>
            </a:r>
            <a:r>
              <a:rPr lang="en-US" sz="2200" dirty="0">
                <a:solidFill>
                  <a:srgbClr val="000000"/>
                </a:solidFill>
                <a:latin typeface="Courier" pitchFamily="2" charset="0"/>
              </a:rPr>
              <a:t> *</a:t>
            </a:r>
            <a:r>
              <a:rPr lang="en-US" sz="2200" dirty="0">
                <a:solidFill>
                  <a:srgbClr val="C1651C"/>
                </a:solidFill>
                <a:latin typeface="Courier" pitchFamily="2" charset="0"/>
              </a:rPr>
              <a:t>key</a:t>
            </a:r>
            <a:r>
              <a:rPr lang="en-US" sz="2200" dirty="0">
                <a:solidFill>
                  <a:srgbClr val="000000"/>
                </a:solidFill>
                <a:latin typeface="Courier" pitchFamily="2" charset="0"/>
              </a:rPr>
              <a:t>, </a:t>
            </a:r>
            <a:r>
              <a:rPr lang="en-US" sz="2200" dirty="0" err="1">
                <a:solidFill>
                  <a:srgbClr val="2D961E"/>
                </a:solidFill>
                <a:latin typeface="Courier" pitchFamily="2" charset="0"/>
              </a:rPr>
              <a:t>daos_event_t</a:t>
            </a:r>
            <a:r>
              <a:rPr lang="en-US" sz="2200" dirty="0">
                <a:solidFill>
                  <a:srgbClr val="000000"/>
                </a:solidFill>
                <a:latin typeface="Courier" pitchFamily="2" charset="0"/>
              </a:rPr>
              <a:t> *</a:t>
            </a:r>
            <a:r>
              <a:rPr lang="en-US" sz="2200" dirty="0" err="1">
                <a:solidFill>
                  <a:srgbClr val="C1651C"/>
                </a:solidFill>
                <a:latin typeface="Courier" pitchFamily="2" charset="0"/>
              </a:rPr>
              <a:t>ev</a:t>
            </a:r>
            <a:r>
              <a:rPr lang="en-US" sz="2200" dirty="0">
                <a:solidFill>
                  <a:srgbClr val="000000"/>
                </a:solidFill>
                <a:latin typeface="Courier" pitchFamily="2" charset="0"/>
              </a:rPr>
              <a:t>);</a:t>
            </a:r>
            <a:endParaRPr lang="en-US" sz="2200" dirty="0">
              <a:solidFill>
                <a:srgbClr val="2D961E"/>
              </a:solidFill>
              <a:latin typeface="Courier" pitchFamily="2" charset="0"/>
            </a:endParaRPr>
          </a:p>
          <a:p>
            <a:r>
              <a:rPr lang="en-US" sz="2200" dirty="0">
                <a:solidFill>
                  <a:srgbClr val="2D961E"/>
                </a:solidFill>
                <a:latin typeface="Courier" pitchFamily="2" charset="0"/>
              </a:rPr>
              <a:t>int</a:t>
            </a:r>
            <a:r>
              <a:rPr lang="en-US" sz="2200" dirty="0">
                <a:solidFill>
                  <a:srgbClr val="000000"/>
                </a:solidFill>
                <a:latin typeface="Courier" pitchFamily="2" charset="0"/>
              </a:rPr>
              <a:t> </a:t>
            </a:r>
            <a:r>
              <a:rPr lang="en-US" sz="2200" dirty="0" err="1">
                <a:solidFill>
                  <a:srgbClr val="4A00FF"/>
                </a:solidFill>
                <a:latin typeface="Courier" pitchFamily="2" charset="0"/>
              </a:rPr>
              <a:t>daos_kv_list</a:t>
            </a:r>
            <a:r>
              <a:rPr lang="en-US" sz="2200" dirty="0">
                <a:solidFill>
                  <a:srgbClr val="000000"/>
                </a:solidFill>
                <a:latin typeface="Courier" pitchFamily="2" charset="0"/>
              </a:rPr>
              <a:t>(</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a:solidFill>
                  <a:srgbClr val="C1651C"/>
                </a:solidFill>
                <a:latin typeface="Courier" pitchFamily="2" charset="0"/>
              </a:rPr>
              <a:t>oh</a:t>
            </a:r>
            <a:r>
              <a:rPr lang="en-US" sz="2200" dirty="0">
                <a:solidFill>
                  <a:srgbClr val="000000"/>
                </a:solidFill>
                <a:latin typeface="Courier" pitchFamily="2" charset="0"/>
              </a:rPr>
              <a:t>, </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err="1">
                <a:solidFill>
                  <a:srgbClr val="C1651C"/>
                </a:solidFill>
                <a:latin typeface="Courier" pitchFamily="2" charset="0"/>
              </a:rPr>
              <a:t>th</a:t>
            </a:r>
            <a:r>
              <a:rPr lang="en-US" sz="2200" dirty="0">
                <a:solidFill>
                  <a:srgbClr val="000000"/>
                </a:solidFill>
                <a:latin typeface="Courier" pitchFamily="2" charset="0"/>
              </a:rPr>
              <a:t>, </a:t>
            </a:r>
            <a:r>
              <a:rPr lang="en-US" sz="2200" dirty="0">
                <a:solidFill>
                  <a:srgbClr val="2D961E"/>
                </a:solidFill>
                <a:latin typeface="Courier" pitchFamily="2" charset="0"/>
              </a:rPr>
              <a:t>uint32_t</a:t>
            </a:r>
            <a:r>
              <a:rPr lang="en-US" sz="2200" dirty="0">
                <a:solidFill>
                  <a:srgbClr val="000000"/>
                </a:solidFill>
                <a:latin typeface="Courier" pitchFamily="2" charset="0"/>
              </a:rPr>
              <a:t> *</a:t>
            </a:r>
            <a:r>
              <a:rPr lang="en-US" sz="2200" dirty="0" err="1">
                <a:solidFill>
                  <a:srgbClr val="C1651C"/>
                </a:solidFill>
                <a:latin typeface="Courier" pitchFamily="2" charset="0"/>
              </a:rPr>
              <a:t>nr</a:t>
            </a:r>
            <a:r>
              <a:rPr lang="en-US" sz="2200" dirty="0" err="1">
                <a:solidFill>
                  <a:srgbClr val="000000"/>
                </a:solidFill>
                <a:latin typeface="Courier" pitchFamily="2" charset="0"/>
              </a:rPr>
              <a:t>,</a:t>
            </a:r>
            <a:r>
              <a:rPr lang="en-US" sz="2200" dirty="0" err="1">
                <a:solidFill>
                  <a:srgbClr val="2D961E"/>
                </a:solidFill>
                <a:latin typeface="Courier" pitchFamily="2" charset="0"/>
              </a:rPr>
              <a:t>daos_key_desc_t</a:t>
            </a:r>
            <a:r>
              <a:rPr lang="en-US" sz="2200" dirty="0">
                <a:solidFill>
                  <a:srgbClr val="000000"/>
                </a:solidFill>
                <a:latin typeface="Courier" pitchFamily="2" charset="0"/>
              </a:rPr>
              <a:t> *</a:t>
            </a:r>
            <a:r>
              <a:rPr lang="en-US" sz="2200" dirty="0" err="1">
                <a:solidFill>
                  <a:srgbClr val="C1651C"/>
                </a:solidFill>
                <a:latin typeface="Courier" pitchFamily="2" charset="0"/>
              </a:rPr>
              <a:t>kds</a:t>
            </a:r>
            <a:r>
              <a:rPr lang="en-US" sz="2200" dirty="0">
                <a:solidFill>
                  <a:srgbClr val="000000"/>
                </a:solidFill>
                <a:latin typeface="Courier" pitchFamily="2" charset="0"/>
              </a:rPr>
              <a:t>, </a:t>
            </a:r>
            <a:r>
              <a:rPr lang="en-US" sz="2200" dirty="0" err="1">
                <a:solidFill>
                  <a:srgbClr val="2D961E"/>
                </a:solidFill>
                <a:latin typeface="Courier" pitchFamily="2" charset="0"/>
              </a:rPr>
              <a:t>d_sg_list_t</a:t>
            </a:r>
            <a:r>
              <a:rPr lang="en-US" sz="2200" dirty="0">
                <a:solidFill>
                  <a:srgbClr val="000000"/>
                </a:solidFill>
                <a:latin typeface="Courier" pitchFamily="2" charset="0"/>
              </a:rPr>
              <a:t> *</a:t>
            </a:r>
            <a:r>
              <a:rPr lang="en-US" sz="2200" dirty="0" err="1">
                <a:solidFill>
                  <a:srgbClr val="C1651C"/>
                </a:solidFill>
                <a:latin typeface="Courier" pitchFamily="2" charset="0"/>
              </a:rPr>
              <a:t>sgl</a:t>
            </a:r>
            <a:r>
              <a:rPr lang="en-US" sz="2200" dirty="0">
                <a:solidFill>
                  <a:srgbClr val="000000"/>
                </a:solidFill>
                <a:latin typeface="Courier" pitchFamily="2" charset="0"/>
              </a:rPr>
              <a:t>, </a:t>
            </a:r>
            <a:r>
              <a:rPr lang="en-US" sz="2200" dirty="0" err="1">
                <a:solidFill>
                  <a:srgbClr val="2D961E"/>
                </a:solidFill>
                <a:latin typeface="Courier" pitchFamily="2" charset="0"/>
              </a:rPr>
              <a:t>daos_anchor_t</a:t>
            </a:r>
            <a:r>
              <a:rPr lang="en-US" sz="2200" dirty="0">
                <a:solidFill>
                  <a:srgbClr val="000000"/>
                </a:solidFill>
                <a:latin typeface="Courier" pitchFamily="2" charset="0"/>
              </a:rPr>
              <a:t> *</a:t>
            </a:r>
            <a:r>
              <a:rPr lang="en-US" sz="2200" dirty="0">
                <a:solidFill>
                  <a:srgbClr val="C1651C"/>
                </a:solidFill>
                <a:latin typeface="Courier" pitchFamily="2" charset="0"/>
              </a:rPr>
              <a:t>anchor</a:t>
            </a:r>
            <a:r>
              <a:rPr lang="en-US" sz="2200" dirty="0">
                <a:solidFill>
                  <a:srgbClr val="000000"/>
                </a:solidFill>
                <a:latin typeface="Courier" pitchFamily="2" charset="0"/>
              </a:rPr>
              <a:t>, </a:t>
            </a:r>
            <a:r>
              <a:rPr lang="en-US" sz="2200" dirty="0" err="1">
                <a:solidFill>
                  <a:srgbClr val="2D961E"/>
                </a:solidFill>
                <a:latin typeface="Courier" pitchFamily="2" charset="0"/>
              </a:rPr>
              <a:t>daos_event_t</a:t>
            </a:r>
            <a:r>
              <a:rPr lang="en-US" sz="2200" dirty="0">
                <a:solidFill>
                  <a:srgbClr val="000000"/>
                </a:solidFill>
                <a:latin typeface="Courier" pitchFamily="2" charset="0"/>
              </a:rPr>
              <a:t> *</a:t>
            </a:r>
            <a:r>
              <a:rPr lang="en-US" sz="2200" dirty="0" err="1">
                <a:solidFill>
                  <a:srgbClr val="C1651C"/>
                </a:solidFill>
                <a:latin typeface="Courier" pitchFamily="2" charset="0"/>
              </a:rPr>
              <a:t>ev</a:t>
            </a:r>
            <a:r>
              <a:rPr lang="en-US" sz="2200" dirty="0">
                <a:solidFill>
                  <a:srgbClr val="000000"/>
                </a:solidFill>
                <a:latin typeface="Courier" pitchFamily="2" charset="0"/>
              </a:rPr>
              <a:t>);</a:t>
            </a:r>
            <a:endParaRPr lang="en-US" sz="2200" dirty="0">
              <a:solidFill>
                <a:srgbClr val="2D961E"/>
              </a:solidFill>
              <a:latin typeface="Courier" pitchFamily="2" charset="0"/>
            </a:endParaRPr>
          </a:p>
          <a:p>
            <a:r>
              <a:rPr lang="en-US" sz="2200" dirty="0">
                <a:solidFill>
                  <a:srgbClr val="2D961E"/>
                </a:solidFill>
                <a:latin typeface="Courier" pitchFamily="2" charset="0"/>
              </a:rPr>
              <a:t>int</a:t>
            </a:r>
            <a:r>
              <a:rPr lang="en-US" sz="2200" dirty="0">
                <a:solidFill>
                  <a:srgbClr val="000000"/>
                </a:solidFill>
                <a:latin typeface="Courier" pitchFamily="2" charset="0"/>
              </a:rPr>
              <a:t> </a:t>
            </a:r>
            <a:r>
              <a:rPr lang="en-US" sz="2200" dirty="0" err="1">
                <a:solidFill>
                  <a:srgbClr val="4A00FF"/>
                </a:solidFill>
                <a:latin typeface="Courier" pitchFamily="2" charset="0"/>
              </a:rPr>
              <a:t>daos_kv_close</a:t>
            </a:r>
            <a:r>
              <a:rPr lang="en-US" sz="2200" dirty="0">
                <a:solidFill>
                  <a:srgbClr val="000000"/>
                </a:solidFill>
                <a:latin typeface="Courier" pitchFamily="2" charset="0"/>
              </a:rPr>
              <a:t>(</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a:solidFill>
                  <a:srgbClr val="C1651C"/>
                </a:solidFill>
                <a:latin typeface="Courier" pitchFamily="2" charset="0"/>
              </a:rPr>
              <a:t>oh</a:t>
            </a:r>
            <a:r>
              <a:rPr lang="en-US" sz="2200" dirty="0">
                <a:solidFill>
                  <a:srgbClr val="000000"/>
                </a:solidFill>
                <a:latin typeface="Courier" pitchFamily="2" charset="0"/>
              </a:rPr>
              <a:t>, </a:t>
            </a:r>
            <a:r>
              <a:rPr lang="en-US" sz="2200" dirty="0" err="1">
                <a:solidFill>
                  <a:srgbClr val="2D961E"/>
                </a:solidFill>
                <a:latin typeface="Courier" pitchFamily="2" charset="0"/>
              </a:rPr>
              <a:t>daos_event_t</a:t>
            </a:r>
            <a:r>
              <a:rPr lang="en-US" sz="2200" dirty="0">
                <a:solidFill>
                  <a:srgbClr val="000000"/>
                </a:solidFill>
                <a:latin typeface="Courier" pitchFamily="2" charset="0"/>
              </a:rPr>
              <a:t> *</a:t>
            </a:r>
            <a:r>
              <a:rPr lang="en-US" sz="2200" dirty="0" err="1">
                <a:solidFill>
                  <a:srgbClr val="C1651C"/>
                </a:solidFill>
                <a:latin typeface="Courier" pitchFamily="2" charset="0"/>
              </a:rPr>
              <a:t>ev</a:t>
            </a:r>
            <a:r>
              <a:rPr lang="en-US" sz="2200" dirty="0">
                <a:solidFill>
                  <a:srgbClr val="000000"/>
                </a:solidFill>
                <a:latin typeface="Courier" pitchFamily="2" charset="0"/>
              </a:rPr>
              <a:t>);</a:t>
            </a:r>
            <a:endParaRPr lang="en-US" sz="2200" dirty="0">
              <a:solidFill>
                <a:srgbClr val="2D961E"/>
              </a:solidFill>
              <a:latin typeface="Courier" pitchFamily="2" charset="0"/>
            </a:endParaRPr>
          </a:p>
          <a:p>
            <a:r>
              <a:rPr lang="en-US" sz="2200" dirty="0">
                <a:solidFill>
                  <a:srgbClr val="2D961E"/>
                </a:solidFill>
                <a:latin typeface="Courier" pitchFamily="2" charset="0"/>
              </a:rPr>
              <a:t>int</a:t>
            </a:r>
            <a:r>
              <a:rPr lang="en-US" sz="2200" dirty="0">
                <a:solidFill>
                  <a:srgbClr val="000000"/>
                </a:solidFill>
                <a:latin typeface="Courier" pitchFamily="2" charset="0"/>
              </a:rPr>
              <a:t> </a:t>
            </a:r>
            <a:r>
              <a:rPr lang="en-US" sz="2200" dirty="0" err="1">
                <a:solidFill>
                  <a:srgbClr val="4A00FF"/>
                </a:solidFill>
                <a:latin typeface="Courier" pitchFamily="2" charset="0"/>
              </a:rPr>
              <a:t>daos_kv_destroy</a:t>
            </a:r>
            <a:r>
              <a:rPr lang="en-US" sz="2200" dirty="0">
                <a:solidFill>
                  <a:srgbClr val="000000"/>
                </a:solidFill>
                <a:latin typeface="Courier" pitchFamily="2" charset="0"/>
              </a:rPr>
              <a:t>(</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a:solidFill>
                  <a:srgbClr val="C1651C"/>
                </a:solidFill>
                <a:latin typeface="Courier" pitchFamily="2" charset="0"/>
              </a:rPr>
              <a:t>oh</a:t>
            </a:r>
            <a:r>
              <a:rPr lang="en-US" sz="2200" dirty="0">
                <a:solidFill>
                  <a:srgbClr val="000000"/>
                </a:solidFill>
                <a:latin typeface="Courier" pitchFamily="2" charset="0"/>
              </a:rPr>
              <a:t>, </a:t>
            </a:r>
            <a:r>
              <a:rPr lang="en-US" sz="2200" dirty="0" err="1">
                <a:solidFill>
                  <a:srgbClr val="2D961E"/>
                </a:solidFill>
                <a:latin typeface="Courier" pitchFamily="2" charset="0"/>
              </a:rPr>
              <a:t>daos_handle_t</a:t>
            </a:r>
            <a:r>
              <a:rPr lang="en-US" sz="2200" dirty="0">
                <a:solidFill>
                  <a:srgbClr val="000000"/>
                </a:solidFill>
                <a:latin typeface="Courier" pitchFamily="2" charset="0"/>
              </a:rPr>
              <a:t> </a:t>
            </a:r>
            <a:r>
              <a:rPr lang="en-US" sz="2200" dirty="0" err="1">
                <a:solidFill>
                  <a:srgbClr val="C1651C"/>
                </a:solidFill>
                <a:latin typeface="Courier" pitchFamily="2" charset="0"/>
              </a:rPr>
              <a:t>th</a:t>
            </a:r>
            <a:r>
              <a:rPr lang="en-US" sz="2200" dirty="0">
                <a:solidFill>
                  <a:srgbClr val="000000"/>
                </a:solidFill>
                <a:latin typeface="Courier" pitchFamily="2" charset="0"/>
              </a:rPr>
              <a:t>, </a:t>
            </a:r>
            <a:r>
              <a:rPr lang="en-US" sz="2200" dirty="0" err="1">
                <a:solidFill>
                  <a:srgbClr val="2D961E"/>
                </a:solidFill>
                <a:latin typeface="Courier" pitchFamily="2" charset="0"/>
              </a:rPr>
              <a:t>daos_event_t</a:t>
            </a:r>
            <a:r>
              <a:rPr lang="en-US" sz="2200" dirty="0">
                <a:solidFill>
                  <a:srgbClr val="000000"/>
                </a:solidFill>
                <a:latin typeface="Courier" pitchFamily="2" charset="0"/>
              </a:rPr>
              <a:t> *</a:t>
            </a:r>
            <a:r>
              <a:rPr lang="en-US" sz="2200" dirty="0" err="1">
                <a:solidFill>
                  <a:srgbClr val="C1651C"/>
                </a:solidFill>
                <a:latin typeface="Courier" pitchFamily="2" charset="0"/>
              </a:rPr>
              <a:t>ev</a:t>
            </a:r>
            <a:r>
              <a:rPr lang="en-US" sz="2200" dirty="0">
                <a:solidFill>
                  <a:srgbClr val="000000"/>
                </a:solidFill>
                <a:latin typeface="Courier" pitchFamily="2" charset="0"/>
              </a:rPr>
              <a:t>);</a:t>
            </a:r>
            <a:endParaRPr lang="en-US" sz="2200" dirty="0">
              <a:solidFill>
                <a:srgbClr val="2D961E"/>
              </a:solidFill>
              <a:latin typeface="Courier" pitchFamily="2" charset="0"/>
            </a:endParaRPr>
          </a:p>
        </p:txBody>
      </p:sp>
    </p:spTree>
    <p:extLst>
      <p:ext uri="{BB962C8B-B14F-4D97-AF65-F5344CB8AC3E}">
        <p14:creationId xmlns:p14="http://schemas.microsoft.com/office/powerpoint/2010/main" val="2218922150"/>
      </p:ext>
    </p:extLst>
  </p:cSld>
  <p:clrMapOvr>
    <a:masterClrMapping/>
  </p:clrMapOvr>
  <mc:AlternateContent xmlns:mc="http://schemas.openxmlformats.org/markup-compatibility/2006" xmlns:p14="http://schemas.microsoft.com/office/powerpoint/2010/main">
    <mc:Choice Requires="p14">
      <p:transition spd="med" p14:dur="700" advTm="126427">
        <p:fade/>
      </p:transition>
    </mc:Choice>
    <mc:Fallback xmlns="">
      <p:transition spd="med" advTm="126427">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5BAB-5AE9-534C-B805-AC25F569293B}"/>
              </a:ext>
            </a:extLst>
          </p:cNvPr>
          <p:cNvSpPr>
            <a:spLocks noGrp="1"/>
          </p:cNvSpPr>
          <p:nvPr>
            <p:ph type="title"/>
          </p:nvPr>
        </p:nvSpPr>
        <p:spPr/>
        <p:txBody>
          <a:bodyPr/>
          <a:lstStyle/>
          <a:p>
            <a:r>
              <a:rPr lang="en-US" dirty="0"/>
              <a:t>KV Conditional Operations</a:t>
            </a:r>
          </a:p>
        </p:txBody>
      </p:sp>
      <p:sp>
        <p:nvSpPr>
          <p:cNvPr id="3" name="Content Placeholder 2">
            <a:extLst>
              <a:ext uri="{FF2B5EF4-FFF2-40B4-BE49-F238E27FC236}">
                <a16:creationId xmlns:a16="http://schemas.microsoft.com/office/drawing/2014/main" id="{E057CD9B-FFC3-B845-B3F9-B80953A4AA49}"/>
              </a:ext>
            </a:extLst>
          </p:cNvPr>
          <p:cNvSpPr>
            <a:spLocks noGrp="1"/>
          </p:cNvSpPr>
          <p:nvPr>
            <p:ph idx="1"/>
          </p:nvPr>
        </p:nvSpPr>
        <p:spPr/>
        <p:txBody>
          <a:bodyPr>
            <a:normAutofit fontScale="92500" lnSpcReduction="10000"/>
          </a:bodyPr>
          <a:lstStyle/>
          <a:p>
            <a:r>
              <a:rPr lang="en-US" dirty="0"/>
              <a:t>By default, KV put/get operations do not check “existence” of key before operations:</a:t>
            </a:r>
          </a:p>
          <a:p>
            <a:pPr lvl="1"/>
            <a:r>
              <a:rPr lang="en-US" dirty="0"/>
              <a:t>Put on a key overwrites the value of that key</a:t>
            </a:r>
          </a:p>
          <a:p>
            <a:pPr lvl="1"/>
            <a:r>
              <a:rPr lang="en-US" dirty="0"/>
              <a:t>Get of a key does not fail if key does not exist, just returns 0 size.</a:t>
            </a:r>
          </a:p>
          <a:p>
            <a:pPr lvl="1"/>
            <a:r>
              <a:rPr lang="en-US" dirty="0"/>
              <a:t>Remove of a key does not fail if key does not exist.</a:t>
            </a:r>
          </a:p>
          <a:p>
            <a:r>
              <a:rPr lang="en-US" dirty="0"/>
              <a:t>One can use conditional flags to achieve a different behavior:</a:t>
            </a:r>
          </a:p>
          <a:p>
            <a:r>
              <a:rPr lang="en-US" dirty="0">
                <a:latin typeface="Courier" pitchFamily="2" charset="0"/>
              </a:rPr>
              <a:t>DAOS_COND_KEY_INSERT: </a:t>
            </a:r>
            <a:r>
              <a:rPr lang="en-US" dirty="0"/>
              <a:t>Insert a key if it doesn't exist, fail if it does.</a:t>
            </a:r>
          </a:p>
          <a:p>
            <a:r>
              <a:rPr lang="en-US" dirty="0">
                <a:latin typeface="Courier" pitchFamily="2" charset="0"/>
              </a:rPr>
              <a:t>DAOS_COND_KEY_UPDATE: </a:t>
            </a:r>
            <a:r>
              <a:rPr lang="en-US" dirty="0"/>
              <a:t>Update a key if it exists, fail if it doesn’t.</a:t>
            </a:r>
          </a:p>
          <a:p>
            <a:r>
              <a:rPr lang="en-US" dirty="0">
                <a:latin typeface="Courier" pitchFamily="2" charset="0"/>
              </a:rPr>
              <a:t>DAOS_COND_KEY_GET: </a:t>
            </a:r>
            <a:r>
              <a:rPr lang="en-US" dirty="0"/>
              <a:t>Get key value if it exists, fail if it doesn’t.</a:t>
            </a:r>
          </a:p>
          <a:p>
            <a:r>
              <a:rPr lang="en-US" dirty="0">
                <a:latin typeface="Courier" pitchFamily="2" charset="0"/>
              </a:rPr>
              <a:t>DAOS_COND_KEY_REMOVE: </a:t>
            </a:r>
            <a:r>
              <a:rPr lang="en-US" dirty="0"/>
              <a:t>Remove a key if it exists, fail if it doesn’t.</a:t>
            </a:r>
          </a:p>
          <a:p>
            <a:endParaRPr lang="en-US" dirty="0"/>
          </a:p>
        </p:txBody>
      </p:sp>
    </p:spTree>
    <p:extLst>
      <p:ext uri="{BB962C8B-B14F-4D97-AF65-F5344CB8AC3E}">
        <p14:creationId xmlns:p14="http://schemas.microsoft.com/office/powerpoint/2010/main" val="426010329"/>
      </p:ext>
    </p:extLst>
  </p:cSld>
  <p:clrMapOvr>
    <a:masterClrMapping/>
  </p:clrMapOvr>
  <mc:AlternateContent xmlns:mc="http://schemas.openxmlformats.org/markup-compatibility/2006" xmlns:p14="http://schemas.microsoft.com/office/powerpoint/2010/main">
    <mc:Choice Requires="p14">
      <p:transition spd="med" p14:dur="700" advTm="116780">
        <p:fade/>
      </p:transition>
    </mc:Choice>
    <mc:Fallback xmlns="">
      <p:transition spd="med" advTm="11678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260B-56F4-4044-B517-EE8E2CD02294}"/>
              </a:ext>
            </a:extLst>
          </p:cNvPr>
          <p:cNvSpPr>
            <a:spLocks noGrp="1"/>
          </p:cNvSpPr>
          <p:nvPr>
            <p:ph type="title"/>
          </p:nvPr>
        </p:nvSpPr>
        <p:spPr/>
        <p:txBody>
          <a:bodyPr/>
          <a:lstStyle/>
          <a:p>
            <a:r>
              <a:rPr lang="en-US" dirty="0"/>
              <a:t>KV put/get example</a:t>
            </a:r>
          </a:p>
        </p:txBody>
      </p:sp>
      <p:sp>
        <p:nvSpPr>
          <p:cNvPr id="4" name="TextBox 3">
            <a:extLst>
              <a:ext uri="{FF2B5EF4-FFF2-40B4-BE49-F238E27FC236}">
                <a16:creationId xmlns:a16="http://schemas.microsoft.com/office/drawing/2014/main" id="{715C33B5-14A4-5949-AA2A-841A74EF2E2E}"/>
              </a:ext>
            </a:extLst>
          </p:cNvPr>
          <p:cNvSpPr txBox="1"/>
          <p:nvPr/>
        </p:nvSpPr>
        <p:spPr>
          <a:xfrm>
            <a:off x="626283" y="1145408"/>
            <a:ext cx="10939434" cy="5141092"/>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nSpc>
                <a:spcPct val="100000"/>
              </a:lnSpc>
              <a:spcBef>
                <a:spcPts val="450"/>
              </a:spcBef>
            </a:pPr>
            <a:r>
              <a:rPr lang="en-US" sz="1400" dirty="0">
                <a:latin typeface="Courier" pitchFamily="2" charset="0"/>
              </a:rPr>
              <a:t>    </a:t>
            </a:r>
            <a:r>
              <a:rPr lang="en-US" sz="1400" dirty="0">
                <a:solidFill>
                  <a:srgbClr val="CB2418"/>
                </a:solidFill>
                <a:latin typeface="Courier" pitchFamily="2" charset="0"/>
              </a:rPr>
              <a:t>/** </a:t>
            </a:r>
            <a:r>
              <a:rPr lang="en-US" sz="1400" dirty="0" err="1">
                <a:solidFill>
                  <a:srgbClr val="CB2418"/>
                </a:solidFill>
                <a:latin typeface="Courier" pitchFamily="2" charset="0"/>
              </a:rPr>
              <a:t>init</a:t>
            </a:r>
            <a:r>
              <a:rPr lang="en-US" sz="1400" dirty="0">
                <a:solidFill>
                  <a:srgbClr val="CB2418"/>
                </a:solidFill>
                <a:latin typeface="Courier" pitchFamily="2" charset="0"/>
              </a:rPr>
              <a:t>, connect, </a:t>
            </a:r>
            <a:r>
              <a:rPr lang="en-US" sz="1400" dirty="0" err="1">
                <a:solidFill>
                  <a:srgbClr val="CB2418"/>
                </a:solidFill>
                <a:latin typeface="Courier" pitchFamily="2" charset="0"/>
              </a:rPr>
              <a:t>cont_open</a:t>
            </a:r>
            <a:r>
              <a:rPr lang="en-US" sz="1400" dirty="0">
                <a:solidFill>
                  <a:srgbClr val="CB2418"/>
                </a:solidFill>
                <a:latin typeface="Courier" pitchFamily="2" charset="0"/>
              </a:rPr>
              <a:t> */</a:t>
            </a:r>
            <a:br>
              <a:rPr lang="en-US" sz="1400" dirty="0">
                <a:latin typeface="Courier" pitchFamily="2" charset="0"/>
              </a:rPr>
            </a:br>
            <a:endParaRPr lang="en-US" sz="1400" dirty="0">
              <a:latin typeface="Courier" pitchFamily="2" charset="0"/>
            </a:endParaRPr>
          </a:p>
          <a:p>
            <a:pPr>
              <a:lnSpc>
                <a:spcPct val="100000"/>
              </a:lnSpc>
              <a:spcBef>
                <a:spcPts val="450"/>
              </a:spcBef>
            </a:pPr>
            <a:r>
              <a:rPr lang="en-US" sz="1400" dirty="0">
                <a:latin typeface="Courier" pitchFamily="2" charset="0"/>
              </a:rPr>
              <a:t>    </a:t>
            </a:r>
            <a:r>
              <a:rPr lang="en-US" sz="1400" dirty="0" err="1">
                <a:latin typeface="Courier" pitchFamily="2" charset="0"/>
              </a:rPr>
              <a:t>oid.hi</a:t>
            </a:r>
            <a:r>
              <a:rPr lang="en-US" sz="1400" dirty="0">
                <a:latin typeface="Courier" pitchFamily="2" charset="0"/>
              </a:rPr>
              <a:t> = 0;</a:t>
            </a:r>
          </a:p>
          <a:p>
            <a:pPr>
              <a:lnSpc>
                <a:spcPct val="100000"/>
              </a:lnSpc>
              <a:spcBef>
                <a:spcPts val="450"/>
              </a:spcBef>
            </a:pPr>
            <a:r>
              <a:rPr lang="en-US" sz="1400" dirty="0">
                <a:latin typeface="Courier" pitchFamily="2" charset="0"/>
              </a:rPr>
              <a:t>    </a:t>
            </a:r>
            <a:r>
              <a:rPr lang="en-US" sz="1400" dirty="0" err="1">
                <a:latin typeface="Courier" pitchFamily="2" charset="0"/>
              </a:rPr>
              <a:t>oid.lo</a:t>
            </a:r>
            <a:r>
              <a:rPr lang="en-US" sz="1400" dirty="0">
                <a:latin typeface="Courier" pitchFamily="2" charset="0"/>
              </a:rPr>
              <a:t> = 1;</a:t>
            </a:r>
          </a:p>
          <a:p>
            <a:pPr>
              <a:lnSpc>
                <a:spcPct val="100000"/>
              </a:lnSpc>
              <a:spcBef>
                <a:spcPts val="450"/>
              </a:spcBef>
            </a:pPr>
            <a:r>
              <a:rPr lang="en-US" sz="1400" dirty="0">
                <a:latin typeface="Courier" pitchFamily="2" charset="0"/>
              </a:rPr>
              <a:t>    </a:t>
            </a:r>
            <a:r>
              <a:rPr lang="en-US" sz="1400" dirty="0" err="1">
                <a:latin typeface="Courier" pitchFamily="2" charset="0"/>
              </a:rPr>
              <a:t>daos_obj_generate_oid</a:t>
            </a:r>
            <a:r>
              <a:rPr lang="en-US" sz="1400" dirty="0">
                <a:latin typeface="Courier" pitchFamily="2" charset="0"/>
              </a:rPr>
              <a:t>(</a:t>
            </a:r>
            <a:r>
              <a:rPr lang="en-US" sz="1400" dirty="0" err="1">
                <a:latin typeface="Courier" pitchFamily="2" charset="0"/>
              </a:rPr>
              <a:t>coh</a:t>
            </a:r>
            <a:r>
              <a:rPr lang="en-US" sz="1400" dirty="0">
                <a:latin typeface="Courier" pitchFamily="2" charset="0"/>
              </a:rPr>
              <a:t>, &amp;</a:t>
            </a:r>
            <a:r>
              <a:rPr lang="en-US" sz="1400" dirty="0" err="1">
                <a:latin typeface="Courier" pitchFamily="2" charset="0"/>
              </a:rPr>
              <a:t>oid</a:t>
            </a:r>
            <a:r>
              <a:rPr lang="en-US" sz="1400" dirty="0">
                <a:latin typeface="Courier" pitchFamily="2" charset="0"/>
              </a:rPr>
              <a:t>, DAOS_OF_KV_FLAT, 0, 0, 0);</a:t>
            </a:r>
          </a:p>
          <a:p>
            <a:pPr>
              <a:lnSpc>
                <a:spcPct val="100000"/>
              </a:lnSpc>
              <a:spcBef>
                <a:spcPts val="450"/>
              </a:spcBef>
            </a:pPr>
            <a:r>
              <a:rPr lang="en-US" sz="1400" dirty="0">
                <a:latin typeface="Courier" pitchFamily="2" charset="0"/>
              </a:rPr>
              <a:t>    </a:t>
            </a:r>
            <a:r>
              <a:rPr lang="en-US" sz="1400" dirty="0" err="1">
                <a:latin typeface="Courier" pitchFamily="2" charset="0"/>
              </a:rPr>
              <a:t>daos_kv_open</a:t>
            </a:r>
            <a:r>
              <a:rPr lang="en-US" sz="1400" dirty="0">
                <a:latin typeface="Courier" pitchFamily="2" charset="0"/>
              </a:rPr>
              <a:t>(</a:t>
            </a:r>
            <a:r>
              <a:rPr lang="en-US" sz="1400" dirty="0" err="1">
                <a:latin typeface="Courier" pitchFamily="2" charset="0"/>
              </a:rPr>
              <a:t>coh</a:t>
            </a:r>
            <a:r>
              <a:rPr lang="en-US" sz="1400" dirty="0">
                <a:latin typeface="Courier" pitchFamily="2" charset="0"/>
              </a:rPr>
              <a:t>, </a:t>
            </a:r>
            <a:r>
              <a:rPr lang="en-US" sz="1400" dirty="0" err="1">
                <a:latin typeface="Courier" pitchFamily="2" charset="0"/>
              </a:rPr>
              <a:t>oid</a:t>
            </a:r>
            <a:r>
              <a:rPr lang="en-US" sz="1400" dirty="0">
                <a:latin typeface="Courier" pitchFamily="2" charset="0"/>
              </a:rPr>
              <a:t>, DAOS_OO_RW, &amp;</a:t>
            </a:r>
            <a:r>
              <a:rPr lang="en-US" sz="1400" dirty="0" err="1">
                <a:latin typeface="Courier" pitchFamily="2" charset="0"/>
              </a:rPr>
              <a:t>kv</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a:t>
            </a:r>
          </a:p>
          <a:p>
            <a:pPr>
              <a:lnSpc>
                <a:spcPct val="100000"/>
              </a:lnSpc>
              <a:spcBef>
                <a:spcPts val="450"/>
              </a:spcBef>
            </a:pPr>
            <a:br>
              <a:rPr lang="en-US" sz="1400" dirty="0">
                <a:latin typeface="Courier" pitchFamily="2" charset="0"/>
              </a:rPr>
            </a:br>
            <a:endParaRPr lang="en-US" sz="1400" dirty="0">
              <a:latin typeface="Courier" pitchFamily="2" charset="0"/>
            </a:endParaRPr>
          </a:p>
          <a:p>
            <a:pPr>
              <a:lnSpc>
                <a:spcPct val="100000"/>
              </a:lnSpc>
              <a:spcBef>
                <a:spcPts val="450"/>
              </a:spcBef>
            </a:pPr>
            <a:r>
              <a:rPr lang="en-US" sz="1400" dirty="0">
                <a:latin typeface="Courier" pitchFamily="2" charset="0"/>
              </a:rPr>
              <a:t>    </a:t>
            </a:r>
            <a:r>
              <a:rPr lang="en-US" sz="1400" dirty="0">
                <a:solidFill>
                  <a:srgbClr val="CB2418"/>
                </a:solidFill>
                <a:latin typeface="Courier" pitchFamily="2" charset="0"/>
              </a:rPr>
              <a:t>/** set </a:t>
            </a:r>
            <a:r>
              <a:rPr lang="en-US" sz="1400" dirty="0" err="1">
                <a:solidFill>
                  <a:srgbClr val="CB2418"/>
                </a:solidFill>
                <a:latin typeface="Courier" pitchFamily="2" charset="0"/>
              </a:rPr>
              <a:t>val</a:t>
            </a:r>
            <a:r>
              <a:rPr lang="en-US" sz="1400" dirty="0">
                <a:solidFill>
                  <a:srgbClr val="CB2418"/>
                </a:solidFill>
                <a:latin typeface="Courier" pitchFamily="2" charset="0"/>
              </a:rPr>
              <a:t> buffer and size */</a:t>
            </a:r>
          </a:p>
          <a:p>
            <a:pPr>
              <a:lnSpc>
                <a:spcPct val="100000"/>
              </a:lnSpc>
              <a:spcBef>
                <a:spcPts val="450"/>
              </a:spcBef>
            </a:pPr>
            <a:r>
              <a:rPr lang="en-US" sz="1400" dirty="0">
                <a:latin typeface="Courier" pitchFamily="2" charset="0"/>
              </a:rPr>
              <a:t>    </a:t>
            </a:r>
            <a:r>
              <a:rPr lang="en-US" sz="1400" dirty="0" err="1">
                <a:latin typeface="Courier" pitchFamily="2" charset="0"/>
              </a:rPr>
              <a:t>daos_kv_put</a:t>
            </a:r>
            <a:r>
              <a:rPr lang="en-US" sz="1400" dirty="0">
                <a:latin typeface="Courier" pitchFamily="2" charset="0"/>
              </a:rPr>
              <a:t>(</a:t>
            </a:r>
            <a:r>
              <a:rPr lang="en-US" sz="1400" dirty="0" err="1">
                <a:latin typeface="Courier" pitchFamily="2" charset="0"/>
              </a:rPr>
              <a:t>kv</a:t>
            </a:r>
            <a:r>
              <a:rPr lang="en-US" sz="1400" dirty="0">
                <a:latin typeface="Courier" pitchFamily="2" charset="0"/>
              </a:rPr>
              <a:t>, DAOS_TX_NONE, 0, </a:t>
            </a:r>
            <a:r>
              <a:rPr lang="en-US" sz="1400" dirty="0">
                <a:solidFill>
                  <a:srgbClr val="9D206F"/>
                </a:solidFill>
                <a:latin typeface="Courier" pitchFamily="2" charset="0"/>
              </a:rPr>
              <a:t>"key1"</a:t>
            </a:r>
            <a:r>
              <a:rPr lang="en-US" sz="1400" dirty="0">
                <a:latin typeface="Courier" pitchFamily="2" charset="0"/>
              </a:rPr>
              <a:t>, val_len1, val_buf1, </a:t>
            </a:r>
            <a:r>
              <a:rPr lang="en-US" sz="1400" dirty="0">
                <a:solidFill>
                  <a:srgbClr val="2C9290"/>
                </a:solidFill>
                <a:latin typeface="Courier" pitchFamily="2" charset="0"/>
              </a:rPr>
              <a:t>NULL</a:t>
            </a:r>
            <a:r>
              <a:rPr lang="en-US" sz="1400" dirty="0">
                <a:latin typeface="Courier" pitchFamily="2" charset="0"/>
              </a:rPr>
              <a:t>);</a:t>
            </a:r>
          </a:p>
          <a:p>
            <a:pPr>
              <a:lnSpc>
                <a:spcPct val="100000"/>
              </a:lnSpc>
              <a:spcBef>
                <a:spcPts val="450"/>
              </a:spcBef>
            </a:pPr>
            <a:r>
              <a:rPr lang="en-US" sz="1400" dirty="0">
                <a:latin typeface="Courier" pitchFamily="2" charset="0"/>
              </a:rPr>
              <a:t>    </a:t>
            </a:r>
            <a:r>
              <a:rPr lang="en-US" sz="1400" dirty="0" err="1">
                <a:latin typeface="Courier" pitchFamily="2" charset="0"/>
              </a:rPr>
              <a:t>daos_kv_put</a:t>
            </a:r>
            <a:r>
              <a:rPr lang="en-US" sz="1400" dirty="0">
                <a:latin typeface="Courier" pitchFamily="2" charset="0"/>
              </a:rPr>
              <a:t>(</a:t>
            </a:r>
            <a:r>
              <a:rPr lang="en-US" sz="1400" dirty="0" err="1">
                <a:latin typeface="Courier" pitchFamily="2" charset="0"/>
              </a:rPr>
              <a:t>kv</a:t>
            </a:r>
            <a:r>
              <a:rPr lang="en-US" sz="1400" dirty="0">
                <a:latin typeface="Courier" pitchFamily="2" charset="0"/>
              </a:rPr>
              <a:t>, DAOS_TX_NONE, 0, </a:t>
            </a:r>
            <a:r>
              <a:rPr lang="en-US" sz="1400" dirty="0">
                <a:solidFill>
                  <a:srgbClr val="9D206F"/>
                </a:solidFill>
                <a:latin typeface="Courier" pitchFamily="2" charset="0"/>
              </a:rPr>
              <a:t>"key2"</a:t>
            </a:r>
            <a:r>
              <a:rPr lang="en-US" sz="1400" dirty="0">
                <a:latin typeface="Courier" pitchFamily="2" charset="0"/>
              </a:rPr>
              <a:t>, val_len2, val_buf2, </a:t>
            </a:r>
            <a:r>
              <a:rPr lang="en-US" sz="1400" dirty="0">
                <a:solidFill>
                  <a:srgbClr val="2C9290"/>
                </a:solidFill>
                <a:latin typeface="Courier" pitchFamily="2" charset="0"/>
              </a:rPr>
              <a:t>NULL</a:t>
            </a:r>
            <a:r>
              <a:rPr lang="en-US" sz="1400" dirty="0">
                <a:latin typeface="Courier" pitchFamily="2" charset="0"/>
              </a:rPr>
              <a:t>);</a:t>
            </a:r>
          </a:p>
          <a:p>
            <a:pPr>
              <a:lnSpc>
                <a:spcPct val="100000"/>
              </a:lnSpc>
              <a:spcBef>
                <a:spcPts val="450"/>
              </a:spcBef>
            </a:pPr>
            <a:endParaRPr lang="en-US" sz="1400" dirty="0">
              <a:latin typeface="Courier" pitchFamily="2" charset="0"/>
            </a:endParaRPr>
          </a:p>
          <a:p>
            <a:pPr>
              <a:lnSpc>
                <a:spcPct val="100000"/>
              </a:lnSpc>
              <a:spcBef>
                <a:spcPts val="450"/>
              </a:spcBef>
            </a:pPr>
            <a:r>
              <a:rPr lang="en-US" sz="1400" dirty="0">
                <a:latin typeface="Courier" pitchFamily="2" charset="0"/>
              </a:rPr>
              <a:t>    </a:t>
            </a:r>
            <a:r>
              <a:rPr lang="en-US" sz="1400" dirty="0">
                <a:solidFill>
                  <a:srgbClr val="CB2418"/>
                </a:solidFill>
                <a:latin typeface="Courier" pitchFamily="2" charset="0"/>
              </a:rPr>
              <a:t>/** to fetch, can query the size first if not known */</a:t>
            </a:r>
          </a:p>
          <a:p>
            <a:pPr>
              <a:lnSpc>
                <a:spcPct val="100000"/>
              </a:lnSpc>
              <a:spcBef>
                <a:spcPts val="450"/>
              </a:spcBef>
            </a:pPr>
            <a:r>
              <a:rPr lang="en-US" sz="1400" dirty="0">
                <a:latin typeface="Courier" pitchFamily="2" charset="0"/>
              </a:rPr>
              <a:t>    </a:t>
            </a:r>
            <a:r>
              <a:rPr lang="en-US" sz="1400" dirty="0" err="1">
                <a:latin typeface="Courier" pitchFamily="2" charset="0"/>
              </a:rPr>
              <a:t>daos_kv_get</a:t>
            </a:r>
            <a:r>
              <a:rPr lang="en-US" sz="1400" dirty="0">
                <a:latin typeface="Courier" pitchFamily="2" charset="0"/>
              </a:rPr>
              <a:t>(</a:t>
            </a:r>
            <a:r>
              <a:rPr lang="en-US" sz="1400" dirty="0" err="1">
                <a:latin typeface="Courier" pitchFamily="2" charset="0"/>
              </a:rPr>
              <a:t>kv</a:t>
            </a:r>
            <a:r>
              <a:rPr lang="en-US" sz="1400" dirty="0">
                <a:latin typeface="Courier" pitchFamily="2" charset="0"/>
              </a:rPr>
              <a:t>, DAOS_TX_NONE, 0, </a:t>
            </a:r>
            <a:r>
              <a:rPr lang="en-US" sz="1400" dirty="0">
                <a:solidFill>
                  <a:srgbClr val="9D206F"/>
                </a:solidFill>
                <a:latin typeface="Courier" pitchFamily="2" charset="0"/>
              </a:rPr>
              <a:t>"key1"</a:t>
            </a:r>
            <a:r>
              <a:rPr lang="en-US" sz="1400" dirty="0">
                <a:latin typeface="Courier" pitchFamily="2" charset="0"/>
              </a:rPr>
              <a:t>, &amp;size, </a:t>
            </a:r>
            <a:r>
              <a:rPr lang="en-US" sz="1400" dirty="0">
                <a:solidFill>
                  <a:srgbClr val="2C9290"/>
                </a:solidFill>
                <a:latin typeface="Courier" pitchFamily="2" charset="0"/>
              </a:rPr>
              <a:t>NULL</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a:t>
            </a:r>
          </a:p>
          <a:p>
            <a:pPr>
              <a:lnSpc>
                <a:spcPct val="100000"/>
              </a:lnSpc>
              <a:spcBef>
                <a:spcPts val="450"/>
              </a:spcBef>
            </a:pPr>
            <a:r>
              <a:rPr lang="en-US" sz="1400" dirty="0">
                <a:latin typeface="Courier" pitchFamily="2" charset="0"/>
              </a:rPr>
              <a:t>    </a:t>
            </a:r>
            <a:r>
              <a:rPr lang="en-US" sz="1400" dirty="0" err="1">
                <a:latin typeface="Courier" pitchFamily="2" charset="0"/>
              </a:rPr>
              <a:t>get_buf</a:t>
            </a:r>
            <a:r>
              <a:rPr lang="en-US" sz="1400" dirty="0">
                <a:latin typeface="Courier" pitchFamily="2" charset="0"/>
              </a:rPr>
              <a:t> = malloc (size);</a:t>
            </a:r>
          </a:p>
          <a:p>
            <a:pPr>
              <a:lnSpc>
                <a:spcPct val="100000"/>
              </a:lnSpc>
              <a:spcBef>
                <a:spcPts val="450"/>
              </a:spcBef>
            </a:pPr>
            <a:r>
              <a:rPr lang="en-US" sz="1400" dirty="0">
                <a:latin typeface="Courier" pitchFamily="2" charset="0"/>
              </a:rPr>
              <a:t>    </a:t>
            </a:r>
            <a:r>
              <a:rPr lang="en-US" sz="1400" dirty="0" err="1">
                <a:latin typeface="Courier" pitchFamily="2" charset="0"/>
              </a:rPr>
              <a:t>daos_kv_get</a:t>
            </a:r>
            <a:r>
              <a:rPr lang="en-US" sz="1400" dirty="0">
                <a:latin typeface="Courier" pitchFamily="2" charset="0"/>
              </a:rPr>
              <a:t>(</a:t>
            </a:r>
            <a:r>
              <a:rPr lang="en-US" sz="1400" dirty="0" err="1">
                <a:latin typeface="Courier" pitchFamily="2" charset="0"/>
              </a:rPr>
              <a:t>kv</a:t>
            </a:r>
            <a:r>
              <a:rPr lang="en-US" sz="1400" dirty="0">
                <a:latin typeface="Courier" pitchFamily="2" charset="0"/>
              </a:rPr>
              <a:t>, DAOS_TX_NONE, 0, </a:t>
            </a:r>
            <a:r>
              <a:rPr lang="en-US" sz="1400" dirty="0">
                <a:solidFill>
                  <a:srgbClr val="9D206F"/>
                </a:solidFill>
                <a:latin typeface="Courier" pitchFamily="2" charset="0"/>
              </a:rPr>
              <a:t>"key1"</a:t>
            </a:r>
            <a:r>
              <a:rPr lang="en-US" sz="1400" dirty="0">
                <a:latin typeface="Courier" pitchFamily="2" charset="0"/>
              </a:rPr>
              <a:t>, &amp;size, </a:t>
            </a:r>
            <a:r>
              <a:rPr lang="en-US" sz="1400" dirty="0" err="1">
                <a:latin typeface="Courier" pitchFamily="2" charset="0"/>
              </a:rPr>
              <a:t>get_buf</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a:t>
            </a:r>
          </a:p>
          <a:p>
            <a:pPr>
              <a:lnSpc>
                <a:spcPct val="100000"/>
              </a:lnSpc>
              <a:spcBef>
                <a:spcPts val="450"/>
              </a:spcBef>
            </a:pPr>
            <a:r>
              <a:rPr lang="en-US" sz="1400" dirty="0">
                <a:latin typeface="Courier" pitchFamily="2" charset="0"/>
              </a:rPr>
              <a:t>    </a:t>
            </a:r>
            <a:r>
              <a:rPr lang="en-US" sz="1400" dirty="0" err="1">
                <a:latin typeface="Courier" pitchFamily="2" charset="0"/>
              </a:rPr>
              <a:t>daos_kv_close</a:t>
            </a:r>
            <a:r>
              <a:rPr lang="en-US" sz="1400" dirty="0">
                <a:latin typeface="Courier" pitchFamily="2" charset="0"/>
              </a:rPr>
              <a:t>(</a:t>
            </a:r>
            <a:r>
              <a:rPr lang="en-US" sz="1400" dirty="0" err="1">
                <a:latin typeface="Courier" pitchFamily="2" charset="0"/>
              </a:rPr>
              <a:t>kv</a:t>
            </a:r>
            <a:r>
              <a:rPr lang="en-US" sz="1400" dirty="0">
                <a:latin typeface="Courier" pitchFamily="2" charset="0"/>
              </a:rPr>
              <a:t>, NULL);</a:t>
            </a:r>
          </a:p>
          <a:p>
            <a:pPr>
              <a:lnSpc>
                <a:spcPct val="100000"/>
              </a:lnSpc>
              <a:spcBef>
                <a:spcPts val="450"/>
              </a:spcBef>
            </a:pPr>
            <a:r>
              <a:rPr lang="en-US" sz="1400" dirty="0">
                <a:latin typeface="Courier" pitchFamily="2" charset="0"/>
              </a:rPr>
              <a:t>    </a:t>
            </a:r>
          </a:p>
          <a:p>
            <a:pPr>
              <a:lnSpc>
                <a:spcPct val="100000"/>
              </a:lnSpc>
              <a:spcBef>
                <a:spcPts val="450"/>
              </a:spcBef>
            </a:pPr>
            <a:r>
              <a:rPr lang="en-US" sz="1400" dirty="0">
                <a:latin typeface="Courier" pitchFamily="2" charset="0"/>
              </a:rPr>
              <a:t>    </a:t>
            </a:r>
            <a:r>
              <a:rPr lang="en-US" sz="1400" dirty="0">
                <a:solidFill>
                  <a:srgbClr val="CB2418"/>
                </a:solidFill>
                <a:latin typeface="Courier" pitchFamily="2" charset="0"/>
              </a:rPr>
              <a:t>/** free buffer, </a:t>
            </a:r>
            <a:r>
              <a:rPr lang="en-US" sz="1400" dirty="0" err="1">
                <a:solidFill>
                  <a:srgbClr val="CB2418"/>
                </a:solidFill>
                <a:latin typeface="Courier" pitchFamily="2" charset="0"/>
              </a:rPr>
              <a:t>cont_close</a:t>
            </a:r>
            <a:r>
              <a:rPr lang="en-US" sz="1400" dirty="0">
                <a:solidFill>
                  <a:srgbClr val="CB2418"/>
                </a:solidFill>
                <a:latin typeface="Courier" pitchFamily="2" charset="0"/>
              </a:rPr>
              <a:t>, disconnect, finalize */</a:t>
            </a:r>
            <a:br>
              <a:rPr lang="en-US" sz="1400" dirty="0">
                <a:latin typeface="Courier" pitchFamily="2" charset="0"/>
              </a:rPr>
            </a:br>
            <a:endParaRPr lang="en-US" sz="1400" dirty="0">
              <a:latin typeface="Courier" pitchFamily="2" charset="0"/>
            </a:endParaRPr>
          </a:p>
        </p:txBody>
      </p:sp>
    </p:spTree>
    <p:extLst>
      <p:ext uri="{BB962C8B-B14F-4D97-AF65-F5344CB8AC3E}">
        <p14:creationId xmlns:p14="http://schemas.microsoft.com/office/powerpoint/2010/main" val="706916645"/>
      </p:ext>
    </p:extLst>
  </p:cSld>
  <p:clrMapOvr>
    <a:masterClrMapping/>
  </p:clrMapOvr>
  <mc:AlternateContent xmlns:mc="http://schemas.openxmlformats.org/markup-compatibility/2006" xmlns:p14="http://schemas.microsoft.com/office/powerpoint/2010/main">
    <mc:Choice Requires="p14">
      <p:transition spd="med" p14:dur="700" advTm="82443">
        <p:fade/>
      </p:transition>
    </mc:Choice>
    <mc:Fallback xmlns="">
      <p:transition spd="med" advTm="8244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260B-56F4-4044-B517-EE8E2CD02294}"/>
              </a:ext>
            </a:extLst>
          </p:cNvPr>
          <p:cNvSpPr>
            <a:spLocks noGrp="1"/>
          </p:cNvSpPr>
          <p:nvPr>
            <p:ph type="title"/>
          </p:nvPr>
        </p:nvSpPr>
        <p:spPr/>
        <p:txBody>
          <a:bodyPr/>
          <a:lstStyle/>
          <a:p>
            <a:r>
              <a:rPr lang="en-US" dirty="0"/>
              <a:t>KV list example</a:t>
            </a:r>
          </a:p>
        </p:txBody>
      </p:sp>
      <p:sp>
        <p:nvSpPr>
          <p:cNvPr id="4" name="TextBox 3">
            <a:extLst>
              <a:ext uri="{FF2B5EF4-FFF2-40B4-BE49-F238E27FC236}">
                <a16:creationId xmlns:a16="http://schemas.microsoft.com/office/drawing/2014/main" id="{715C33B5-14A4-5949-AA2A-841A74EF2E2E}"/>
              </a:ext>
            </a:extLst>
          </p:cNvPr>
          <p:cNvSpPr txBox="1"/>
          <p:nvPr/>
        </p:nvSpPr>
        <p:spPr>
          <a:xfrm>
            <a:off x="125770" y="1222410"/>
            <a:ext cx="5764892" cy="5141092"/>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nSpc>
                <a:spcPct val="100000"/>
              </a:lnSpc>
              <a:spcBef>
                <a:spcPts val="450"/>
              </a:spcBef>
            </a:pPr>
            <a:r>
              <a:rPr lang="en-US" sz="1400" dirty="0">
                <a:latin typeface="Courier" pitchFamily="2" charset="0"/>
              </a:rPr>
              <a:t> </a:t>
            </a:r>
            <a:r>
              <a:rPr lang="en-US" sz="1400" dirty="0">
                <a:solidFill>
                  <a:srgbClr val="CB2418"/>
                </a:solidFill>
                <a:latin typeface="Courier" pitchFamily="2" charset="0"/>
              </a:rPr>
              <a:t>/** enumerate keys in the KV */</a:t>
            </a:r>
          </a:p>
          <a:p>
            <a:pPr>
              <a:lnSpc>
                <a:spcPct val="100000"/>
              </a:lnSpc>
              <a:spcBef>
                <a:spcPts val="450"/>
              </a:spcBef>
            </a:pPr>
            <a:r>
              <a:rPr lang="en-US" sz="1400" dirty="0">
                <a:latin typeface="Courier" pitchFamily="2" charset="0"/>
              </a:rPr>
              <a:t> </a:t>
            </a:r>
            <a:r>
              <a:rPr lang="en-US" sz="1400" dirty="0" err="1">
                <a:solidFill>
                  <a:srgbClr val="2D961E"/>
                </a:solidFill>
                <a:latin typeface="Courier" pitchFamily="2" charset="0"/>
              </a:rPr>
              <a:t>daos_anchor_t</a:t>
            </a:r>
            <a:r>
              <a:rPr lang="en-US" sz="1400" dirty="0">
                <a:latin typeface="Courier" pitchFamily="2" charset="0"/>
              </a:rPr>
              <a:t>   </a:t>
            </a:r>
            <a:r>
              <a:rPr lang="en-US" sz="1400" dirty="0">
                <a:solidFill>
                  <a:srgbClr val="C1651C"/>
                </a:solidFill>
                <a:latin typeface="Courier" pitchFamily="2" charset="0"/>
              </a:rPr>
              <a:t>anchor</a:t>
            </a:r>
            <a:r>
              <a:rPr lang="en-US" sz="1400" dirty="0">
                <a:latin typeface="Courier" pitchFamily="2" charset="0"/>
              </a:rPr>
              <a:t> = {0};</a:t>
            </a:r>
          </a:p>
          <a:p>
            <a:pPr>
              <a:lnSpc>
                <a:spcPct val="100000"/>
              </a:lnSpc>
              <a:spcBef>
                <a:spcPts val="450"/>
              </a:spcBef>
            </a:pPr>
            <a:r>
              <a:rPr lang="en-US" sz="1400" dirty="0">
                <a:solidFill>
                  <a:srgbClr val="107702"/>
                </a:solidFill>
                <a:latin typeface="Courier" pitchFamily="2" charset="0"/>
              </a:rPr>
              <a:t> </a:t>
            </a:r>
            <a:r>
              <a:rPr lang="en-US" sz="1400" dirty="0" err="1">
                <a:solidFill>
                  <a:srgbClr val="107702"/>
                </a:solidFill>
                <a:latin typeface="Courier" pitchFamily="2" charset="0"/>
              </a:rPr>
              <a:t>d_sg_list_t</a:t>
            </a:r>
            <a:r>
              <a:rPr lang="en-US" sz="1400" dirty="0">
                <a:latin typeface="Courier" pitchFamily="2" charset="0"/>
              </a:rPr>
              <a:t>     </a:t>
            </a:r>
            <a:r>
              <a:rPr lang="en-US" sz="1400" dirty="0" err="1">
                <a:solidFill>
                  <a:srgbClr val="9E4C04"/>
                </a:solidFill>
                <a:latin typeface="Courier" pitchFamily="2" charset="0"/>
              </a:rPr>
              <a:t>sgl</a:t>
            </a:r>
            <a:r>
              <a:rPr lang="en-US" sz="1400" dirty="0">
                <a:latin typeface="Courier" pitchFamily="2" charset="0"/>
              </a:rPr>
              <a:t>;</a:t>
            </a:r>
          </a:p>
          <a:p>
            <a:pPr>
              <a:lnSpc>
                <a:spcPct val="100000"/>
              </a:lnSpc>
              <a:spcBef>
                <a:spcPts val="450"/>
              </a:spcBef>
            </a:pPr>
            <a:r>
              <a:rPr lang="en-US" sz="1400" dirty="0">
                <a:solidFill>
                  <a:srgbClr val="2D961E"/>
                </a:solidFill>
                <a:latin typeface="Courier" pitchFamily="2" charset="0"/>
              </a:rPr>
              <a:t> </a:t>
            </a:r>
            <a:r>
              <a:rPr lang="en-US" sz="1400" dirty="0" err="1">
                <a:solidFill>
                  <a:srgbClr val="2D961E"/>
                </a:solidFill>
                <a:latin typeface="Courier" pitchFamily="2" charset="0"/>
              </a:rPr>
              <a:t>d_iov_t</a:t>
            </a:r>
            <a:r>
              <a:rPr lang="en-US" sz="1400" dirty="0">
                <a:latin typeface="Courier" pitchFamily="2" charset="0"/>
              </a:rPr>
              <a:t>         </a:t>
            </a:r>
            <a:r>
              <a:rPr lang="en-US" sz="1400" dirty="0" err="1">
                <a:solidFill>
                  <a:srgbClr val="C1651C"/>
                </a:solidFill>
                <a:latin typeface="Courier" pitchFamily="2" charset="0"/>
              </a:rPr>
              <a:t>sg_iov</a:t>
            </a:r>
            <a:r>
              <a:rPr lang="en-US" sz="1400" dirty="0">
                <a:latin typeface="Courier" pitchFamily="2" charset="0"/>
              </a:rPr>
              <a:t>;</a:t>
            </a:r>
          </a:p>
          <a:p>
            <a:pPr>
              <a:lnSpc>
                <a:spcPct val="100000"/>
              </a:lnSpc>
              <a:spcBef>
                <a:spcPts val="450"/>
              </a:spcBef>
            </a:pPr>
            <a:endParaRPr lang="en-US" sz="1400" dirty="0">
              <a:latin typeface="Courier" pitchFamily="2" charset="0"/>
            </a:endParaRPr>
          </a:p>
          <a:p>
            <a:pPr>
              <a:lnSpc>
                <a:spcPct val="100000"/>
              </a:lnSpc>
              <a:spcBef>
                <a:spcPts val="450"/>
              </a:spcBef>
            </a:pPr>
            <a:r>
              <a:rPr lang="en-US" sz="1400" dirty="0">
                <a:solidFill>
                  <a:srgbClr val="CB2418"/>
                </a:solidFill>
                <a:latin typeface="Courier" pitchFamily="2" charset="0"/>
              </a:rPr>
              <a:t> /** size of buffer to hold as many keys in memory */</a:t>
            </a:r>
          </a:p>
          <a:p>
            <a:pPr>
              <a:lnSpc>
                <a:spcPct val="100000"/>
              </a:lnSpc>
              <a:spcBef>
                <a:spcPts val="450"/>
              </a:spcBef>
            </a:pPr>
            <a:r>
              <a:rPr lang="en-US" sz="1400" dirty="0">
                <a:latin typeface="Courier" pitchFamily="2" charset="0"/>
              </a:rPr>
              <a:t> </a:t>
            </a:r>
            <a:r>
              <a:rPr lang="en-US" sz="1400" dirty="0" err="1">
                <a:latin typeface="Courier" pitchFamily="2" charset="0"/>
              </a:rPr>
              <a:t>buf</a:t>
            </a:r>
            <a:r>
              <a:rPr lang="en-US" sz="1400" dirty="0">
                <a:latin typeface="Courier" pitchFamily="2" charset="0"/>
              </a:rPr>
              <a:t> = malloc(ENUM_DESC_BUF);</a:t>
            </a:r>
          </a:p>
          <a:p>
            <a:pPr>
              <a:lnSpc>
                <a:spcPct val="100000"/>
              </a:lnSpc>
              <a:spcBef>
                <a:spcPts val="450"/>
              </a:spcBef>
            </a:pPr>
            <a:r>
              <a:rPr lang="en-US" sz="1400" dirty="0">
                <a:latin typeface="Courier" pitchFamily="2" charset="0"/>
              </a:rPr>
              <a:t> </a:t>
            </a:r>
            <a:r>
              <a:rPr lang="en-US" sz="1400" dirty="0" err="1">
                <a:latin typeface="Courier" pitchFamily="2" charset="0"/>
              </a:rPr>
              <a:t>d_iov_set</a:t>
            </a:r>
            <a:r>
              <a:rPr lang="en-US" sz="1400" dirty="0">
                <a:latin typeface="Courier" pitchFamily="2" charset="0"/>
              </a:rPr>
              <a:t>(&amp;</a:t>
            </a:r>
            <a:r>
              <a:rPr lang="en-US" sz="1400" dirty="0" err="1">
                <a:latin typeface="Courier" pitchFamily="2" charset="0"/>
              </a:rPr>
              <a:t>sg_iov</a:t>
            </a:r>
            <a:r>
              <a:rPr lang="en-US" sz="1400" dirty="0">
                <a:latin typeface="Courier" pitchFamily="2" charset="0"/>
              </a:rPr>
              <a:t>, </a:t>
            </a:r>
            <a:r>
              <a:rPr lang="en-US" sz="1400" dirty="0" err="1">
                <a:latin typeface="Courier" pitchFamily="2" charset="0"/>
              </a:rPr>
              <a:t>buf</a:t>
            </a:r>
            <a:r>
              <a:rPr lang="en-US" sz="1400" dirty="0">
                <a:latin typeface="Courier" pitchFamily="2" charset="0"/>
              </a:rPr>
              <a:t>, ENUM_DESC_BUF);</a:t>
            </a:r>
          </a:p>
          <a:p>
            <a:pPr>
              <a:lnSpc>
                <a:spcPct val="100000"/>
              </a:lnSpc>
              <a:spcBef>
                <a:spcPts val="450"/>
              </a:spcBef>
            </a:pPr>
            <a:r>
              <a:rPr lang="en-US" sz="1400" dirty="0">
                <a:latin typeface="Courier" pitchFamily="2" charset="0"/>
              </a:rPr>
              <a:t> </a:t>
            </a:r>
            <a:r>
              <a:rPr lang="en-US" sz="1400" dirty="0" err="1">
                <a:latin typeface="Courier" pitchFamily="2" charset="0"/>
              </a:rPr>
              <a:t>sgl.sg_nr</a:t>
            </a:r>
            <a:r>
              <a:rPr lang="en-US" sz="1400" dirty="0">
                <a:latin typeface="Courier" pitchFamily="2" charset="0"/>
              </a:rPr>
              <a:t>               = 1;</a:t>
            </a:r>
          </a:p>
          <a:p>
            <a:pPr>
              <a:lnSpc>
                <a:spcPct val="100000"/>
              </a:lnSpc>
              <a:spcBef>
                <a:spcPts val="450"/>
              </a:spcBef>
            </a:pPr>
            <a:r>
              <a:rPr lang="en-US" sz="1400" dirty="0">
                <a:latin typeface="Courier" pitchFamily="2" charset="0"/>
              </a:rPr>
              <a:t> </a:t>
            </a:r>
            <a:r>
              <a:rPr lang="en-US" sz="1400" dirty="0" err="1">
                <a:latin typeface="Courier" pitchFamily="2" charset="0"/>
              </a:rPr>
              <a:t>sgl.sg_nr_out</a:t>
            </a:r>
            <a:r>
              <a:rPr lang="en-US" sz="1400" dirty="0">
                <a:latin typeface="Courier" pitchFamily="2" charset="0"/>
              </a:rPr>
              <a:t>           = 0;</a:t>
            </a:r>
          </a:p>
          <a:p>
            <a:pPr>
              <a:lnSpc>
                <a:spcPct val="100000"/>
              </a:lnSpc>
              <a:spcBef>
                <a:spcPts val="450"/>
              </a:spcBef>
            </a:pPr>
            <a:r>
              <a:rPr lang="en-US" sz="1400" dirty="0">
                <a:latin typeface="Courier" pitchFamily="2" charset="0"/>
              </a:rPr>
              <a:t> </a:t>
            </a:r>
            <a:r>
              <a:rPr lang="en-US" sz="1400" dirty="0" err="1">
                <a:latin typeface="Courier" pitchFamily="2" charset="0"/>
              </a:rPr>
              <a:t>sgl.sg_iovs</a:t>
            </a:r>
            <a:r>
              <a:rPr lang="en-US" sz="1400" dirty="0">
                <a:latin typeface="Courier" pitchFamily="2" charset="0"/>
              </a:rPr>
              <a:t>             = &amp;</a:t>
            </a:r>
            <a:r>
              <a:rPr lang="en-US" sz="1400" dirty="0" err="1">
                <a:latin typeface="Courier" pitchFamily="2" charset="0"/>
              </a:rPr>
              <a:t>sg_iov</a:t>
            </a:r>
            <a:r>
              <a:rPr lang="en-US" sz="1400" dirty="0">
                <a:latin typeface="Courier" pitchFamily="2" charset="0"/>
              </a:rPr>
              <a:t>;</a:t>
            </a:r>
          </a:p>
        </p:txBody>
      </p:sp>
      <p:sp>
        <p:nvSpPr>
          <p:cNvPr id="6" name="TextBox 5">
            <a:extLst>
              <a:ext uri="{FF2B5EF4-FFF2-40B4-BE49-F238E27FC236}">
                <a16:creationId xmlns:a16="http://schemas.microsoft.com/office/drawing/2014/main" id="{7CA7479C-1FF9-0746-A5E0-F44108BD3A8B}"/>
              </a:ext>
            </a:extLst>
          </p:cNvPr>
          <p:cNvSpPr txBox="1"/>
          <p:nvPr/>
        </p:nvSpPr>
        <p:spPr>
          <a:xfrm>
            <a:off x="5890662" y="1222410"/>
            <a:ext cx="6175569" cy="5141092"/>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nSpc>
                <a:spcPct val="100000"/>
              </a:lnSpc>
              <a:spcBef>
                <a:spcPts val="450"/>
              </a:spcBef>
            </a:pPr>
            <a:r>
              <a:rPr lang="en-US" sz="1400" dirty="0">
                <a:latin typeface="Courier" pitchFamily="2" charset="0"/>
              </a:rPr>
              <a:t> </a:t>
            </a:r>
            <a:r>
              <a:rPr lang="en-US" sz="1400" dirty="0" err="1">
                <a:solidFill>
                  <a:srgbClr val="2D961E"/>
                </a:solidFill>
                <a:latin typeface="Courier" pitchFamily="2" charset="0"/>
              </a:rPr>
              <a:t>daos_key_desc_t</a:t>
            </a:r>
            <a:r>
              <a:rPr lang="en-US" sz="1400" dirty="0">
                <a:latin typeface="Courier" pitchFamily="2" charset="0"/>
              </a:rPr>
              <a:t> </a:t>
            </a:r>
            <a:r>
              <a:rPr lang="en-US" sz="1400" dirty="0" err="1">
                <a:solidFill>
                  <a:srgbClr val="C1651C"/>
                </a:solidFill>
                <a:latin typeface="Courier" pitchFamily="2" charset="0"/>
              </a:rPr>
              <a:t>kds</a:t>
            </a:r>
            <a:r>
              <a:rPr lang="en-US" sz="1400" dirty="0">
                <a:latin typeface="Courier" pitchFamily="2" charset="0"/>
              </a:rPr>
              <a:t>[ENUM_DESC_NR];</a:t>
            </a:r>
            <a:br>
              <a:rPr lang="en-US" sz="1400" dirty="0">
                <a:latin typeface="Courier" pitchFamily="2" charset="0"/>
              </a:rPr>
            </a:br>
            <a:endParaRPr lang="en-US" sz="1400" dirty="0">
              <a:latin typeface="Courier" pitchFamily="2" charset="0"/>
            </a:endParaRPr>
          </a:p>
          <a:p>
            <a:pPr>
              <a:lnSpc>
                <a:spcPct val="100000"/>
              </a:lnSpc>
              <a:spcBef>
                <a:spcPts val="450"/>
              </a:spcBef>
            </a:pPr>
            <a:r>
              <a:rPr lang="en-US" sz="1400" dirty="0">
                <a:latin typeface="Courier" pitchFamily="2" charset="0"/>
              </a:rPr>
              <a:t> </a:t>
            </a:r>
            <a:r>
              <a:rPr lang="en-US" sz="1400" dirty="0">
                <a:solidFill>
                  <a:srgbClr val="C200FF"/>
                </a:solidFill>
                <a:latin typeface="Courier" pitchFamily="2" charset="0"/>
              </a:rPr>
              <a:t>while</a:t>
            </a:r>
            <a:r>
              <a:rPr lang="en-US" sz="1400" dirty="0">
                <a:latin typeface="Courier" pitchFamily="2" charset="0"/>
              </a:rPr>
              <a:t> (!</a:t>
            </a:r>
            <a:r>
              <a:rPr lang="en-US" sz="1400" dirty="0" err="1">
                <a:latin typeface="Courier" pitchFamily="2" charset="0"/>
              </a:rPr>
              <a:t>daos_anchor_is_eof</a:t>
            </a:r>
            <a:r>
              <a:rPr lang="en-US" sz="1400" dirty="0">
                <a:latin typeface="Courier" pitchFamily="2" charset="0"/>
              </a:rPr>
              <a:t>(&amp;anchor)) {</a:t>
            </a:r>
          </a:p>
          <a:p>
            <a:pPr>
              <a:lnSpc>
                <a:spcPct val="100000"/>
              </a:lnSpc>
              <a:spcBef>
                <a:spcPts val="450"/>
              </a:spcBef>
            </a:pPr>
            <a:r>
              <a:rPr lang="en-US" sz="1400" dirty="0">
                <a:latin typeface="Courier" pitchFamily="2" charset="0"/>
              </a:rPr>
              <a:t>   </a:t>
            </a:r>
            <a:r>
              <a:rPr lang="en-US" sz="1400" dirty="0">
                <a:solidFill>
                  <a:srgbClr val="CB2418"/>
                </a:solidFill>
                <a:latin typeface="Courier" pitchFamily="2" charset="0"/>
              </a:rPr>
              <a:t>/** how many keys to attempt to fetch in one call */</a:t>
            </a:r>
          </a:p>
          <a:p>
            <a:pPr>
              <a:lnSpc>
                <a:spcPct val="100000"/>
              </a:lnSpc>
              <a:spcBef>
                <a:spcPts val="450"/>
              </a:spcBef>
            </a:pPr>
            <a:r>
              <a:rPr lang="en-US" sz="1400" dirty="0">
                <a:latin typeface="Courier" pitchFamily="2" charset="0"/>
              </a:rPr>
              <a:t>   </a:t>
            </a:r>
            <a:r>
              <a:rPr lang="en-US" sz="1400" dirty="0">
                <a:solidFill>
                  <a:srgbClr val="2D961E"/>
                </a:solidFill>
                <a:latin typeface="Courier" pitchFamily="2" charset="0"/>
              </a:rPr>
              <a:t>uint32_t</a:t>
            </a:r>
            <a:r>
              <a:rPr lang="en-US" sz="1400" dirty="0">
                <a:latin typeface="Courier" pitchFamily="2" charset="0"/>
              </a:rPr>
              <a:t>        </a:t>
            </a:r>
            <a:r>
              <a:rPr lang="en-US" sz="1400" dirty="0">
                <a:solidFill>
                  <a:srgbClr val="C1651C"/>
                </a:solidFill>
                <a:latin typeface="Courier" pitchFamily="2" charset="0"/>
              </a:rPr>
              <a:t>nr</a:t>
            </a:r>
            <a:r>
              <a:rPr lang="en-US" sz="1400" dirty="0">
                <a:latin typeface="Courier" pitchFamily="2" charset="0"/>
              </a:rPr>
              <a:t> = ENUM_DESC_NR;</a:t>
            </a:r>
          </a:p>
          <a:p>
            <a:pPr>
              <a:lnSpc>
                <a:spcPct val="100000"/>
              </a:lnSpc>
              <a:spcBef>
                <a:spcPts val="450"/>
              </a:spcBef>
            </a:pPr>
            <a:br>
              <a:rPr lang="en-US" sz="1400" dirty="0">
                <a:latin typeface="Courier" pitchFamily="2" charset="0"/>
              </a:rPr>
            </a:br>
            <a:endParaRPr lang="en-US" sz="1400" dirty="0">
              <a:latin typeface="Courier" pitchFamily="2" charset="0"/>
            </a:endParaRPr>
          </a:p>
          <a:p>
            <a:pPr>
              <a:lnSpc>
                <a:spcPct val="100000"/>
              </a:lnSpc>
              <a:spcBef>
                <a:spcPts val="450"/>
              </a:spcBef>
            </a:pPr>
            <a:r>
              <a:rPr lang="en-US" sz="1400" dirty="0">
                <a:latin typeface="Courier" pitchFamily="2" charset="0"/>
              </a:rPr>
              <a:t>   </a:t>
            </a:r>
            <a:r>
              <a:rPr lang="en-US" sz="1400" dirty="0" err="1">
                <a:latin typeface="Courier" pitchFamily="2" charset="0"/>
              </a:rPr>
              <a:t>memset</a:t>
            </a:r>
            <a:r>
              <a:rPr lang="en-US" sz="1400" dirty="0">
                <a:latin typeface="Courier" pitchFamily="2" charset="0"/>
              </a:rPr>
              <a:t>(</a:t>
            </a:r>
            <a:r>
              <a:rPr lang="en-US" sz="1400" dirty="0" err="1">
                <a:latin typeface="Courier" pitchFamily="2" charset="0"/>
              </a:rPr>
              <a:t>buf</a:t>
            </a:r>
            <a:r>
              <a:rPr lang="en-US" sz="1400" dirty="0">
                <a:latin typeface="Courier" pitchFamily="2" charset="0"/>
              </a:rPr>
              <a:t>, 0, ENUM_DESC_BUF);</a:t>
            </a:r>
          </a:p>
          <a:p>
            <a:pPr>
              <a:lnSpc>
                <a:spcPct val="100000"/>
              </a:lnSpc>
              <a:spcBef>
                <a:spcPts val="450"/>
              </a:spcBef>
            </a:pPr>
            <a:r>
              <a:rPr lang="en-US" sz="1400" dirty="0">
                <a:latin typeface="Courier" pitchFamily="2" charset="0"/>
              </a:rPr>
              <a:t>   </a:t>
            </a:r>
            <a:r>
              <a:rPr lang="en-US" sz="1400" dirty="0" err="1">
                <a:latin typeface="Courier" pitchFamily="2" charset="0"/>
              </a:rPr>
              <a:t>daos_kv_list</a:t>
            </a:r>
            <a:r>
              <a:rPr lang="en-US" sz="1400" dirty="0">
                <a:latin typeface="Courier" pitchFamily="2" charset="0"/>
              </a:rPr>
              <a:t>(</a:t>
            </a:r>
            <a:r>
              <a:rPr lang="en-US" sz="1400" dirty="0" err="1">
                <a:latin typeface="Courier" pitchFamily="2" charset="0"/>
              </a:rPr>
              <a:t>kv</a:t>
            </a:r>
            <a:r>
              <a:rPr lang="en-US" sz="1400" dirty="0">
                <a:latin typeface="Courier" pitchFamily="2" charset="0"/>
              </a:rPr>
              <a:t>, DAOS_TX_NONE, &amp;nr, </a:t>
            </a:r>
            <a:r>
              <a:rPr lang="en-US" sz="1400" dirty="0" err="1">
                <a:latin typeface="Courier" pitchFamily="2" charset="0"/>
              </a:rPr>
              <a:t>kds</a:t>
            </a:r>
            <a:r>
              <a:rPr lang="en-US" sz="1400" dirty="0">
                <a:latin typeface="Courier" pitchFamily="2" charset="0"/>
              </a:rPr>
              <a:t>, &amp;</a:t>
            </a:r>
            <a:r>
              <a:rPr lang="en-US" sz="1400" dirty="0" err="1">
                <a:latin typeface="Courier" pitchFamily="2" charset="0"/>
              </a:rPr>
              <a:t>sgl</a:t>
            </a:r>
            <a:r>
              <a:rPr lang="en-US" sz="1400" dirty="0">
                <a:latin typeface="Courier" pitchFamily="2" charset="0"/>
              </a:rPr>
              <a:t>,</a:t>
            </a:r>
          </a:p>
          <a:p>
            <a:pPr>
              <a:lnSpc>
                <a:spcPct val="100000"/>
              </a:lnSpc>
              <a:spcBef>
                <a:spcPts val="450"/>
              </a:spcBef>
            </a:pPr>
            <a:r>
              <a:rPr lang="en-US" sz="1400" dirty="0">
                <a:latin typeface="Courier" pitchFamily="2" charset="0"/>
              </a:rPr>
              <a:t>	    &amp;anchor, </a:t>
            </a:r>
            <a:r>
              <a:rPr lang="en-US" sz="1400" dirty="0">
                <a:solidFill>
                  <a:srgbClr val="2C9290"/>
                </a:solidFill>
                <a:latin typeface="Courier" pitchFamily="2" charset="0"/>
              </a:rPr>
              <a:t>NULL</a:t>
            </a:r>
            <a:r>
              <a:rPr lang="en-US" sz="1400" dirty="0">
                <a:latin typeface="Courier" pitchFamily="2" charset="0"/>
              </a:rPr>
              <a:t>);</a:t>
            </a:r>
            <a:br>
              <a:rPr lang="en-US" sz="1400" dirty="0">
                <a:latin typeface="Courier" pitchFamily="2" charset="0"/>
              </a:rPr>
            </a:br>
            <a:endParaRPr lang="en-US" sz="1400" dirty="0">
              <a:latin typeface="Courier" pitchFamily="2" charset="0"/>
            </a:endParaRPr>
          </a:p>
          <a:p>
            <a:pPr>
              <a:lnSpc>
                <a:spcPct val="100000"/>
              </a:lnSpc>
              <a:spcBef>
                <a:spcPts val="450"/>
              </a:spcBef>
            </a:pPr>
            <a:r>
              <a:rPr lang="en-US" sz="1400" dirty="0">
                <a:latin typeface="Courier" pitchFamily="2" charset="0"/>
              </a:rPr>
              <a:t>   </a:t>
            </a:r>
            <a:r>
              <a:rPr lang="en-US" sz="1400" dirty="0">
                <a:solidFill>
                  <a:srgbClr val="C200FF"/>
                </a:solidFill>
                <a:latin typeface="Courier" pitchFamily="2" charset="0"/>
              </a:rPr>
              <a:t>if</a:t>
            </a:r>
            <a:r>
              <a:rPr lang="en-US" sz="1400" dirty="0">
                <a:latin typeface="Courier" pitchFamily="2" charset="0"/>
              </a:rPr>
              <a:t> (nr == 0)</a:t>
            </a:r>
          </a:p>
          <a:p>
            <a:pPr>
              <a:lnSpc>
                <a:spcPct val="100000"/>
              </a:lnSpc>
              <a:spcBef>
                <a:spcPts val="450"/>
              </a:spcBef>
            </a:pPr>
            <a:r>
              <a:rPr lang="en-US" sz="1400" dirty="0">
                <a:latin typeface="Courier" pitchFamily="2" charset="0"/>
              </a:rPr>
              <a:t>     </a:t>
            </a:r>
            <a:r>
              <a:rPr lang="en-US" sz="1400" dirty="0">
                <a:solidFill>
                  <a:srgbClr val="C200FF"/>
                </a:solidFill>
                <a:latin typeface="Courier" pitchFamily="2" charset="0"/>
              </a:rPr>
              <a:t>continue</a:t>
            </a:r>
            <a:r>
              <a:rPr lang="en-US" sz="1400" dirty="0">
                <a:latin typeface="Courier" pitchFamily="2" charset="0"/>
              </a:rPr>
              <a:t>;</a:t>
            </a:r>
          </a:p>
          <a:p>
            <a:pPr>
              <a:lnSpc>
                <a:spcPct val="100000"/>
              </a:lnSpc>
              <a:spcBef>
                <a:spcPts val="450"/>
              </a:spcBef>
            </a:pPr>
            <a:r>
              <a:rPr lang="en-US" sz="1400" dirty="0">
                <a:latin typeface="Courier" pitchFamily="2" charset="0"/>
              </a:rPr>
              <a:t>   </a:t>
            </a:r>
            <a:r>
              <a:rPr lang="en-US" sz="1400" dirty="0">
                <a:solidFill>
                  <a:srgbClr val="CB2418"/>
                </a:solidFill>
                <a:latin typeface="Courier" pitchFamily="2" charset="0"/>
              </a:rPr>
              <a:t>/** </a:t>
            </a:r>
            <a:r>
              <a:rPr lang="en-US" sz="1400" dirty="0" err="1">
                <a:solidFill>
                  <a:srgbClr val="CB2418"/>
                </a:solidFill>
                <a:latin typeface="Courier" pitchFamily="2" charset="0"/>
              </a:rPr>
              <a:t>buf</a:t>
            </a:r>
            <a:r>
              <a:rPr lang="en-US" sz="1400" dirty="0">
                <a:solidFill>
                  <a:srgbClr val="CB2418"/>
                </a:solidFill>
                <a:latin typeface="Courier" pitchFamily="2" charset="0"/>
              </a:rPr>
              <a:t> now container nr keys */</a:t>
            </a:r>
          </a:p>
          <a:p>
            <a:pPr>
              <a:lnSpc>
                <a:spcPct val="100000"/>
              </a:lnSpc>
              <a:spcBef>
                <a:spcPts val="450"/>
              </a:spcBef>
            </a:pPr>
            <a:r>
              <a:rPr lang="en-US" sz="1400" dirty="0">
                <a:latin typeface="Courier" pitchFamily="2" charset="0"/>
              </a:rPr>
              <a:t>   </a:t>
            </a:r>
            <a:r>
              <a:rPr lang="en-US" sz="1400" dirty="0">
                <a:solidFill>
                  <a:srgbClr val="CB2418"/>
                </a:solidFill>
                <a:latin typeface="Courier" pitchFamily="2" charset="0"/>
              </a:rPr>
              <a:t>/* </a:t>
            </a:r>
            <a:r>
              <a:rPr lang="en-US" sz="1400" dirty="0" err="1">
                <a:solidFill>
                  <a:srgbClr val="CB2418"/>
                </a:solidFill>
                <a:latin typeface="Courier" pitchFamily="2" charset="0"/>
              </a:rPr>
              <a:t>kds</a:t>
            </a:r>
            <a:r>
              <a:rPr lang="en-US" sz="1400" dirty="0">
                <a:solidFill>
                  <a:srgbClr val="CB2418"/>
                </a:solidFill>
                <a:latin typeface="Courier" pitchFamily="2" charset="0"/>
              </a:rPr>
              <a:t> arrays has length of each key */</a:t>
            </a:r>
          </a:p>
          <a:p>
            <a:pPr>
              <a:lnSpc>
                <a:spcPct val="100000"/>
              </a:lnSpc>
              <a:spcBef>
                <a:spcPts val="450"/>
              </a:spcBef>
            </a:pPr>
            <a:r>
              <a:rPr lang="en-US" sz="1400" dirty="0">
                <a:latin typeface="Courier" pitchFamily="2" charset="0"/>
              </a:rPr>
              <a:t> }</a:t>
            </a:r>
          </a:p>
          <a:p>
            <a:pPr>
              <a:lnSpc>
                <a:spcPct val="100000"/>
              </a:lnSpc>
              <a:spcBef>
                <a:spcPts val="450"/>
              </a:spcBef>
            </a:pPr>
            <a:endParaRPr lang="en-US" sz="1400" dirty="0">
              <a:latin typeface="Courier" pitchFamily="2" charset="0"/>
            </a:endParaRPr>
          </a:p>
        </p:txBody>
      </p:sp>
    </p:spTree>
    <p:extLst>
      <p:ext uri="{BB962C8B-B14F-4D97-AF65-F5344CB8AC3E}">
        <p14:creationId xmlns:p14="http://schemas.microsoft.com/office/powerpoint/2010/main" val="291969459"/>
      </p:ext>
    </p:extLst>
  </p:cSld>
  <p:clrMapOvr>
    <a:masterClrMapping/>
  </p:clrMapOvr>
  <mc:AlternateContent xmlns:mc="http://schemas.openxmlformats.org/markup-compatibility/2006" xmlns:p14="http://schemas.microsoft.com/office/powerpoint/2010/main">
    <mc:Choice Requires="p14">
      <p:transition spd="med" p14:dur="700" advTm="196638">
        <p:fade/>
      </p:transition>
    </mc:Choice>
    <mc:Fallback xmlns="">
      <p:transition spd="med" advTm="19663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5BAB-5AE9-534C-B805-AC25F569293B}"/>
              </a:ext>
            </a:extLst>
          </p:cNvPr>
          <p:cNvSpPr>
            <a:spLocks noGrp="1"/>
          </p:cNvSpPr>
          <p:nvPr>
            <p:ph type="title"/>
          </p:nvPr>
        </p:nvSpPr>
        <p:spPr/>
        <p:txBody>
          <a:bodyPr/>
          <a:lstStyle/>
          <a:p>
            <a:r>
              <a:rPr lang="en-US" dirty="0"/>
              <a:t>DAOS Array Object</a:t>
            </a:r>
          </a:p>
        </p:txBody>
      </p:sp>
      <p:sp>
        <p:nvSpPr>
          <p:cNvPr id="3" name="Content Placeholder 2">
            <a:extLst>
              <a:ext uri="{FF2B5EF4-FFF2-40B4-BE49-F238E27FC236}">
                <a16:creationId xmlns:a16="http://schemas.microsoft.com/office/drawing/2014/main" id="{E057CD9B-FFC3-B845-B3F9-B80953A4AA49}"/>
              </a:ext>
            </a:extLst>
          </p:cNvPr>
          <p:cNvSpPr>
            <a:spLocks noGrp="1"/>
          </p:cNvSpPr>
          <p:nvPr>
            <p:ph idx="1"/>
          </p:nvPr>
        </p:nvSpPr>
        <p:spPr/>
        <p:txBody>
          <a:bodyPr>
            <a:normAutofit fontScale="92500" lnSpcReduction="10000"/>
          </a:bodyPr>
          <a:lstStyle/>
          <a:p>
            <a:r>
              <a:rPr lang="en-US" dirty="0"/>
              <a:t>Array object to manage records:</a:t>
            </a:r>
          </a:p>
          <a:p>
            <a:pPr lvl="1"/>
            <a:r>
              <a:rPr lang="en-US" dirty="0"/>
              <a:t>1 Dimensional</a:t>
            </a:r>
          </a:p>
          <a:p>
            <a:r>
              <a:rPr lang="en-US" dirty="0"/>
              <a:t>Array Management API:</a:t>
            </a:r>
          </a:p>
          <a:p>
            <a:r>
              <a:rPr lang="en-US" sz="2400" dirty="0">
                <a:solidFill>
                  <a:srgbClr val="2D961E"/>
                </a:solidFill>
                <a:latin typeface="Courier" pitchFamily="2" charset="0"/>
              </a:rPr>
              <a:t>int</a:t>
            </a:r>
            <a:r>
              <a:rPr lang="en-US" sz="2400" dirty="0">
                <a:solidFill>
                  <a:srgbClr val="000000"/>
                </a:solidFill>
                <a:latin typeface="Courier" pitchFamily="2" charset="0"/>
              </a:rPr>
              <a:t> </a:t>
            </a:r>
            <a:r>
              <a:rPr lang="en-US" sz="2400" dirty="0" err="1">
                <a:solidFill>
                  <a:srgbClr val="4A00FF"/>
                </a:solidFill>
                <a:latin typeface="Courier" pitchFamily="2" charset="0"/>
              </a:rPr>
              <a:t>daos_array_create</a:t>
            </a:r>
            <a:r>
              <a:rPr lang="en-US" sz="2400" dirty="0">
                <a:solidFill>
                  <a:srgbClr val="000000"/>
                </a:solidFill>
                <a:latin typeface="Courier" pitchFamily="2" charset="0"/>
              </a:rPr>
              <a:t>(</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err="1">
                <a:solidFill>
                  <a:srgbClr val="C1651C"/>
                </a:solidFill>
                <a:latin typeface="Courier" pitchFamily="2" charset="0"/>
              </a:rPr>
              <a:t>coh</a:t>
            </a:r>
            <a:r>
              <a:rPr lang="en-US" sz="2400" dirty="0">
                <a:solidFill>
                  <a:srgbClr val="000000"/>
                </a:solidFill>
                <a:latin typeface="Courier" pitchFamily="2" charset="0"/>
              </a:rPr>
              <a:t>, </a:t>
            </a:r>
            <a:r>
              <a:rPr lang="en-US" sz="2400" dirty="0" err="1">
                <a:solidFill>
                  <a:srgbClr val="2D961E"/>
                </a:solidFill>
                <a:latin typeface="Courier" pitchFamily="2" charset="0"/>
              </a:rPr>
              <a:t>daos_obj_id_t</a:t>
            </a:r>
            <a:r>
              <a:rPr lang="en-US" sz="2400" dirty="0">
                <a:solidFill>
                  <a:srgbClr val="000000"/>
                </a:solidFill>
                <a:latin typeface="Courier" pitchFamily="2" charset="0"/>
              </a:rPr>
              <a:t> </a:t>
            </a:r>
            <a:r>
              <a:rPr lang="en-US" sz="2400" dirty="0" err="1">
                <a:solidFill>
                  <a:srgbClr val="C1651C"/>
                </a:solidFill>
                <a:latin typeface="Courier" pitchFamily="2" charset="0"/>
              </a:rPr>
              <a:t>oid</a:t>
            </a:r>
            <a:r>
              <a:rPr lang="en-US" sz="2400" dirty="0">
                <a:solidFill>
                  <a:srgbClr val="000000"/>
                </a:solidFill>
                <a:latin typeface="Courier" pitchFamily="2" charset="0"/>
              </a:rPr>
              <a:t>, </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err="1">
                <a:solidFill>
                  <a:srgbClr val="C1651C"/>
                </a:solidFill>
                <a:latin typeface="Courier" pitchFamily="2" charset="0"/>
              </a:rPr>
              <a:t>th</a:t>
            </a:r>
            <a:r>
              <a:rPr lang="en-US" sz="2400" dirty="0">
                <a:solidFill>
                  <a:srgbClr val="000000"/>
                </a:solidFill>
                <a:latin typeface="Courier" pitchFamily="2" charset="0"/>
              </a:rPr>
              <a:t>, </a:t>
            </a:r>
            <a:r>
              <a:rPr lang="en-US" sz="2400" dirty="0" err="1">
                <a:solidFill>
                  <a:srgbClr val="2D961E"/>
                </a:solidFill>
                <a:latin typeface="Courier" pitchFamily="2" charset="0"/>
              </a:rPr>
              <a:t>daos_size_t</a:t>
            </a:r>
            <a:r>
              <a:rPr lang="en-US" sz="2400" dirty="0">
                <a:solidFill>
                  <a:srgbClr val="000000"/>
                </a:solidFill>
                <a:latin typeface="Courier" pitchFamily="2" charset="0"/>
              </a:rPr>
              <a:t> </a:t>
            </a:r>
            <a:r>
              <a:rPr lang="en-US" sz="2400" dirty="0" err="1">
                <a:solidFill>
                  <a:srgbClr val="C1651C"/>
                </a:solidFill>
                <a:latin typeface="Courier" pitchFamily="2" charset="0"/>
              </a:rPr>
              <a:t>cell_size</a:t>
            </a:r>
            <a:r>
              <a:rPr lang="en-US" sz="2400" dirty="0">
                <a:solidFill>
                  <a:srgbClr val="000000"/>
                </a:solidFill>
                <a:latin typeface="Courier" pitchFamily="2" charset="0"/>
              </a:rPr>
              <a:t>, </a:t>
            </a:r>
            <a:r>
              <a:rPr lang="en-US" sz="2400" dirty="0" err="1">
                <a:solidFill>
                  <a:srgbClr val="2D961E"/>
                </a:solidFill>
                <a:latin typeface="Courier" pitchFamily="2" charset="0"/>
              </a:rPr>
              <a:t>daos_size_t</a:t>
            </a:r>
            <a:r>
              <a:rPr lang="en-US" sz="2400" dirty="0">
                <a:solidFill>
                  <a:srgbClr val="000000"/>
                </a:solidFill>
                <a:latin typeface="Courier" pitchFamily="2" charset="0"/>
              </a:rPr>
              <a:t> </a:t>
            </a:r>
            <a:r>
              <a:rPr lang="en-US" sz="2400" dirty="0" err="1">
                <a:solidFill>
                  <a:srgbClr val="C1651C"/>
                </a:solidFill>
                <a:latin typeface="Courier" pitchFamily="2" charset="0"/>
              </a:rPr>
              <a:t>chunk_size</a:t>
            </a:r>
            <a:r>
              <a:rPr lang="en-US" sz="2400" dirty="0">
                <a:solidFill>
                  <a:srgbClr val="000000"/>
                </a:solidFill>
                <a:latin typeface="Courier" pitchFamily="2" charset="0"/>
              </a:rPr>
              <a:t>, </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a:solidFill>
                  <a:srgbClr val="C1651C"/>
                </a:solidFill>
                <a:latin typeface="Courier" pitchFamily="2" charset="0"/>
              </a:rPr>
              <a:t>oh</a:t>
            </a:r>
            <a:r>
              <a:rPr lang="en-US" sz="2400" dirty="0">
                <a:solidFill>
                  <a:srgbClr val="000000"/>
                </a:solidFill>
                <a:latin typeface="Courier" pitchFamily="2" charset="0"/>
              </a:rPr>
              <a:t>, </a:t>
            </a:r>
            <a:r>
              <a:rPr lang="en-US" sz="2400" dirty="0" err="1">
                <a:solidFill>
                  <a:srgbClr val="2D961E"/>
                </a:solidFill>
                <a:latin typeface="Courier" pitchFamily="2" charset="0"/>
              </a:rPr>
              <a:t>daos_event_t</a:t>
            </a:r>
            <a:r>
              <a:rPr lang="en-US" sz="2400" dirty="0">
                <a:solidFill>
                  <a:srgbClr val="000000"/>
                </a:solidFill>
                <a:latin typeface="Courier" pitchFamily="2" charset="0"/>
              </a:rPr>
              <a:t> *</a:t>
            </a:r>
            <a:r>
              <a:rPr lang="en-US" sz="2400" dirty="0" err="1">
                <a:solidFill>
                  <a:srgbClr val="C1651C"/>
                </a:solidFill>
                <a:latin typeface="Courier" pitchFamily="2" charset="0"/>
              </a:rPr>
              <a:t>ev</a:t>
            </a:r>
            <a:r>
              <a:rPr lang="en-US" sz="2400" dirty="0">
                <a:solidFill>
                  <a:srgbClr val="000000"/>
                </a:solidFill>
                <a:latin typeface="Courier" pitchFamily="2" charset="0"/>
              </a:rPr>
              <a:t>);</a:t>
            </a:r>
            <a:endParaRPr lang="en-US" sz="2400" dirty="0">
              <a:solidFill>
                <a:srgbClr val="2D961E"/>
              </a:solidFill>
              <a:latin typeface="Courier" pitchFamily="2" charset="0"/>
            </a:endParaRPr>
          </a:p>
          <a:p>
            <a:r>
              <a:rPr lang="en-US" sz="2400" dirty="0">
                <a:solidFill>
                  <a:srgbClr val="2D961E"/>
                </a:solidFill>
                <a:latin typeface="Courier" pitchFamily="2" charset="0"/>
              </a:rPr>
              <a:t>int</a:t>
            </a:r>
            <a:r>
              <a:rPr lang="en-US" sz="2400" dirty="0">
                <a:solidFill>
                  <a:srgbClr val="000000"/>
                </a:solidFill>
                <a:latin typeface="Courier" pitchFamily="2" charset="0"/>
              </a:rPr>
              <a:t> </a:t>
            </a:r>
            <a:r>
              <a:rPr lang="en-US" sz="2400" dirty="0" err="1">
                <a:solidFill>
                  <a:srgbClr val="4A00FF"/>
                </a:solidFill>
                <a:latin typeface="Courier" pitchFamily="2" charset="0"/>
              </a:rPr>
              <a:t>daos_array_open</a:t>
            </a:r>
            <a:r>
              <a:rPr lang="en-US" sz="2400" dirty="0">
                <a:solidFill>
                  <a:srgbClr val="000000"/>
                </a:solidFill>
                <a:latin typeface="Courier" pitchFamily="2" charset="0"/>
              </a:rPr>
              <a:t>(</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err="1">
                <a:solidFill>
                  <a:srgbClr val="C1651C"/>
                </a:solidFill>
                <a:latin typeface="Courier" pitchFamily="2" charset="0"/>
              </a:rPr>
              <a:t>coh</a:t>
            </a:r>
            <a:r>
              <a:rPr lang="en-US" sz="2400" dirty="0">
                <a:solidFill>
                  <a:srgbClr val="000000"/>
                </a:solidFill>
                <a:latin typeface="Courier" pitchFamily="2" charset="0"/>
              </a:rPr>
              <a:t>, </a:t>
            </a:r>
            <a:r>
              <a:rPr lang="en-US" sz="2400" dirty="0" err="1">
                <a:solidFill>
                  <a:srgbClr val="2D961E"/>
                </a:solidFill>
                <a:latin typeface="Courier" pitchFamily="2" charset="0"/>
              </a:rPr>
              <a:t>daos_obj_id_t</a:t>
            </a:r>
            <a:r>
              <a:rPr lang="en-US" sz="2400" dirty="0">
                <a:solidFill>
                  <a:srgbClr val="000000"/>
                </a:solidFill>
                <a:latin typeface="Courier" pitchFamily="2" charset="0"/>
              </a:rPr>
              <a:t> </a:t>
            </a:r>
            <a:r>
              <a:rPr lang="en-US" sz="2400" dirty="0" err="1">
                <a:solidFill>
                  <a:srgbClr val="C1651C"/>
                </a:solidFill>
                <a:latin typeface="Courier" pitchFamily="2" charset="0"/>
              </a:rPr>
              <a:t>oid</a:t>
            </a:r>
            <a:r>
              <a:rPr lang="en-US" sz="2400" dirty="0">
                <a:solidFill>
                  <a:srgbClr val="000000"/>
                </a:solidFill>
                <a:latin typeface="Courier" pitchFamily="2" charset="0"/>
              </a:rPr>
              <a:t>, </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err="1">
                <a:solidFill>
                  <a:srgbClr val="C1651C"/>
                </a:solidFill>
                <a:latin typeface="Courier" pitchFamily="2" charset="0"/>
              </a:rPr>
              <a:t>th</a:t>
            </a:r>
            <a:r>
              <a:rPr lang="en-US" sz="2400" dirty="0">
                <a:solidFill>
                  <a:srgbClr val="000000"/>
                </a:solidFill>
                <a:latin typeface="Courier" pitchFamily="2" charset="0"/>
              </a:rPr>
              <a:t>, </a:t>
            </a:r>
            <a:r>
              <a:rPr lang="en-US" sz="2400" dirty="0">
                <a:solidFill>
                  <a:srgbClr val="2D961E"/>
                </a:solidFill>
                <a:latin typeface="Courier" pitchFamily="2" charset="0"/>
              </a:rPr>
              <a:t>unsigned</a:t>
            </a:r>
            <a:r>
              <a:rPr lang="en-US" sz="2400" dirty="0">
                <a:solidFill>
                  <a:srgbClr val="000000"/>
                </a:solidFill>
                <a:latin typeface="Courier" pitchFamily="2" charset="0"/>
              </a:rPr>
              <a:t> </a:t>
            </a:r>
            <a:r>
              <a:rPr lang="en-US" sz="2400" dirty="0">
                <a:solidFill>
                  <a:srgbClr val="2D961E"/>
                </a:solidFill>
                <a:latin typeface="Courier" pitchFamily="2" charset="0"/>
              </a:rPr>
              <a:t>int</a:t>
            </a:r>
            <a:r>
              <a:rPr lang="en-US" sz="2400" dirty="0">
                <a:solidFill>
                  <a:srgbClr val="000000"/>
                </a:solidFill>
                <a:latin typeface="Courier" pitchFamily="2" charset="0"/>
              </a:rPr>
              <a:t> </a:t>
            </a:r>
            <a:r>
              <a:rPr lang="en-US" sz="2400" dirty="0">
                <a:solidFill>
                  <a:srgbClr val="C1651C"/>
                </a:solidFill>
                <a:latin typeface="Courier" pitchFamily="2" charset="0"/>
              </a:rPr>
              <a:t>mode</a:t>
            </a:r>
            <a:r>
              <a:rPr lang="en-US" sz="2400" dirty="0">
                <a:solidFill>
                  <a:srgbClr val="000000"/>
                </a:solidFill>
                <a:latin typeface="Courier" pitchFamily="2" charset="0"/>
              </a:rPr>
              <a:t>, </a:t>
            </a:r>
            <a:r>
              <a:rPr lang="en-US" sz="2400" dirty="0" err="1">
                <a:solidFill>
                  <a:srgbClr val="2D961E"/>
                </a:solidFill>
                <a:latin typeface="Courier" pitchFamily="2" charset="0"/>
              </a:rPr>
              <a:t>daos_size_t</a:t>
            </a:r>
            <a:r>
              <a:rPr lang="en-US" sz="2400" dirty="0">
                <a:solidFill>
                  <a:srgbClr val="000000"/>
                </a:solidFill>
                <a:latin typeface="Courier" pitchFamily="2" charset="0"/>
              </a:rPr>
              <a:t> *</a:t>
            </a:r>
            <a:r>
              <a:rPr lang="en-US" sz="2400" dirty="0" err="1">
                <a:solidFill>
                  <a:srgbClr val="C1651C"/>
                </a:solidFill>
                <a:latin typeface="Courier" pitchFamily="2" charset="0"/>
              </a:rPr>
              <a:t>cell_size</a:t>
            </a:r>
            <a:r>
              <a:rPr lang="en-US" sz="2400" dirty="0">
                <a:solidFill>
                  <a:srgbClr val="000000"/>
                </a:solidFill>
                <a:latin typeface="Courier" pitchFamily="2" charset="0"/>
              </a:rPr>
              <a:t>, </a:t>
            </a:r>
            <a:r>
              <a:rPr lang="en-US" sz="2400" dirty="0" err="1">
                <a:solidFill>
                  <a:srgbClr val="2D961E"/>
                </a:solidFill>
                <a:latin typeface="Courier" pitchFamily="2" charset="0"/>
              </a:rPr>
              <a:t>daos_size_t</a:t>
            </a:r>
            <a:r>
              <a:rPr lang="en-US" sz="2400" dirty="0">
                <a:solidFill>
                  <a:srgbClr val="000000"/>
                </a:solidFill>
                <a:latin typeface="Courier" pitchFamily="2" charset="0"/>
              </a:rPr>
              <a:t> *</a:t>
            </a:r>
            <a:r>
              <a:rPr lang="en-US" sz="2400" dirty="0" err="1">
                <a:solidFill>
                  <a:srgbClr val="C1651C"/>
                </a:solidFill>
                <a:latin typeface="Courier" pitchFamily="2" charset="0"/>
              </a:rPr>
              <a:t>chunk_size</a:t>
            </a:r>
            <a:r>
              <a:rPr lang="en-US" sz="2400" dirty="0">
                <a:solidFill>
                  <a:srgbClr val="000000"/>
                </a:solidFill>
                <a:latin typeface="Courier" pitchFamily="2" charset="0"/>
              </a:rPr>
              <a:t>, </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a:solidFill>
                  <a:srgbClr val="C1651C"/>
                </a:solidFill>
                <a:latin typeface="Courier" pitchFamily="2" charset="0"/>
              </a:rPr>
              <a:t>oh</a:t>
            </a:r>
            <a:r>
              <a:rPr lang="en-US" sz="2400" dirty="0">
                <a:solidFill>
                  <a:srgbClr val="000000"/>
                </a:solidFill>
                <a:latin typeface="Courier" pitchFamily="2" charset="0"/>
              </a:rPr>
              <a:t>, </a:t>
            </a:r>
            <a:r>
              <a:rPr lang="en-US" sz="2400" dirty="0" err="1">
                <a:solidFill>
                  <a:srgbClr val="2D961E"/>
                </a:solidFill>
                <a:latin typeface="Courier" pitchFamily="2" charset="0"/>
              </a:rPr>
              <a:t>daos_event_t</a:t>
            </a:r>
            <a:r>
              <a:rPr lang="en-US" sz="2400" dirty="0">
                <a:solidFill>
                  <a:srgbClr val="000000"/>
                </a:solidFill>
                <a:latin typeface="Courier" pitchFamily="2" charset="0"/>
              </a:rPr>
              <a:t> *</a:t>
            </a:r>
            <a:r>
              <a:rPr lang="en-US" sz="2400" dirty="0" err="1">
                <a:solidFill>
                  <a:srgbClr val="C1651C"/>
                </a:solidFill>
                <a:latin typeface="Courier" pitchFamily="2" charset="0"/>
              </a:rPr>
              <a:t>ev</a:t>
            </a:r>
            <a:r>
              <a:rPr lang="en-US" sz="2400" dirty="0">
                <a:solidFill>
                  <a:srgbClr val="000000"/>
                </a:solidFill>
                <a:latin typeface="Courier" pitchFamily="2" charset="0"/>
              </a:rPr>
              <a:t>);</a:t>
            </a:r>
            <a:endParaRPr lang="en-US" sz="2400" dirty="0">
              <a:solidFill>
                <a:srgbClr val="2D961E"/>
              </a:solidFill>
              <a:latin typeface="Courier" pitchFamily="2" charset="0"/>
            </a:endParaRPr>
          </a:p>
          <a:p>
            <a:r>
              <a:rPr lang="en-US" sz="2400" dirty="0">
                <a:solidFill>
                  <a:srgbClr val="2D961E"/>
                </a:solidFill>
                <a:latin typeface="Courier" pitchFamily="2" charset="0"/>
              </a:rPr>
              <a:t>int</a:t>
            </a:r>
            <a:r>
              <a:rPr lang="en-US" sz="2400" dirty="0">
                <a:solidFill>
                  <a:srgbClr val="000000"/>
                </a:solidFill>
                <a:latin typeface="Courier" pitchFamily="2" charset="0"/>
              </a:rPr>
              <a:t> </a:t>
            </a:r>
            <a:r>
              <a:rPr lang="en-US" sz="2400" dirty="0" err="1">
                <a:solidFill>
                  <a:srgbClr val="4A00FF"/>
                </a:solidFill>
                <a:latin typeface="Courier" pitchFamily="2" charset="0"/>
              </a:rPr>
              <a:t>daos_array_close</a:t>
            </a:r>
            <a:r>
              <a:rPr lang="en-US" sz="2400" dirty="0">
                <a:solidFill>
                  <a:srgbClr val="000000"/>
                </a:solidFill>
                <a:latin typeface="Courier" pitchFamily="2" charset="0"/>
              </a:rPr>
              <a:t>(</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a:solidFill>
                  <a:srgbClr val="C1651C"/>
                </a:solidFill>
                <a:latin typeface="Courier" pitchFamily="2" charset="0"/>
              </a:rPr>
              <a:t>oh</a:t>
            </a:r>
            <a:r>
              <a:rPr lang="en-US" sz="2400" dirty="0">
                <a:solidFill>
                  <a:srgbClr val="000000"/>
                </a:solidFill>
                <a:latin typeface="Courier" pitchFamily="2" charset="0"/>
              </a:rPr>
              <a:t>, </a:t>
            </a:r>
            <a:r>
              <a:rPr lang="en-US" sz="2400" dirty="0" err="1">
                <a:solidFill>
                  <a:srgbClr val="2D961E"/>
                </a:solidFill>
                <a:latin typeface="Courier" pitchFamily="2" charset="0"/>
              </a:rPr>
              <a:t>daos_event_t</a:t>
            </a:r>
            <a:r>
              <a:rPr lang="en-US" sz="2400" dirty="0">
                <a:solidFill>
                  <a:srgbClr val="000000"/>
                </a:solidFill>
                <a:latin typeface="Courier" pitchFamily="2" charset="0"/>
              </a:rPr>
              <a:t> *</a:t>
            </a:r>
            <a:r>
              <a:rPr lang="en-US" sz="2400" dirty="0" err="1">
                <a:solidFill>
                  <a:srgbClr val="C1651C"/>
                </a:solidFill>
                <a:latin typeface="Courier" pitchFamily="2" charset="0"/>
              </a:rPr>
              <a:t>ev</a:t>
            </a:r>
            <a:r>
              <a:rPr lang="en-US" sz="2400" dirty="0">
                <a:solidFill>
                  <a:srgbClr val="000000"/>
                </a:solidFill>
                <a:latin typeface="Courier" pitchFamily="2" charset="0"/>
              </a:rPr>
              <a:t>);</a:t>
            </a:r>
            <a:endParaRPr lang="en-US" sz="2400" dirty="0">
              <a:solidFill>
                <a:srgbClr val="2D961E"/>
              </a:solidFill>
              <a:latin typeface="Courier" pitchFamily="2" charset="0"/>
            </a:endParaRPr>
          </a:p>
          <a:p>
            <a:r>
              <a:rPr lang="en-US" sz="2400" dirty="0">
                <a:solidFill>
                  <a:srgbClr val="2D961E"/>
                </a:solidFill>
                <a:latin typeface="Courier" pitchFamily="2" charset="0"/>
              </a:rPr>
              <a:t>int</a:t>
            </a:r>
            <a:r>
              <a:rPr lang="en-US" sz="2400" dirty="0">
                <a:solidFill>
                  <a:srgbClr val="000000"/>
                </a:solidFill>
                <a:latin typeface="Courier" pitchFamily="2" charset="0"/>
              </a:rPr>
              <a:t> </a:t>
            </a:r>
            <a:r>
              <a:rPr lang="en-US" sz="2400" dirty="0" err="1">
                <a:solidFill>
                  <a:srgbClr val="4A00FF"/>
                </a:solidFill>
                <a:latin typeface="Courier" pitchFamily="2" charset="0"/>
              </a:rPr>
              <a:t>daos_array_destroy</a:t>
            </a:r>
            <a:r>
              <a:rPr lang="en-US" sz="2400" dirty="0">
                <a:solidFill>
                  <a:srgbClr val="000000"/>
                </a:solidFill>
                <a:latin typeface="Courier" pitchFamily="2" charset="0"/>
              </a:rPr>
              <a:t>(</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a:solidFill>
                  <a:srgbClr val="C1651C"/>
                </a:solidFill>
                <a:latin typeface="Courier" pitchFamily="2" charset="0"/>
              </a:rPr>
              <a:t>oh</a:t>
            </a:r>
            <a:r>
              <a:rPr lang="en-US" sz="2400" dirty="0">
                <a:solidFill>
                  <a:srgbClr val="000000"/>
                </a:solidFill>
                <a:latin typeface="Courier" pitchFamily="2" charset="0"/>
              </a:rPr>
              <a:t>, </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err="1">
                <a:solidFill>
                  <a:srgbClr val="C1651C"/>
                </a:solidFill>
                <a:latin typeface="Courier" pitchFamily="2" charset="0"/>
              </a:rPr>
              <a:t>th</a:t>
            </a:r>
            <a:r>
              <a:rPr lang="en-US" sz="2400" dirty="0">
                <a:solidFill>
                  <a:srgbClr val="000000"/>
                </a:solidFill>
                <a:latin typeface="Courier" pitchFamily="2" charset="0"/>
              </a:rPr>
              <a:t>, </a:t>
            </a:r>
            <a:r>
              <a:rPr lang="en-US" sz="2400" dirty="0" err="1">
                <a:solidFill>
                  <a:srgbClr val="2D961E"/>
                </a:solidFill>
                <a:latin typeface="Courier" pitchFamily="2" charset="0"/>
              </a:rPr>
              <a:t>daos_event_t</a:t>
            </a:r>
            <a:r>
              <a:rPr lang="en-US" sz="2400" dirty="0">
                <a:solidFill>
                  <a:srgbClr val="000000"/>
                </a:solidFill>
                <a:latin typeface="Courier" pitchFamily="2" charset="0"/>
              </a:rPr>
              <a:t> *</a:t>
            </a:r>
            <a:r>
              <a:rPr lang="en-US" sz="2400" dirty="0" err="1">
                <a:solidFill>
                  <a:srgbClr val="C1651C"/>
                </a:solidFill>
                <a:latin typeface="Courier" pitchFamily="2" charset="0"/>
              </a:rPr>
              <a:t>ev</a:t>
            </a:r>
            <a:r>
              <a:rPr lang="en-US" sz="2400" dirty="0">
                <a:solidFill>
                  <a:srgbClr val="000000"/>
                </a:solidFill>
                <a:latin typeface="Courier" pitchFamily="2" charset="0"/>
              </a:rPr>
              <a:t>);</a:t>
            </a:r>
            <a:endParaRPr lang="en-US" sz="2400" dirty="0">
              <a:solidFill>
                <a:srgbClr val="2D961E"/>
              </a:solidFill>
              <a:latin typeface="Courier" pitchFamily="2" charset="0"/>
            </a:endParaRPr>
          </a:p>
        </p:txBody>
      </p:sp>
    </p:spTree>
    <p:extLst>
      <p:ext uri="{BB962C8B-B14F-4D97-AF65-F5344CB8AC3E}">
        <p14:creationId xmlns:p14="http://schemas.microsoft.com/office/powerpoint/2010/main" val="3785939821"/>
      </p:ext>
    </p:extLst>
  </p:cSld>
  <p:clrMapOvr>
    <a:masterClrMapping/>
  </p:clrMapOvr>
  <mc:AlternateContent xmlns:mc="http://schemas.openxmlformats.org/markup-compatibility/2006" xmlns:p14="http://schemas.microsoft.com/office/powerpoint/2010/main">
    <mc:Choice Requires="p14">
      <p:transition spd="med" p14:dur="700" advTm="138207">
        <p:fade/>
      </p:transition>
    </mc:Choice>
    <mc:Fallback xmlns="">
      <p:transition spd="med" advTm="138207">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5BAB-5AE9-534C-B805-AC25F569293B}"/>
              </a:ext>
            </a:extLst>
          </p:cNvPr>
          <p:cNvSpPr>
            <a:spLocks noGrp="1"/>
          </p:cNvSpPr>
          <p:nvPr>
            <p:ph type="title"/>
          </p:nvPr>
        </p:nvSpPr>
        <p:spPr/>
        <p:txBody>
          <a:bodyPr/>
          <a:lstStyle/>
          <a:p>
            <a:r>
              <a:rPr lang="en-US" dirty="0"/>
              <a:t>DAOS Array Access API</a:t>
            </a:r>
          </a:p>
        </p:txBody>
      </p:sp>
      <p:sp>
        <p:nvSpPr>
          <p:cNvPr id="3" name="Content Placeholder 2">
            <a:extLst>
              <a:ext uri="{FF2B5EF4-FFF2-40B4-BE49-F238E27FC236}">
                <a16:creationId xmlns:a16="http://schemas.microsoft.com/office/drawing/2014/main" id="{E057CD9B-FFC3-B845-B3F9-B80953A4AA49}"/>
              </a:ext>
            </a:extLst>
          </p:cNvPr>
          <p:cNvSpPr>
            <a:spLocks noGrp="1"/>
          </p:cNvSpPr>
          <p:nvPr>
            <p:ph idx="1"/>
          </p:nvPr>
        </p:nvSpPr>
        <p:spPr/>
        <p:txBody>
          <a:bodyPr>
            <a:normAutofit fontScale="92500"/>
          </a:bodyPr>
          <a:lstStyle/>
          <a:p>
            <a:r>
              <a:rPr lang="en-US" dirty="0"/>
              <a:t>Reading &amp; writing record to an Array:</a:t>
            </a:r>
          </a:p>
          <a:p>
            <a:r>
              <a:rPr lang="en-US" sz="2400" dirty="0">
                <a:solidFill>
                  <a:srgbClr val="2D961E"/>
                </a:solidFill>
                <a:latin typeface="Menlo" panose="020B0609030804020204" pitchFamily="49" charset="0"/>
              </a:rPr>
              <a:t>int</a:t>
            </a:r>
            <a:r>
              <a:rPr lang="en-US" sz="2400" dirty="0">
                <a:solidFill>
                  <a:srgbClr val="000000"/>
                </a:solidFill>
                <a:latin typeface="Menlo" panose="020B0609030804020204" pitchFamily="49" charset="0"/>
              </a:rPr>
              <a:t> </a:t>
            </a:r>
            <a:r>
              <a:rPr lang="en-US" sz="2400" dirty="0" err="1">
                <a:solidFill>
                  <a:srgbClr val="4A00FF"/>
                </a:solidFill>
                <a:latin typeface="Menlo" panose="020B0609030804020204" pitchFamily="49" charset="0"/>
              </a:rPr>
              <a:t>daos_array_read</a:t>
            </a:r>
            <a:r>
              <a:rPr lang="en-US" sz="2400" dirty="0">
                <a:solidFill>
                  <a:srgbClr val="000000"/>
                </a:solidFill>
                <a:latin typeface="Menlo" panose="020B0609030804020204" pitchFamily="49" charset="0"/>
              </a:rPr>
              <a:t>(</a:t>
            </a:r>
            <a:r>
              <a:rPr lang="en-US" sz="2400" dirty="0" err="1">
                <a:solidFill>
                  <a:srgbClr val="2D961E"/>
                </a:solidFill>
                <a:latin typeface="Menlo" panose="020B0609030804020204" pitchFamily="49" charset="0"/>
              </a:rPr>
              <a:t>daos_handle_t</a:t>
            </a:r>
            <a:r>
              <a:rPr lang="en-US" sz="2400" dirty="0">
                <a:solidFill>
                  <a:srgbClr val="000000"/>
                </a:solidFill>
                <a:latin typeface="Menlo" panose="020B0609030804020204" pitchFamily="49" charset="0"/>
              </a:rPr>
              <a:t> </a:t>
            </a:r>
            <a:r>
              <a:rPr lang="en-US" sz="2400" dirty="0">
                <a:solidFill>
                  <a:srgbClr val="C1651C"/>
                </a:solidFill>
                <a:latin typeface="Menlo" panose="020B0609030804020204" pitchFamily="49" charset="0"/>
              </a:rPr>
              <a:t>oh</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daos_handle_t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th</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daos_array_iod_t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iod</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d_sg_list_t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sgl</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daos_event_t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ev</a:t>
            </a:r>
            <a:r>
              <a:rPr lang="en-US" sz="2400" dirty="0">
                <a:solidFill>
                  <a:srgbClr val="000000"/>
                </a:solidFill>
                <a:latin typeface="Menlo" panose="020B0609030804020204" pitchFamily="49" charset="0"/>
              </a:rPr>
              <a:t>);</a:t>
            </a:r>
            <a:endParaRPr lang="en-US" sz="2400" dirty="0">
              <a:solidFill>
                <a:srgbClr val="2D961E"/>
              </a:solidFill>
              <a:latin typeface="Menlo" panose="020B0609030804020204" pitchFamily="49" charset="0"/>
            </a:endParaRPr>
          </a:p>
          <a:p>
            <a:r>
              <a:rPr lang="en-US" sz="2400" dirty="0">
                <a:solidFill>
                  <a:srgbClr val="2D961E"/>
                </a:solidFill>
                <a:latin typeface="Menlo" panose="020B0609030804020204" pitchFamily="49" charset="0"/>
              </a:rPr>
              <a:t>int</a:t>
            </a:r>
            <a:r>
              <a:rPr lang="en-US" sz="2400" dirty="0">
                <a:solidFill>
                  <a:srgbClr val="000000"/>
                </a:solidFill>
                <a:latin typeface="Menlo" panose="020B0609030804020204" pitchFamily="49" charset="0"/>
              </a:rPr>
              <a:t> </a:t>
            </a:r>
            <a:r>
              <a:rPr lang="en-US" sz="2400" dirty="0" err="1">
                <a:solidFill>
                  <a:srgbClr val="4A00FF"/>
                </a:solidFill>
                <a:latin typeface="Menlo" panose="020B0609030804020204" pitchFamily="49" charset="0"/>
              </a:rPr>
              <a:t>daos_array_write</a:t>
            </a:r>
            <a:r>
              <a:rPr lang="en-US" sz="2400" dirty="0">
                <a:solidFill>
                  <a:srgbClr val="000000"/>
                </a:solidFill>
                <a:latin typeface="Menlo" panose="020B0609030804020204" pitchFamily="49" charset="0"/>
              </a:rPr>
              <a:t>(</a:t>
            </a:r>
            <a:r>
              <a:rPr lang="en-US" sz="2400" dirty="0" err="1">
                <a:solidFill>
                  <a:srgbClr val="2D961E"/>
                </a:solidFill>
                <a:latin typeface="Menlo" panose="020B0609030804020204" pitchFamily="49" charset="0"/>
              </a:rPr>
              <a:t>daos_handle_t</a:t>
            </a:r>
            <a:r>
              <a:rPr lang="en-US" sz="2400" dirty="0">
                <a:solidFill>
                  <a:srgbClr val="000000"/>
                </a:solidFill>
                <a:latin typeface="Menlo" panose="020B0609030804020204" pitchFamily="49" charset="0"/>
              </a:rPr>
              <a:t> </a:t>
            </a:r>
            <a:r>
              <a:rPr lang="en-US" sz="2400" dirty="0">
                <a:solidFill>
                  <a:srgbClr val="C1651C"/>
                </a:solidFill>
                <a:latin typeface="Menlo" panose="020B0609030804020204" pitchFamily="49" charset="0"/>
              </a:rPr>
              <a:t>oh</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daos_handle_t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th</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daos_array_iod_t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iod</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d_sg_list_t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sgl</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daos_event_t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ev</a:t>
            </a:r>
            <a:r>
              <a:rPr lang="en-US" sz="2400" dirty="0">
                <a:solidFill>
                  <a:srgbClr val="000000"/>
                </a:solidFill>
                <a:latin typeface="Menlo" panose="020B0609030804020204" pitchFamily="49" charset="0"/>
              </a:rPr>
              <a:t>);</a:t>
            </a:r>
            <a:endParaRPr lang="en-US" sz="2400" dirty="0">
              <a:solidFill>
                <a:srgbClr val="2D961E"/>
              </a:solidFill>
              <a:latin typeface="Menlo" panose="020B0609030804020204" pitchFamily="49" charset="0"/>
            </a:endParaRPr>
          </a:p>
          <a:p>
            <a:r>
              <a:rPr lang="en-US" sz="2400" dirty="0">
                <a:solidFill>
                  <a:srgbClr val="2D961E"/>
                </a:solidFill>
                <a:latin typeface="Menlo" panose="020B0609030804020204" pitchFamily="49" charset="0"/>
              </a:rPr>
              <a:t>int</a:t>
            </a:r>
            <a:r>
              <a:rPr lang="en-US" sz="2400" dirty="0">
                <a:solidFill>
                  <a:srgbClr val="000000"/>
                </a:solidFill>
                <a:latin typeface="Menlo" panose="020B0609030804020204" pitchFamily="49" charset="0"/>
              </a:rPr>
              <a:t> </a:t>
            </a:r>
            <a:r>
              <a:rPr lang="en-US" sz="2400" dirty="0" err="1">
                <a:solidFill>
                  <a:srgbClr val="4A00FF"/>
                </a:solidFill>
                <a:latin typeface="Menlo" panose="020B0609030804020204" pitchFamily="49" charset="0"/>
              </a:rPr>
              <a:t>daos_array_get_size</a:t>
            </a:r>
            <a:r>
              <a:rPr lang="en-US" sz="2400" dirty="0">
                <a:solidFill>
                  <a:srgbClr val="000000"/>
                </a:solidFill>
                <a:latin typeface="Menlo" panose="020B0609030804020204" pitchFamily="49" charset="0"/>
              </a:rPr>
              <a:t>(</a:t>
            </a:r>
            <a:r>
              <a:rPr lang="en-US" sz="2400" dirty="0" err="1">
                <a:solidFill>
                  <a:srgbClr val="2D961E"/>
                </a:solidFill>
                <a:latin typeface="Menlo" panose="020B0609030804020204" pitchFamily="49" charset="0"/>
              </a:rPr>
              <a:t>daos_handle_t</a:t>
            </a:r>
            <a:r>
              <a:rPr lang="en-US" sz="2400" dirty="0">
                <a:solidFill>
                  <a:srgbClr val="000000"/>
                </a:solidFill>
                <a:latin typeface="Menlo" panose="020B0609030804020204" pitchFamily="49" charset="0"/>
              </a:rPr>
              <a:t> </a:t>
            </a:r>
            <a:r>
              <a:rPr lang="en-US" sz="2400" dirty="0">
                <a:solidFill>
                  <a:srgbClr val="C1651C"/>
                </a:solidFill>
                <a:latin typeface="Menlo" panose="020B0609030804020204" pitchFamily="49" charset="0"/>
              </a:rPr>
              <a:t>oh</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daos_handle_t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th</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daos_size_t</a:t>
            </a:r>
            <a:r>
              <a:rPr lang="en-US" sz="2400" dirty="0">
                <a:solidFill>
                  <a:srgbClr val="000000"/>
                </a:solidFill>
                <a:latin typeface="Menlo" panose="020B0609030804020204" pitchFamily="49" charset="0"/>
              </a:rPr>
              <a:t> *</a:t>
            </a:r>
            <a:r>
              <a:rPr lang="en-US" sz="2400" dirty="0">
                <a:solidFill>
                  <a:srgbClr val="C1651C"/>
                </a:solidFill>
                <a:latin typeface="Menlo" panose="020B0609030804020204" pitchFamily="49" charset="0"/>
              </a:rPr>
              <a:t>size</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daos_event_t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ev</a:t>
            </a:r>
            <a:r>
              <a:rPr lang="en-US" sz="2400" dirty="0">
                <a:solidFill>
                  <a:srgbClr val="000000"/>
                </a:solidFill>
                <a:latin typeface="Menlo" panose="020B0609030804020204" pitchFamily="49" charset="0"/>
              </a:rPr>
              <a:t>);</a:t>
            </a:r>
            <a:endParaRPr lang="en-US" sz="2400" dirty="0">
              <a:solidFill>
                <a:srgbClr val="2D961E"/>
              </a:solidFill>
              <a:latin typeface="Menlo" panose="020B0609030804020204" pitchFamily="49" charset="0"/>
            </a:endParaRPr>
          </a:p>
          <a:p>
            <a:r>
              <a:rPr lang="en-US" sz="2400" dirty="0">
                <a:solidFill>
                  <a:srgbClr val="2D961E"/>
                </a:solidFill>
                <a:latin typeface="Menlo" panose="020B0609030804020204" pitchFamily="49" charset="0"/>
              </a:rPr>
              <a:t>int</a:t>
            </a:r>
            <a:r>
              <a:rPr lang="en-US" sz="2400" dirty="0">
                <a:solidFill>
                  <a:srgbClr val="000000"/>
                </a:solidFill>
                <a:latin typeface="Menlo" panose="020B0609030804020204" pitchFamily="49" charset="0"/>
              </a:rPr>
              <a:t> </a:t>
            </a:r>
            <a:r>
              <a:rPr lang="en-US" sz="2400" dirty="0" err="1">
                <a:solidFill>
                  <a:srgbClr val="4A00FF"/>
                </a:solidFill>
                <a:latin typeface="Menlo" panose="020B0609030804020204" pitchFamily="49" charset="0"/>
              </a:rPr>
              <a:t>daos_array_set_size</a:t>
            </a:r>
            <a:r>
              <a:rPr lang="en-US" sz="2400" dirty="0">
                <a:solidFill>
                  <a:srgbClr val="000000"/>
                </a:solidFill>
                <a:latin typeface="Menlo" panose="020B0609030804020204" pitchFamily="49" charset="0"/>
              </a:rPr>
              <a:t>(</a:t>
            </a:r>
            <a:r>
              <a:rPr lang="en-US" sz="2400" dirty="0" err="1">
                <a:solidFill>
                  <a:srgbClr val="2D961E"/>
                </a:solidFill>
                <a:latin typeface="Menlo" panose="020B0609030804020204" pitchFamily="49" charset="0"/>
              </a:rPr>
              <a:t>daos_handle_t</a:t>
            </a:r>
            <a:r>
              <a:rPr lang="en-US" sz="2400" dirty="0">
                <a:solidFill>
                  <a:srgbClr val="000000"/>
                </a:solidFill>
                <a:latin typeface="Menlo" panose="020B0609030804020204" pitchFamily="49" charset="0"/>
              </a:rPr>
              <a:t> </a:t>
            </a:r>
            <a:r>
              <a:rPr lang="en-US" sz="2400" dirty="0">
                <a:solidFill>
                  <a:srgbClr val="C1651C"/>
                </a:solidFill>
                <a:latin typeface="Menlo" panose="020B0609030804020204" pitchFamily="49" charset="0"/>
              </a:rPr>
              <a:t>oh</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daos_handle_t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th</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daos_size_t</a:t>
            </a:r>
            <a:r>
              <a:rPr lang="en-US" sz="2400" dirty="0">
                <a:solidFill>
                  <a:srgbClr val="000000"/>
                </a:solidFill>
                <a:latin typeface="Menlo" panose="020B0609030804020204" pitchFamily="49" charset="0"/>
              </a:rPr>
              <a:t> </a:t>
            </a:r>
            <a:r>
              <a:rPr lang="en-US" sz="2400" dirty="0">
                <a:solidFill>
                  <a:srgbClr val="C1651C"/>
                </a:solidFill>
                <a:latin typeface="Menlo" panose="020B0609030804020204" pitchFamily="49" charset="0"/>
              </a:rPr>
              <a:t>size</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daos_event_t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ev</a:t>
            </a:r>
            <a:r>
              <a:rPr lang="en-US" sz="2400" dirty="0">
                <a:solidFill>
                  <a:srgbClr val="000000"/>
                </a:solidFill>
                <a:latin typeface="Menlo" panose="020B0609030804020204" pitchFamily="49" charset="0"/>
              </a:rPr>
              <a:t>);</a:t>
            </a:r>
            <a:endParaRPr lang="en-US" sz="2400" dirty="0">
              <a:solidFill>
                <a:srgbClr val="2D961E"/>
              </a:solidFill>
              <a:latin typeface="Menlo" panose="020B0609030804020204" pitchFamily="49" charset="0"/>
            </a:endParaRPr>
          </a:p>
          <a:p>
            <a:r>
              <a:rPr lang="en-US" sz="2400" dirty="0">
                <a:solidFill>
                  <a:srgbClr val="2D961E"/>
                </a:solidFill>
                <a:latin typeface="Menlo" panose="020B0609030804020204" pitchFamily="49" charset="0"/>
              </a:rPr>
              <a:t>int</a:t>
            </a:r>
            <a:r>
              <a:rPr lang="en-US" sz="2400" dirty="0">
                <a:solidFill>
                  <a:srgbClr val="000000"/>
                </a:solidFill>
                <a:latin typeface="Menlo" panose="020B0609030804020204" pitchFamily="49" charset="0"/>
              </a:rPr>
              <a:t> </a:t>
            </a:r>
            <a:r>
              <a:rPr lang="en-US" sz="2400" dirty="0" err="1">
                <a:solidFill>
                  <a:srgbClr val="4A00FF"/>
                </a:solidFill>
                <a:latin typeface="Menlo" panose="020B0609030804020204" pitchFamily="49" charset="0"/>
              </a:rPr>
              <a:t>daos_array_get_attr</a:t>
            </a:r>
            <a:r>
              <a:rPr lang="en-US" sz="2400" dirty="0">
                <a:solidFill>
                  <a:srgbClr val="000000"/>
                </a:solidFill>
                <a:latin typeface="Menlo" panose="020B0609030804020204" pitchFamily="49" charset="0"/>
              </a:rPr>
              <a:t>(</a:t>
            </a:r>
            <a:r>
              <a:rPr lang="en-US" sz="2400" dirty="0" err="1">
                <a:solidFill>
                  <a:srgbClr val="2D961E"/>
                </a:solidFill>
                <a:latin typeface="Menlo" panose="020B0609030804020204" pitchFamily="49" charset="0"/>
              </a:rPr>
              <a:t>daos_handle_t</a:t>
            </a:r>
            <a:r>
              <a:rPr lang="en-US" sz="2400" dirty="0">
                <a:solidFill>
                  <a:srgbClr val="000000"/>
                </a:solidFill>
                <a:latin typeface="Menlo" panose="020B0609030804020204" pitchFamily="49" charset="0"/>
              </a:rPr>
              <a:t> </a:t>
            </a:r>
            <a:r>
              <a:rPr lang="en-US" sz="2400" dirty="0">
                <a:solidFill>
                  <a:srgbClr val="C1651C"/>
                </a:solidFill>
                <a:latin typeface="Menlo" panose="020B0609030804020204" pitchFamily="49" charset="0"/>
              </a:rPr>
              <a:t>oh</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daos_size_t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chunk_size</a:t>
            </a:r>
            <a:r>
              <a:rPr lang="en-US" sz="2400" dirty="0">
                <a:solidFill>
                  <a:srgbClr val="000000"/>
                </a:solidFill>
                <a:latin typeface="Menlo" panose="020B0609030804020204" pitchFamily="49" charset="0"/>
              </a:rPr>
              <a:t>, </a:t>
            </a:r>
            <a:r>
              <a:rPr lang="en-US" sz="2400" dirty="0" err="1">
                <a:solidFill>
                  <a:srgbClr val="2D961E"/>
                </a:solidFill>
                <a:latin typeface="Menlo" panose="020B0609030804020204" pitchFamily="49" charset="0"/>
              </a:rPr>
              <a:t>daos_size_t</a:t>
            </a:r>
            <a:r>
              <a:rPr lang="en-US" sz="2400" dirty="0">
                <a:solidFill>
                  <a:srgbClr val="000000"/>
                </a:solidFill>
                <a:latin typeface="Menlo" panose="020B0609030804020204" pitchFamily="49" charset="0"/>
              </a:rPr>
              <a:t> *</a:t>
            </a:r>
            <a:r>
              <a:rPr lang="en-US" sz="2400" dirty="0" err="1">
                <a:solidFill>
                  <a:srgbClr val="C1651C"/>
                </a:solidFill>
                <a:latin typeface="Menlo" panose="020B0609030804020204" pitchFamily="49" charset="0"/>
              </a:rPr>
              <a:t>cell_size</a:t>
            </a:r>
            <a:r>
              <a:rPr lang="en-US" sz="2400" dirty="0">
                <a:solidFill>
                  <a:srgbClr val="000000"/>
                </a:solidFill>
                <a:latin typeface="Menlo" panose="020B0609030804020204" pitchFamily="49" charset="0"/>
              </a:rPr>
              <a:t>);</a:t>
            </a:r>
            <a:endParaRPr lang="en-US" sz="2400" dirty="0">
              <a:solidFill>
                <a:srgbClr val="2D961E"/>
              </a:solidFill>
              <a:latin typeface="Menlo" panose="020B0609030804020204" pitchFamily="49" charset="0"/>
            </a:endParaRPr>
          </a:p>
        </p:txBody>
      </p:sp>
    </p:spTree>
    <p:extLst>
      <p:ext uri="{BB962C8B-B14F-4D97-AF65-F5344CB8AC3E}">
        <p14:creationId xmlns:p14="http://schemas.microsoft.com/office/powerpoint/2010/main" val="2211779965"/>
      </p:ext>
    </p:extLst>
  </p:cSld>
  <p:clrMapOvr>
    <a:masterClrMapping/>
  </p:clrMapOvr>
  <mc:AlternateContent xmlns:mc="http://schemas.openxmlformats.org/markup-compatibility/2006" xmlns:p14="http://schemas.microsoft.com/office/powerpoint/2010/main">
    <mc:Choice Requires="p14">
      <p:transition spd="med" p14:dur="700" advTm="55185">
        <p:fade/>
      </p:transition>
    </mc:Choice>
    <mc:Fallback xmlns="">
      <p:transition spd="med" advTm="5518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DF75-A629-5941-B5A1-C763523F7464}"/>
              </a:ext>
            </a:extLst>
          </p:cNvPr>
          <p:cNvSpPr>
            <a:spLocks noGrp="1"/>
          </p:cNvSpPr>
          <p:nvPr>
            <p:ph type="title"/>
          </p:nvPr>
        </p:nvSpPr>
        <p:spPr/>
        <p:txBody>
          <a:bodyPr/>
          <a:lstStyle/>
          <a:p>
            <a:r>
              <a:rPr lang="en-US" dirty="0"/>
              <a:t>DAOS Array example</a:t>
            </a:r>
          </a:p>
        </p:txBody>
      </p:sp>
      <p:sp>
        <p:nvSpPr>
          <p:cNvPr id="3" name="Content Placeholder 2">
            <a:extLst>
              <a:ext uri="{FF2B5EF4-FFF2-40B4-BE49-F238E27FC236}">
                <a16:creationId xmlns:a16="http://schemas.microsoft.com/office/drawing/2014/main" id="{8BF53949-61F4-A247-A7FF-850CA2522479}"/>
              </a:ext>
            </a:extLst>
          </p:cNvPr>
          <p:cNvSpPr>
            <a:spLocks noGrp="1"/>
          </p:cNvSpPr>
          <p:nvPr>
            <p:ph idx="1"/>
          </p:nvPr>
        </p:nvSpPr>
        <p:spPr>
          <a:solidFill>
            <a:schemeClr val="bg1">
              <a:lumMod val="85000"/>
            </a:schemeClr>
          </a:solidFill>
        </p:spPr>
        <p:txBody>
          <a:bodyPr>
            <a:normAutofit fontScale="47500" lnSpcReduction="20000"/>
          </a:bodyPr>
          <a:lstStyle/>
          <a:p>
            <a:pPr marL="0" indent="0">
              <a:spcBef>
                <a:spcPts val="0"/>
              </a:spcBef>
              <a:buNone/>
            </a:pPr>
            <a:r>
              <a:rPr lang="en-US" dirty="0">
                <a:solidFill>
                  <a:srgbClr val="CB2418"/>
                </a:solidFill>
                <a:latin typeface="Courier" pitchFamily="2" charset="0"/>
              </a:rPr>
              <a:t>/** create array - if array exists just open it */</a:t>
            </a:r>
          </a:p>
          <a:p>
            <a:pPr marL="0" indent="0">
              <a:spcBef>
                <a:spcPts val="0"/>
              </a:spcBef>
              <a:buNone/>
            </a:pPr>
            <a:r>
              <a:rPr lang="en-US" dirty="0" err="1">
                <a:solidFill>
                  <a:srgbClr val="000000"/>
                </a:solidFill>
                <a:latin typeface="Courier" pitchFamily="2" charset="0"/>
              </a:rPr>
              <a:t>daos_array_create</a:t>
            </a:r>
            <a:r>
              <a:rPr lang="en-US" dirty="0">
                <a:solidFill>
                  <a:srgbClr val="000000"/>
                </a:solidFill>
                <a:latin typeface="Courier" pitchFamily="2" charset="0"/>
              </a:rPr>
              <a:t>(</a:t>
            </a:r>
            <a:r>
              <a:rPr lang="en-US" dirty="0" err="1">
                <a:solidFill>
                  <a:srgbClr val="000000"/>
                </a:solidFill>
                <a:latin typeface="Courier" pitchFamily="2" charset="0"/>
              </a:rPr>
              <a:t>coh</a:t>
            </a:r>
            <a:r>
              <a:rPr lang="en-US" dirty="0">
                <a:solidFill>
                  <a:srgbClr val="000000"/>
                </a:solidFill>
                <a:latin typeface="Courier" pitchFamily="2" charset="0"/>
              </a:rPr>
              <a:t>, </a:t>
            </a:r>
            <a:r>
              <a:rPr lang="en-US" dirty="0" err="1">
                <a:solidFill>
                  <a:srgbClr val="000000"/>
                </a:solidFill>
                <a:latin typeface="Courier" pitchFamily="2" charset="0"/>
              </a:rPr>
              <a:t>oid</a:t>
            </a:r>
            <a:r>
              <a:rPr lang="en-US" dirty="0">
                <a:solidFill>
                  <a:srgbClr val="000000"/>
                </a:solidFill>
                <a:latin typeface="Courier" pitchFamily="2" charset="0"/>
              </a:rPr>
              <a:t>, DAOS_TX_NONE, 1, 1048576, &amp;array, </a:t>
            </a:r>
            <a:r>
              <a:rPr lang="en-US" dirty="0">
                <a:solidFill>
                  <a:srgbClr val="2C9290"/>
                </a:solidFill>
                <a:latin typeface="Courier" pitchFamily="2" charset="0"/>
              </a:rPr>
              <a:t>NULL</a:t>
            </a:r>
            <a:r>
              <a:rPr lang="en-US" dirty="0">
                <a:solidFill>
                  <a:srgbClr val="000000"/>
                </a:solidFill>
                <a:latin typeface="Courier" pitchFamily="2" charset="0"/>
              </a:rPr>
              <a:t>);</a:t>
            </a:r>
          </a:p>
          <a:p>
            <a:pPr marL="0" indent="0">
              <a:spcBef>
                <a:spcPts val="0"/>
              </a:spcBef>
              <a:buNone/>
            </a:pPr>
            <a:br>
              <a:rPr lang="en-US" dirty="0">
                <a:solidFill>
                  <a:srgbClr val="000000"/>
                </a:solidFill>
                <a:latin typeface="Courier" pitchFamily="2" charset="0"/>
              </a:rPr>
            </a:br>
            <a:endParaRPr lang="en-US" dirty="0">
              <a:solidFill>
                <a:srgbClr val="000000"/>
              </a:solidFill>
              <a:latin typeface="Courier" pitchFamily="2" charset="0"/>
            </a:endParaRPr>
          </a:p>
          <a:p>
            <a:pPr marL="0" indent="0">
              <a:spcBef>
                <a:spcPts val="0"/>
              </a:spcBef>
              <a:buNone/>
            </a:pPr>
            <a:r>
              <a:rPr lang="en-US" dirty="0" err="1">
                <a:solidFill>
                  <a:srgbClr val="2D961E"/>
                </a:solidFill>
                <a:latin typeface="Courier" pitchFamily="2" charset="0"/>
              </a:rPr>
              <a:t>daos_array_iod_t</a:t>
            </a:r>
            <a:r>
              <a:rPr lang="en-US" dirty="0">
                <a:solidFill>
                  <a:srgbClr val="000000"/>
                </a:solidFill>
                <a:latin typeface="Courier" pitchFamily="2" charset="0"/>
              </a:rPr>
              <a:t> </a:t>
            </a:r>
            <a:r>
              <a:rPr lang="en-US" dirty="0" err="1">
                <a:solidFill>
                  <a:srgbClr val="C1651C"/>
                </a:solidFill>
                <a:latin typeface="Courier" pitchFamily="2" charset="0"/>
              </a:rPr>
              <a:t>iod</a:t>
            </a:r>
            <a:r>
              <a:rPr lang="en-US" dirty="0">
                <a:solidFill>
                  <a:srgbClr val="000000"/>
                </a:solidFill>
                <a:latin typeface="Courier" pitchFamily="2" charset="0"/>
              </a:rPr>
              <a:t>;</a:t>
            </a:r>
            <a:endParaRPr lang="en-US" dirty="0">
              <a:solidFill>
                <a:srgbClr val="2D961E"/>
              </a:solidFill>
              <a:latin typeface="Courier" pitchFamily="2" charset="0"/>
            </a:endParaRPr>
          </a:p>
          <a:p>
            <a:pPr marL="0" indent="0">
              <a:spcBef>
                <a:spcPts val="0"/>
              </a:spcBef>
              <a:buNone/>
            </a:pPr>
            <a:r>
              <a:rPr lang="en-US" dirty="0" err="1">
                <a:solidFill>
                  <a:srgbClr val="2D961E"/>
                </a:solidFill>
                <a:latin typeface="Courier" pitchFamily="2" charset="0"/>
              </a:rPr>
              <a:t>d_sg_list_t</a:t>
            </a:r>
            <a:r>
              <a:rPr lang="en-US" dirty="0">
                <a:solidFill>
                  <a:srgbClr val="000000"/>
                </a:solidFill>
                <a:latin typeface="Courier" pitchFamily="2" charset="0"/>
              </a:rPr>
              <a:t>     </a:t>
            </a:r>
            <a:r>
              <a:rPr lang="en-US" dirty="0" err="1">
                <a:solidFill>
                  <a:srgbClr val="C1651C"/>
                </a:solidFill>
                <a:latin typeface="Courier" pitchFamily="2" charset="0"/>
              </a:rPr>
              <a:t>sgl</a:t>
            </a:r>
            <a:r>
              <a:rPr lang="en-US" dirty="0">
                <a:solidFill>
                  <a:srgbClr val="000000"/>
                </a:solidFill>
                <a:latin typeface="Courier" pitchFamily="2" charset="0"/>
              </a:rPr>
              <a:t>;</a:t>
            </a:r>
            <a:endParaRPr lang="en-US" dirty="0">
              <a:solidFill>
                <a:srgbClr val="2D961E"/>
              </a:solidFill>
              <a:latin typeface="Courier" pitchFamily="2" charset="0"/>
            </a:endParaRPr>
          </a:p>
          <a:p>
            <a:pPr marL="0" indent="0">
              <a:spcBef>
                <a:spcPts val="0"/>
              </a:spcBef>
              <a:buNone/>
            </a:pPr>
            <a:r>
              <a:rPr lang="en-US" dirty="0" err="1">
                <a:solidFill>
                  <a:srgbClr val="2D961E"/>
                </a:solidFill>
                <a:latin typeface="Courier" pitchFamily="2" charset="0"/>
              </a:rPr>
              <a:t>daos_range_t</a:t>
            </a:r>
            <a:r>
              <a:rPr lang="en-US" dirty="0">
                <a:solidFill>
                  <a:srgbClr val="000000"/>
                </a:solidFill>
                <a:latin typeface="Courier" pitchFamily="2" charset="0"/>
              </a:rPr>
              <a:t>    </a:t>
            </a:r>
            <a:r>
              <a:rPr lang="en-US" dirty="0" err="1">
                <a:solidFill>
                  <a:srgbClr val="C1651C"/>
                </a:solidFill>
                <a:latin typeface="Courier" pitchFamily="2" charset="0"/>
              </a:rPr>
              <a:t>rg</a:t>
            </a:r>
            <a:r>
              <a:rPr lang="en-US" dirty="0">
                <a:solidFill>
                  <a:srgbClr val="000000"/>
                </a:solidFill>
                <a:latin typeface="Courier" pitchFamily="2" charset="0"/>
              </a:rPr>
              <a:t>;</a:t>
            </a:r>
            <a:endParaRPr lang="en-US" dirty="0">
              <a:solidFill>
                <a:srgbClr val="2D961E"/>
              </a:solidFill>
              <a:latin typeface="Courier" pitchFamily="2" charset="0"/>
            </a:endParaRPr>
          </a:p>
          <a:p>
            <a:pPr marL="0" indent="0">
              <a:spcBef>
                <a:spcPts val="0"/>
              </a:spcBef>
              <a:buNone/>
            </a:pPr>
            <a:r>
              <a:rPr lang="en-US" dirty="0" err="1">
                <a:solidFill>
                  <a:srgbClr val="2D961E"/>
                </a:solidFill>
                <a:latin typeface="Courier" pitchFamily="2" charset="0"/>
              </a:rPr>
              <a:t>d_iov_t</a:t>
            </a:r>
            <a:r>
              <a:rPr lang="en-US" dirty="0">
                <a:solidFill>
                  <a:srgbClr val="000000"/>
                </a:solidFill>
                <a:latin typeface="Courier" pitchFamily="2" charset="0"/>
              </a:rPr>
              <a:t>         </a:t>
            </a:r>
            <a:r>
              <a:rPr lang="en-US" dirty="0" err="1">
                <a:solidFill>
                  <a:srgbClr val="C1651C"/>
                </a:solidFill>
                <a:latin typeface="Courier" pitchFamily="2" charset="0"/>
              </a:rPr>
              <a:t>iov</a:t>
            </a:r>
            <a:r>
              <a:rPr lang="en-US" dirty="0">
                <a:solidFill>
                  <a:srgbClr val="000000"/>
                </a:solidFill>
                <a:latin typeface="Courier" pitchFamily="2" charset="0"/>
              </a:rPr>
              <a:t>;</a:t>
            </a:r>
          </a:p>
          <a:p>
            <a:pPr marL="0" indent="0">
              <a:spcBef>
                <a:spcPts val="0"/>
              </a:spcBef>
              <a:buNone/>
            </a:pPr>
            <a:br>
              <a:rPr lang="en-US" dirty="0">
                <a:solidFill>
                  <a:srgbClr val="000000"/>
                </a:solidFill>
                <a:latin typeface="Courier" pitchFamily="2" charset="0"/>
              </a:rPr>
            </a:br>
            <a:endParaRPr lang="en-US" dirty="0">
              <a:solidFill>
                <a:srgbClr val="000000"/>
              </a:solidFill>
              <a:latin typeface="Courier" pitchFamily="2" charset="0"/>
            </a:endParaRPr>
          </a:p>
          <a:p>
            <a:pPr marL="0" indent="0">
              <a:spcBef>
                <a:spcPts val="0"/>
              </a:spcBef>
              <a:buNone/>
            </a:pPr>
            <a:r>
              <a:rPr lang="en-US" dirty="0">
                <a:solidFill>
                  <a:srgbClr val="CB2418"/>
                </a:solidFill>
                <a:latin typeface="Courier" pitchFamily="2" charset="0"/>
              </a:rPr>
              <a:t>/** set array location */</a:t>
            </a:r>
          </a:p>
          <a:p>
            <a:pPr marL="0" indent="0">
              <a:spcBef>
                <a:spcPts val="0"/>
              </a:spcBef>
              <a:buNone/>
            </a:pPr>
            <a:r>
              <a:rPr lang="en-US" dirty="0" err="1">
                <a:solidFill>
                  <a:srgbClr val="000000"/>
                </a:solidFill>
                <a:latin typeface="Courier" pitchFamily="2" charset="0"/>
              </a:rPr>
              <a:t>iod.arr_nr</a:t>
            </a:r>
            <a:r>
              <a:rPr lang="en-US" dirty="0">
                <a:solidFill>
                  <a:srgbClr val="000000"/>
                </a:solidFill>
                <a:latin typeface="Courier" pitchFamily="2" charset="0"/>
              </a:rPr>
              <a:t> = 1; </a:t>
            </a:r>
            <a:r>
              <a:rPr lang="en-US" dirty="0">
                <a:solidFill>
                  <a:srgbClr val="CB2418"/>
                </a:solidFill>
                <a:latin typeface="Courier" pitchFamily="2" charset="0"/>
              </a:rPr>
              <a:t>/** number of ranges / array </a:t>
            </a:r>
            <a:r>
              <a:rPr lang="en-US" dirty="0" err="1">
                <a:solidFill>
                  <a:srgbClr val="CB2418"/>
                </a:solidFill>
                <a:latin typeface="Courier" pitchFamily="2" charset="0"/>
              </a:rPr>
              <a:t>iovec</a:t>
            </a:r>
            <a:r>
              <a:rPr lang="en-US" dirty="0">
                <a:solidFill>
                  <a:srgbClr val="CB2418"/>
                </a:solidFill>
                <a:latin typeface="Courier" pitchFamily="2" charset="0"/>
              </a:rPr>
              <a:t> */</a:t>
            </a:r>
          </a:p>
          <a:p>
            <a:pPr marL="0" indent="0">
              <a:spcBef>
                <a:spcPts val="0"/>
              </a:spcBef>
              <a:buNone/>
            </a:pPr>
            <a:r>
              <a:rPr lang="en-US" dirty="0" err="1">
                <a:solidFill>
                  <a:srgbClr val="000000"/>
                </a:solidFill>
                <a:latin typeface="Courier" pitchFamily="2" charset="0"/>
              </a:rPr>
              <a:t>rg.rg_len</a:t>
            </a:r>
            <a:r>
              <a:rPr lang="en-US" dirty="0">
                <a:solidFill>
                  <a:srgbClr val="000000"/>
                </a:solidFill>
                <a:latin typeface="Courier" pitchFamily="2" charset="0"/>
              </a:rPr>
              <a:t> = BUFLEN; </a:t>
            </a:r>
            <a:r>
              <a:rPr lang="en-US" dirty="0">
                <a:solidFill>
                  <a:srgbClr val="CB2418"/>
                </a:solidFill>
                <a:latin typeface="Courier" pitchFamily="2" charset="0"/>
              </a:rPr>
              <a:t>/** length */</a:t>
            </a:r>
            <a:endParaRPr lang="en-US" dirty="0">
              <a:solidFill>
                <a:srgbClr val="000000"/>
              </a:solidFill>
              <a:latin typeface="Courier" pitchFamily="2" charset="0"/>
            </a:endParaRPr>
          </a:p>
          <a:p>
            <a:pPr marL="0" indent="0">
              <a:spcBef>
                <a:spcPts val="0"/>
              </a:spcBef>
              <a:buNone/>
            </a:pPr>
            <a:r>
              <a:rPr lang="en-US" dirty="0" err="1">
                <a:solidFill>
                  <a:srgbClr val="000000"/>
                </a:solidFill>
                <a:latin typeface="Courier" pitchFamily="2" charset="0"/>
              </a:rPr>
              <a:t>rg.rg_idx</a:t>
            </a:r>
            <a:r>
              <a:rPr lang="en-US" dirty="0">
                <a:solidFill>
                  <a:srgbClr val="000000"/>
                </a:solidFill>
                <a:latin typeface="Courier" pitchFamily="2" charset="0"/>
              </a:rPr>
              <a:t> = rank * BUFLEN; </a:t>
            </a:r>
            <a:r>
              <a:rPr lang="en-US" dirty="0">
                <a:solidFill>
                  <a:srgbClr val="CB2418"/>
                </a:solidFill>
                <a:latin typeface="Courier" pitchFamily="2" charset="0"/>
              </a:rPr>
              <a:t>/** offset */</a:t>
            </a:r>
            <a:endParaRPr lang="en-US" dirty="0">
              <a:solidFill>
                <a:srgbClr val="000000"/>
              </a:solidFill>
              <a:latin typeface="Courier" pitchFamily="2" charset="0"/>
            </a:endParaRPr>
          </a:p>
          <a:p>
            <a:pPr marL="0" indent="0">
              <a:spcBef>
                <a:spcPts val="0"/>
              </a:spcBef>
              <a:buNone/>
            </a:pPr>
            <a:r>
              <a:rPr lang="en-US" dirty="0" err="1">
                <a:solidFill>
                  <a:srgbClr val="000000"/>
                </a:solidFill>
                <a:latin typeface="Courier" pitchFamily="2" charset="0"/>
              </a:rPr>
              <a:t>iod.arr_rgs</a:t>
            </a:r>
            <a:r>
              <a:rPr lang="en-US" dirty="0">
                <a:solidFill>
                  <a:srgbClr val="000000"/>
                </a:solidFill>
                <a:latin typeface="Courier" pitchFamily="2" charset="0"/>
              </a:rPr>
              <a:t> = &amp;</a:t>
            </a:r>
            <a:r>
              <a:rPr lang="en-US" dirty="0" err="1">
                <a:solidFill>
                  <a:srgbClr val="000000"/>
                </a:solidFill>
                <a:latin typeface="Courier" pitchFamily="2" charset="0"/>
              </a:rPr>
              <a:t>rg</a:t>
            </a:r>
            <a:r>
              <a:rPr lang="en-US" dirty="0">
                <a:solidFill>
                  <a:srgbClr val="000000"/>
                </a:solidFill>
                <a:latin typeface="Courier" pitchFamily="2" charset="0"/>
              </a:rPr>
              <a:t>;</a:t>
            </a:r>
          </a:p>
          <a:p>
            <a:pPr marL="0" indent="0">
              <a:spcBef>
                <a:spcPts val="0"/>
              </a:spcBef>
              <a:buNone/>
            </a:pPr>
            <a:br>
              <a:rPr lang="en-US" dirty="0">
                <a:solidFill>
                  <a:srgbClr val="000000"/>
                </a:solidFill>
                <a:latin typeface="Courier" pitchFamily="2" charset="0"/>
              </a:rPr>
            </a:br>
            <a:endParaRPr lang="en-US" dirty="0">
              <a:solidFill>
                <a:srgbClr val="000000"/>
              </a:solidFill>
              <a:latin typeface="Courier" pitchFamily="2" charset="0"/>
            </a:endParaRPr>
          </a:p>
          <a:p>
            <a:pPr marL="0" indent="0">
              <a:spcBef>
                <a:spcPts val="0"/>
              </a:spcBef>
              <a:buNone/>
            </a:pPr>
            <a:r>
              <a:rPr lang="en-US" dirty="0">
                <a:solidFill>
                  <a:srgbClr val="CB2418"/>
                </a:solidFill>
                <a:latin typeface="Courier" pitchFamily="2" charset="0"/>
              </a:rPr>
              <a:t>/** set memory location, each rank writing BUFLEN */</a:t>
            </a:r>
          </a:p>
          <a:p>
            <a:pPr marL="0" indent="0">
              <a:spcBef>
                <a:spcPts val="0"/>
              </a:spcBef>
              <a:buNone/>
            </a:pPr>
            <a:r>
              <a:rPr lang="en-US" dirty="0" err="1">
                <a:solidFill>
                  <a:srgbClr val="000000"/>
                </a:solidFill>
                <a:latin typeface="Courier" pitchFamily="2" charset="0"/>
              </a:rPr>
              <a:t>sgl.sg_nr</a:t>
            </a:r>
            <a:r>
              <a:rPr lang="en-US" dirty="0">
                <a:solidFill>
                  <a:srgbClr val="000000"/>
                </a:solidFill>
                <a:latin typeface="Courier" pitchFamily="2" charset="0"/>
              </a:rPr>
              <a:t> = 1;</a:t>
            </a:r>
          </a:p>
          <a:p>
            <a:pPr marL="0" indent="0">
              <a:spcBef>
                <a:spcPts val="0"/>
              </a:spcBef>
              <a:buNone/>
            </a:pPr>
            <a:r>
              <a:rPr lang="en-US" dirty="0" err="1">
                <a:solidFill>
                  <a:srgbClr val="000000"/>
                </a:solidFill>
                <a:latin typeface="Courier" pitchFamily="2" charset="0"/>
              </a:rPr>
              <a:t>d_iov_set</a:t>
            </a:r>
            <a:r>
              <a:rPr lang="en-US" dirty="0">
                <a:solidFill>
                  <a:srgbClr val="000000"/>
                </a:solidFill>
                <a:latin typeface="Courier" pitchFamily="2" charset="0"/>
              </a:rPr>
              <a:t>(&amp;</a:t>
            </a:r>
            <a:r>
              <a:rPr lang="en-US" dirty="0" err="1">
                <a:solidFill>
                  <a:srgbClr val="000000"/>
                </a:solidFill>
                <a:latin typeface="Courier" pitchFamily="2" charset="0"/>
              </a:rPr>
              <a:t>iov</a:t>
            </a:r>
            <a:r>
              <a:rPr lang="en-US" dirty="0">
                <a:solidFill>
                  <a:srgbClr val="000000"/>
                </a:solidFill>
                <a:latin typeface="Courier" pitchFamily="2" charset="0"/>
              </a:rPr>
              <a:t>, </a:t>
            </a:r>
            <a:r>
              <a:rPr lang="en-US" dirty="0" err="1">
                <a:solidFill>
                  <a:srgbClr val="000000"/>
                </a:solidFill>
                <a:latin typeface="Courier" pitchFamily="2" charset="0"/>
              </a:rPr>
              <a:t>buf</a:t>
            </a:r>
            <a:r>
              <a:rPr lang="en-US" dirty="0">
                <a:solidFill>
                  <a:srgbClr val="000000"/>
                </a:solidFill>
                <a:latin typeface="Courier" pitchFamily="2" charset="0"/>
              </a:rPr>
              <a:t>, BUFLEN);</a:t>
            </a:r>
          </a:p>
          <a:p>
            <a:pPr marL="0" indent="0">
              <a:spcBef>
                <a:spcPts val="0"/>
              </a:spcBef>
              <a:buNone/>
            </a:pPr>
            <a:r>
              <a:rPr lang="en-US" dirty="0" err="1">
                <a:solidFill>
                  <a:srgbClr val="000000"/>
                </a:solidFill>
                <a:latin typeface="Courier" pitchFamily="2" charset="0"/>
              </a:rPr>
              <a:t>sgl.sg_iovs</a:t>
            </a:r>
            <a:r>
              <a:rPr lang="en-US" dirty="0">
                <a:solidFill>
                  <a:srgbClr val="000000"/>
                </a:solidFill>
                <a:latin typeface="Courier" pitchFamily="2" charset="0"/>
              </a:rPr>
              <a:t> = &amp;</a:t>
            </a:r>
            <a:r>
              <a:rPr lang="en-US" dirty="0" err="1">
                <a:solidFill>
                  <a:srgbClr val="000000"/>
                </a:solidFill>
                <a:latin typeface="Courier" pitchFamily="2" charset="0"/>
              </a:rPr>
              <a:t>iov</a:t>
            </a:r>
            <a:r>
              <a:rPr lang="en-US" dirty="0">
                <a:solidFill>
                  <a:srgbClr val="000000"/>
                </a:solidFill>
                <a:latin typeface="Courier" pitchFamily="2" charset="0"/>
              </a:rPr>
              <a:t>;</a:t>
            </a:r>
          </a:p>
          <a:p>
            <a:pPr marL="0" indent="0">
              <a:spcBef>
                <a:spcPts val="0"/>
              </a:spcBef>
              <a:buNone/>
            </a:pPr>
            <a:br>
              <a:rPr lang="en-US" dirty="0">
                <a:solidFill>
                  <a:srgbClr val="000000"/>
                </a:solidFill>
                <a:latin typeface="Courier" pitchFamily="2" charset="0"/>
              </a:rPr>
            </a:br>
            <a:endParaRPr lang="en-US" dirty="0">
              <a:solidFill>
                <a:srgbClr val="000000"/>
              </a:solidFill>
              <a:latin typeface="Courier" pitchFamily="2" charset="0"/>
            </a:endParaRPr>
          </a:p>
          <a:p>
            <a:pPr marL="0" indent="0">
              <a:spcBef>
                <a:spcPts val="0"/>
              </a:spcBef>
              <a:buNone/>
            </a:pPr>
            <a:r>
              <a:rPr lang="en-US" dirty="0" err="1">
                <a:solidFill>
                  <a:srgbClr val="000000"/>
                </a:solidFill>
                <a:latin typeface="Courier" pitchFamily="2" charset="0"/>
              </a:rPr>
              <a:t>daos_array_write</a:t>
            </a:r>
            <a:r>
              <a:rPr lang="en-US" dirty="0">
                <a:solidFill>
                  <a:srgbClr val="000000"/>
                </a:solidFill>
                <a:latin typeface="Courier" pitchFamily="2" charset="0"/>
              </a:rPr>
              <a:t>(array, DAOS_TX_NONE, &amp;</a:t>
            </a:r>
            <a:r>
              <a:rPr lang="en-US" dirty="0" err="1">
                <a:solidFill>
                  <a:srgbClr val="000000"/>
                </a:solidFill>
                <a:latin typeface="Courier" pitchFamily="2" charset="0"/>
              </a:rPr>
              <a:t>iod</a:t>
            </a:r>
            <a:r>
              <a:rPr lang="en-US" dirty="0">
                <a:solidFill>
                  <a:srgbClr val="000000"/>
                </a:solidFill>
                <a:latin typeface="Courier" pitchFamily="2" charset="0"/>
              </a:rPr>
              <a:t>, &amp;</a:t>
            </a:r>
            <a:r>
              <a:rPr lang="en-US" dirty="0" err="1">
                <a:solidFill>
                  <a:srgbClr val="000000"/>
                </a:solidFill>
                <a:latin typeface="Courier" pitchFamily="2" charset="0"/>
              </a:rPr>
              <a:t>sgl</a:t>
            </a:r>
            <a:r>
              <a:rPr lang="en-US" dirty="0">
                <a:solidFill>
                  <a:srgbClr val="000000"/>
                </a:solidFill>
                <a:latin typeface="Courier" pitchFamily="2" charset="0"/>
              </a:rPr>
              <a:t>, </a:t>
            </a:r>
            <a:r>
              <a:rPr lang="en-US" dirty="0">
                <a:solidFill>
                  <a:srgbClr val="2C9290"/>
                </a:solidFill>
                <a:latin typeface="Courier" pitchFamily="2" charset="0"/>
              </a:rPr>
              <a:t>NULL</a:t>
            </a:r>
            <a:r>
              <a:rPr lang="en-US" dirty="0">
                <a:solidFill>
                  <a:srgbClr val="000000"/>
                </a:solidFill>
                <a:latin typeface="Courier" pitchFamily="2" charset="0"/>
              </a:rPr>
              <a:t>);</a:t>
            </a:r>
          </a:p>
          <a:p>
            <a:pPr marL="0" indent="0">
              <a:spcBef>
                <a:spcPts val="0"/>
              </a:spcBef>
              <a:buNone/>
            </a:pPr>
            <a:r>
              <a:rPr lang="en-US" dirty="0" err="1">
                <a:solidFill>
                  <a:srgbClr val="000000"/>
                </a:solidFill>
                <a:latin typeface="Courier" pitchFamily="2" charset="0"/>
              </a:rPr>
              <a:t>daos_array_read</a:t>
            </a:r>
            <a:r>
              <a:rPr lang="en-US" dirty="0">
                <a:solidFill>
                  <a:srgbClr val="000000"/>
                </a:solidFill>
                <a:latin typeface="Courier" pitchFamily="2" charset="0"/>
              </a:rPr>
              <a:t>(array, DAOS_TX_NONE, &amp;</a:t>
            </a:r>
            <a:r>
              <a:rPr lang="en-US" dirty="0" err="1">
                <a:solidFill>
                  <a:srgbClr val="000000"/>
                </a:solidFill>
                <a:latin typeface="Courier" pitchFamily="2" charset="0"/>
              </a:rPr>
              <a:t>iod</a:t>
            </a:r>
            <a:r>
              <a:rPr lang="en-US" dirty="0">
                <a:solidFill>
                  <a:srgbClr val="000000"/>
                </a:solidFill>
                <a:latin typeface="Courier" pitchFamily="2" charset="0"/>
              </a:rPr>
              <a:t>, &amp;</a:t>
            </a:r>
            <a:r>
              <a:rPr lang="en-US" dirty="0" err="1">
                <a:solidFill>
                  <a:srgbClr val="000000"/>
                </a:solidFill>
                <a:latin typeface="Courier" pitchFamily="2" charset="0"/>
              </a:rPr>
              <a:t>sgl</a:t>
            </a:r>
            <a:r>
              <a:rPr lang="en-US" dirty="0">
                <a:solidFill>
                  <a:srgbClr val="000000"/>
                </a:solidFill>
                <a:latin typeface="Courier" pitchFamily="2" charset="0"/>
              </a:rPr>
              <a:t>, </a:t>
            </a:r>
            <a:r>
              <a:rPr lang="en-US" dirty="0">
                <a:solidFill>
                  <a:srgbClr val="2C9290"/>
                </a:solidFill>
                <a:latin typeface="Courier" pitchFamily="2" charset="0"/>
              </a:rPr>
              <a:t>NULL</a:t>
            </a:r>
            <a:r>
              <a:rPr lang="en-US" dirty="0">
                <a:solidFill>
                  <a:srgbClr val="000000"/>
                </a:solidFill>
                <a:latin typeface="Courier" pitchFamily="2" charset="0"/>
              </a:rPr>
              <a:t>);</a:t>
            </a:r>
          </a:p>
          <a:p>
            <a:pPr marL="0" indent="0">
              <a:spcBef>
                <a:spcPts val="0"/>
              </a:spcBef>
              <a:buNone/>
            </a:pPr>
            <a:r>
              <a:rPr lang="en-US" dirty="0" err="1">
                <a:solidFill>
                  <a:srgbClr val="000000"/>
                </a:solidFill>
                <a:latin typeface="Courier" pitchFamily="2" charset="0"/>
              </a:rPr>
              <a:t>daos_array_close</a:t>
            </a:r>
            <a:r>
              <a:rPr lang="en-US" dirty="0">
                <a:solidFill>
                  <a:srgbClr val="000000"/>
                </a:solidFill>
                <a:latin typeface="Courier" pitchFamily="2" charset="0"/>
              </a:rPr>
              <a:t>(array, </a:t>
            </a:r>
            <a:r>
              <a:rPr lang="en-US" dirty="0">
                <a:solidFill>
                  <a:srgbClr val="2C9290"/>
                </a:solidFill>
                <a:latin typeface="Courier" pitchFamily="2" charset="0"/>
              </a:rPr>
              <a:t>NULL</a:t>
            </a:r>
            <a:r>
              <a:rPr lang="en-US" dirty="0">
                <a:solidFill>
                  <a:srgbClr val="000000"/>
                </a:solidFill>
                <a:latin typeface="Courier" pitchFamily="2" charset="0"/>
              </a:rPr>
              <a:t>);</a:t>
            </a:r>
          </a:p>
          <a:p>
            <a:pPr marL="0" indent="0">
              <a:spcBef>
                <a:spcPts val="0"/>
              </a:spcBef>
              <a:buNone/>
            </a:pPr>
            <a:endParaRPr lang="en-US" dirty="0">
              <a:latin typeface="Courier" pitchFamily="2" charset="0"/>
            </a:endParaRPr>
          </a:p>
        </p:txBody>
      </p:sp>
    </p:spTree>
    <p:extLst>
      <p:ext uri="{BB962C8B-B14F-4D97-AF65-F5344CB8AC3E}">
        <p14:creationId xmlns:p14="http://schemas.microsoft.com/office/powerpoint/2010/main" val="1582120954"/>
      </p:ext>
    </p:extLst>
  </p:cSld>
  <p:clrMapOvr>
    <a:masterClrMapping/>
  </p:clrMapOvr>
  <mc:AlternateContent xmlns:mc="http://schemas.openxmlformats.org/markup-compatibility/2006" xmlns:p14="http://schemas.microsoft.com/office/powerpoint/2010/main">
    <mc:Choice Requires="p14">
      <p:transition spd="med" p14:dur="700" advTm="126181">
        <p:fade/>
      </p:transition>
    </mc:Choice>
    <mc:Fallback xmlns="">
      <p:transition spd="med" advTm="12618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9F95-7F2C-FE43-9613-0070E55151E9}"/>
              </a:ext>
            </a:extLst>
          </p:cNvPr>
          <p:cNvSpPr>
            <a:spLocks noGrp="1"/>
          </p:cNvSpPr>
          <p:nvPr>
            <p:ph type="title"/>
          </p:nvPr>
        </p:nvSpPr>
        <p:spPr>
          <a:xfrm>
            <a:off x="571500" y="571501"/>
            <a:ext cx="11010901" cy="952500"/>
          </a:xfrm>
        </p:spPr>
        <p:txBody>
          <a:bodyPr>
            <a:normAutofit/>
          </a:bodyPr>
          <a:lstStyle/>
          <a:p>
            <a:r>
              <a:rPr lang="en-US" dirty="0"/>
              <a:t>DAOS Multi-Level KV Object</a:t>
            </a:r>
          </a:p>
        </p:txBody>
      </p:sp>
      <p:sp>
        <p:nvSpPr>
          <p:cNvPr id="3" name="Content Placeholder 2">
            <a:extLst>
              <a:ext uri="{FF2B5EF4-FFF2-40B4-BE49-F238E27FC236}">
                <a16:creationId xmlns:a16="http://schemas.microsoft.com/office/drawing/2014/main" id="{02CA6C28-BDA7-8E4C-B3B0-1174D5A0169E}"/>
              </a:ext>
            </a:extLst>
          </p:cNvPr>
          <p:cNvSpPr>
            <a:spLocks noGrp="1"/>
          </p:cNvSpPr>
          <p:nvPr>
            <p:ph sz="quarter" idx="27"/>
          </p:nvPr>
        </p:nvSpPr>
        <p:spPr>
          <a:xfrm>
            <a:off x="571500" y="1673402"/>
            <a:ext cx="5288525" cy="4584830"/>
          </a:xfrm>
        </p:spPr>
        <p:txBody>
          <a:bodyPr>
            <a:normAutofit/>
          </a:bodyPr>
          <a:lstStyle/>
          <a:p>
            <a:pPr>
              <a:lnSpc>
                <a:spcPct val="90000"/>
              </a:lnSpc>
            </a:pPr>
            <a:r>
              <a:rPr lang="en-US" sz="1800" dirty="0"/>
              <a:t>2 level keys:</a:t>
            </a:r>
          </a:p>
          <a:p>
            <a:pPr lvl="1">
              <a:lnSpc>
                <a:spcPct val="90000"/>
              </a:lnSpc>
            </a:pPr>
            <a:r>
              <a:rPr lang="en-US" sz="1800" dirty="0"/>
              <a:t>Distribution Key - Dkey (collocate all entries under it), holds multiple akeys</a:t>
            </a:r>
          </a:p>
          <a:p>
            <a:pPr lvl="1">
              <a:lnSpc>
                <a:spcPct val="90000"/>
              </a:lnSpc>
            </a:pPr>
            <a:r>
              <a:rPr lang="en-US" sz="1800" dirty="0"/>
              <a:t>Attribute Key - Akey (lower level to address records)</a:t>
            </a:r>
          </a:p>
          <a:p>
            <a:pPr lvl="1">
              <a:lnSpc>
                <a:spcPct val="90000"/>
              </a:lnSpc>
            </a:pPr>
            <a:r>
              <a:rPr lang="en-US" sz="1800" dirty="0"/>
              <a:t>Both are opaque (support any size / type)</a:t>
            </a:r>
          </a:p>
          <a:p>
            <a:pPr>
              <a:lnSpc>
                <a:spcPct val="90000"/>
              </a:lnSpc>
            </a:pPr>
            <a:r>
              <a:rPr lang="en-US" sz="1800" dirty="0"/>
              <a:t>Value types (under akey):</a:t>
            </a:r>
          </a:p>
          <a:p>
            <a:pPr lvl="1">
              <a:lnSpc>
                <a:spcPct val="90000"/>
              </a:lnSpc>
            </a:pPr>
            <a:r>
              <a:rPr lang="en-US" sz="1800" dirty="0"/>
              <a:t>Single value: one blob (traditional value in KV store)</a:t>
            </a:r>
          </a:p>
          <a:p>
            <a:pPr lvl="1">
              <a:lnSpc>
                <a:spcPct val="90000"/>
              </a:lnSpc>
            </a:pPr>
            <a:r>
              <a:rPr lang="en-US" sz="1800" dirty="0"/>
              <a:t>Array value:</a:t>
            </a:r>
          </a:p>
          <a:p>
            <a:pPr lvl="2">
              <a:lnSpc>
                <a:spcPct val="90000"/>
              </a:lnSpc>
            </a:pPr>
            <a:r>
              <a:rPr lang="en-US" dirty="0"/>
              <a:t>1 record size per akey</a:t>
            </a:r>
          </a:p>
          <a:p>
            <a:pPr lvl="2">
              <a:lnSpc>
                <a:spcPct val="90000"/>
              </a:lnSpc>
            </a:pPr>
            <a:r>
              <a:rPr lang="en-US" dirty="0"/>
              <a:t>Array of records that can be updates via different extents / </a:t>
            </a:r>
            <a:r>
              <a:rPr lang="en-US" dirty="0" err="1"/>
              <a:t>iovec</a:t>
            </a:r>
            <a:endParaRPr lang="en-US" dirty="0"/>
          </a:p>
        </p:txBody>
      </p:sp>
      <p:pic>
        <p:nvPicPr>
          <p:cNvPr id="4" name="Picture 3">
            <a:extLst>
              <a:ext uri="{FF2B5EF4-FFF2-40B4-BE49-F238E27FC236}">
                <a16:creationId xmlns:a16="http://schemas.microsoft.com/office/drawing/2014/main" id="{4D2A71DE-60FC-4240-9627-F4047728C509}"/>
              </a:ext>
            </a:extLst>
          </p:cNvPr>
          <p:cNvPicPr>
            <a:picLocks noChangeAspect="1"/>
          </p:cNvPicPr>
          <p:nvPr/>
        </p:nvPicPr>
        <p:blipFill>
          <a:blip r:embed="rId2"/>
          <a:stretch>
            <a:fillRect/>
          </a:stretch>
        </p:blipFill>
        <p:spPr>
          <a:xfrm>
            <a:off x="5860025" y="1449864"/>
            <a:ext cx="5778405" cy="3077000"/>
          </a:xfrm>
          <a:prstGeom prst="rect">
            <a:avLst/>
          </a:prstGeom>
          <a:noFill/>
        </p:spPr>
      </p:pic>
      <p:sp>
        <p:nvSpPr>
          <p:cNvPr id="5" name="Content Placeholder 2">
            <a:extLst>
              <a:ext uri="{FF2B5EF4-FFF2-40B4-BE49-F238E27FC236}">
                <a16:creationId xmlns:a16="http://schemas.microsoft.com/office/drawing/2014/main" id="{853803B6-F43D-EF4E-8CF0-62171006FDD0}"/>
              </a:ext>
            </a:extLst>
          </p:cNvPr>
          <p:cNvSpPr txBox="1">
            <a:spLocks/>
          </p:cNvSpPr>
          <p:nvPr/>
        </p:nvSpPr>
        <p:spPr>
          <a:xfrm>
            <a:off x="5860025" y="5184599"/>
            <a:ext cx="5288525" cy="6964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lnSpc>
                <a:spcPct val="90000"/>
              </a:lnSpc>
            </a:pPr>
            <a:r>
              <a:rPr lang="en-US" sz="1800" b="1" dirty="0"/>
              <a:t>Intentionally very flexible, rich API; but at the expense of higher complexity for the regular user.</a:t>
            </a:r>
          </a:p>
        </p:txBody>
      </p:sp>
    </p:spTree>
    <p:extLst>
      <p:ext uri="{BB962C8B-B14F-4D97-AF65-F5344CB8AC3E}">
        <p14:creationId xmlns:p14="http://schemas.microsoft.com/office/powerpoint/2010/main" val="1229299014"/>
      </p:ext>
    </p:extLst>
  </p:cSld>
  <p:clrMapOvr>
    <a:masterClrMapping/>
  </p:clrMapOvr>
  <mc:AlternateContent xmlns:mc="http://schemas.openxmlformats.org/markup-compatibility/2006" xmlns:p14="http://schemas.microsoft.com/office/powerpoint/2010/main">
    <mc:Choice Requires="p14">
      <p:transition spd="med" p14:dur="700" advTm="287369">
        <p:fade/>
      </p:transition>
    </mc:Choice>
    <mc:Fallback xmlns="">
      <p:transition spd="med" advTm="287369">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5BAB-5AE9-534C-B805-AC25F569293B}"/>
              </a:ext>
            </a:extLst>
          </p:cNvPr>
          <p:cNvSpPr>
            <a:spLocks noGrp="1"/>
          </p:cNvSpPr>
          <p:nvPr>
            <p:ph type="title"/>
          </p:nvPr>
        </p:nvSpPr>
        <p:spPr/>
        <p:txBody>
          <a:bodyPr/>
          <a:lstStyle/>
          <a:p>
            <a:r>
              <a:rPr lang="en-US" dirty="0"/>
              <a:t>Object Management API</a:t>
            </a:r>
          </a:p>
        </p:txBody>
      </p:sp>
      <p:sp>
        <p:nvSpPr>
          <p:cNvPr id="3" name="Content Placeholder 2">
            <a:extLst>
              <a:ext uri="{FF2B5EF4-FFF2-40B4-BE49-F238E27FC236}">
                <a16:creationId xmlns:a16="http://schemas.microsoft.com/office/drawing/2014/main" id="{E057CD9B-FFC3-B845-B3F9-B80953A4AA49}"/>
              </a:ext>
            </a:extLst>
          </p:cNvPr>
          <p:cNvSpPr>
            <a:spLocks noGrp="1"/>
          </p:cNvSpPr>
          <p:nvPr>
            <p:ph idx="1"/>
          </p:nvPr>
        </p:nvSpPr>
        <p:spPr/>
        <p:txBody>
          <a:bodyPr>
            <a:normAutofit fontScale="85000" lnSpcReduction="10000"/>
          </a:bodyPr>
          <a:lstStyle/>
          <a:p>
            <a:r>
              <a:rPr lang="en-US" dirty="0">
                <a:solidFill>
                  <a:srgbClr val="2D961E"/>
                </a:solidFill>
                <a:latin typeface="Menlo" panose="020B0609030804020204" pitchFamily="49" charset="0"/>
              </a:rPr>
              <a:t>int</a:t>
            </a:r>
            <a:r>
              <a:rPr lang="en-US" dirty="0">
                <a:solidFill>
                  <a:srgbClr val="000000"/>
                </a:solidFill>
                <a:latin typeface="Menlo" panose="020B0609030804020204" pitchFamily="49" charset="0"/>
              </a:rPr>
              <a:t> </a:t>
            </a:r>
            <a:r>
              <a:rPr lang="en-US" dirty="0" err="1">
                <a:solidFill>
                  <a:srgbClr val="4A00FF"/>
                </a:solidFill>
                <a:latin typeface="Menlo" panose="020B0609030804020204" pitchFamily="49" charset="0"/>
              </a:rPr>
              <a:t>daos_obj_open</a:t>
            </a:r>
            <a:r>
              <a:rPr lang="en-US" dirty="0">
                <a:solidFill>
                  <a:srgbClr val="000000"/>
                </a:solidFill>
                <a:latin typeface="Menlo" panose="020B0609030804020204" pitchFamily="49" charset="0"/>
              </a:rPr>
              <a:t>(</a:t>
            </a:r>
            <a:r>
              <a:rPr lang="en-US" dirty="0" err="1">
                <a:solidFill>
                  <a:srgbClr val="2D961E"/>
                </a:solidFill>
                <a:latin typeface="Menlo" panose="020B0609030804020204" pitchFamily="49" charset="0"/>
              </a:rPr>
              <a:t>daos_handle_t</a:t>
            </a:r>
            <a:r>
              <a:rPr lang="en-US" dirty="0">
                <a:solidFill>
                  <a:srgbClr val="000000"/>
                </a:solidFill>
                <a:latin typeface="Menlo" panose="020B0609030804020204" pitchFamily="49" charset="0"/>
              </a:rPr>
              <a:t> </a:t>
            </a:r>
            <a:r>
              <a:rPr lang="en-US" dirty="0" err="1">
                <a:solidFill>
                  <a:srgbClr val="C1651C"/>
                </a:solidFill>
                <a:latin typeface="Menlo" panose="020B0609030804020204" pitchFamily="49" charset="0"/>
              </a:rPr>
              <a:t>coh</a:t>
            </a:r>
            <a:r>
              <a:rPr lang="en-US" dirty="0">
                <a:solidFill>
                  <a:srgbClr val="000000"/>
                </a:solidFill>
                <a:latin typeface="Menlo" panose="020B0609030804020204" pitchFamily="49" charset="0"/>
              </a:rPr>
              <a:t>, </a:t>
            </a:r>
            <a:r>
              <a:rPr lang="en-US" dirty="0" err="1">
                <a:solidFill>
                  <a:srgbClr val="2D961E"/>
                </a:solidFill>
                <a:latin typeface="Menlo" panose="020B0609030804020204" pitchFamily="49" charset="0"/>
              </a:rPr>
              <a:t>daos_obj_id_t</a:t>
            </a:r>
            <a:r>
              <a:rPr lang="en-US" dirty="0">
                <a:solidFill>
                  <a:srgbClr val="000000"/>
                </a:solidFill>
                <a:latin typeface="Menlo" panose="020B0609030804020204" pitchFamily="49" charset="0"/>
              </a:rPr>
              <a:t> </a:t>
            </a:r>
            <a:r>
              <a:rPr lang="en-US" dirty="0" err="1">
                <a:solidFill>
                  <a:srgbClr val="C1651C"/>
                </a:solidFill>
                <a:latin typeface="Menlo" panose="020B0609030804020204" pitchFamily="49" charset="0"/>
              </a:rPr>
              <a:t>oid</a:t>
            </a:r>
            <a:r>
              <a:rPr lang="en-US" dirty="0">
                <a:solidFill>
                  <a:srgbClr val="000000"/>
                </a:solidFill>
                <a:latin typeface="Menlo" panose="020B0609030804020204" pitchFamily="49" charset="0"/>
              </a:rPr>
              <a:t>, </a:t>
            </a:r>
            <a:r>
              <a:rPr lang="en-US" dirty="0">
                <a:solidFill>
                  <a:srgbClr val="2D961E"/>
                </a:solidFill>
                <a:latin typeface="Menlo" panose="020B0609030804020204" pitchFamily="49" charset="0"/>
              </a:rPr>
              <a:t>unsigned</a:t>
            </a:r>
            <a:r>
              <a:rPr lang="en-US" dirty="0">
                <a:solidFill>
                  <a:srgbClr val="000000"/>
                </a:solidFill>
                <a:latin typeface="Menlo" panose="020B0609030804020204" pitchFamily="49" charset="0"/>
              </a:rPr>
              <a:t> </a:t>
            </a:r>
            <a:r>
              <a:rPr lang="en-US" dirty="0">
                <a:solidFill>
                  <a:srgbClr val="2D961E"/>
                </a:solidFill>
                <a:latin typeface="Menlo" panose="020B0609030804020204" pitchFamily="49" charset="0"/>
              </a:rPr>
              <a:t>int</a:t>
            </a:r>
            <a:r>
              <a:rPr lang="en-US" dirty="0">
                <a:solidFill>
                  <a:srgbClr val="000000"/>
                </a:solidFill>
                <a:latin typeface="Menlo" panose="020B0609030804020204" pitchFamily="49" charset="0"/>
              </a:rPr>
              <a:t> </a:t>
            </a:r>
            <a:r>
              <a:rPr lang="en-US" dirty="0">
                <a:solidFill>
                  <a:srgbClr val="C1651C"/>
                </a:solidFill>
                <a:latin typeface="Menlo" panose="020B0609030804020204" pitchFamily="49" charset="0"/>
              </a:rPr>
              <a:t>mode</a:t>
            </a:r>
            <a:r>
              <a:rPr lang="en-US" dirty="0">
                <a:solidFill>
                  <a:srgbClr val="000000"/>
                </a:solidFill>
                <a:latin typeface="Menlo" panose="020B0609030804020204" pitchFamily="49" charset="0"/>
              </a:rPr>
              <a:t>, </a:t>
            </a:r>
            <a:r>
              <a:rPr lang="en-US" dirty="0" err="1">
                <a:solidFill>
                  <a:srgbClr val="2D961E"/>
                </a:solidFill>
                <a:latin typeface="Menlo" panose="020B0609030804020204" pitchFamily="49" charset="0"/>
              </a:rPr>
              <a:t>daos_handle_t</a:t>
            </a:r>
            <a:r>
              <a:rPr lang="en-US" dirty="0">
                <a:solidFill>
                  <a:srgbClr val="000000"/>
                </a:solidFill>
                <a:latin typeface="Menlo" panose="020B0609030804020204" pitchFamily="49" charset="0"/>
              </a:rPr>
              <a:t> *</a:t>
            </a:r>
            <a:r>
              <a:rPr lang="en-US" dirty="0">
                <a:solidFill>
                  <a:srgbClr val="C1651C"/>
                </a:solidFill>
                <a:latin typeface="Menlo" panose="020B0609030804020204" pitchFamily="49" charset="0"/>
              </a:rPr>
              <a:t>oh</a:t>
            </a:r>
            <a:r>
              <a:rPr lang="en-US" dirty="0">
                <a:solidFill>
                  <a:srgbClr val="000000"/>
                </a:solidFill>
                <a:latin typeface="Menlo" panose="020B0609030804020204" pitchFamily="49" charset="0"/>
              </a:rPr>
              <a:t>, </a:t>
            </a:r>
            <a:r>
              <a:rPr lang="en-US" dirty="0" err="1">
                <a:solidFill>
                  <a:srgbClr val="2D961E"/>
                </a:solidFill>
                <a:latin typeface="Menlo" panose="020B0609030804020204" pitchFamily="49" charset="0"/>
              </a:rPr>
              <a:t>daos_event_t</a:t>
            </a:r>
            <a:r>
              <a:rPr lang="en-US" dirty="0">
                <a:solidFill>
                  <a:srgbClr val="000000"/>
                </a:solidFill>
                <a:latin typeface="Menlo" panose="020B0609030804020204" pitchFamily="49" charset="0"/>
              </a:rPr>
              <a:t> *</a:t>
            </a:r>
            <a:r>
              <a:rPr lang="en-US" dirty="0" err="1">
                <a:solidFill>
                  <a:srgbClr val="C1651C"/>
                </a:solidFill>
                <a:latin typeface="Menlo" panose="020B0609030804020204" pitchFamily="49" charset="0"/>
              </a:rPr>
              <a:t>ev</a:t>
            </a:r>
            <a:r>
              <a:rPr lang="en-US" dirty="0">
                <a:solidFill>
                  <a:srgbClr val="000000"/>
                </a:solidFill>
                <a:latin typeface="Menlo" panose="020B0609030804020204" pitchFamily="49" charset="0"/>
              </a:rPr>
              <a:t>);</a:t>
            </a:r>
            <a:endParaRPr lang="en-US" dirty="0">
              <a:solidFill>
                <a:srgbClr val="2D961E"/>
              </a:solidFill>
              <a:latin typeface="Menlo" panose="020B0609030804020204" pitchFamily="49" charset="0"/>
            </a:endParaRPr>
          </a:p>
          <a:p>
            <a:r>
              <a:rPr lang="en-US" dirty="0">
                <a:solidFill>
                  <a:srgbClr val="2D961E"/>
                </a:solidFill>
                <a:latin typeface="Menlo" panose="020B0609030804020204" pitchFamily="49" charset="0"/>
              </a:rPr>
              <a:t>int</a:t>
            </a:r>
            <a:r>
              <a:rPr lang="en-US" dirty="0">
                <a:solidFill>
                  <a:srgbClr val="000000"/>
                </a:solidFill>
                <a:latin typeface="Menlo" panose="020B0609030804020204" pitchFamily="49" charset="0"/>
              </a:rPr>
              <a:t> </a:t>
            </a:r>
            <a:r>
              <a:rPr lang="en-US" dirty="0" err="1">
                <a:solidFill>
                  <a:srgbClr val="4A00FF"/>
                </a:solidFill>
                <a:latin typeface="Menlo" panose="020B0609030804020204" pitchFamily="49" charset="0"/>
              </a:rPr>
              <a:t>daos_obj_close</a:t>
            </a:r>
            <a:r>
              <a:rPr lang="en-US" dirty="0">
                <a:solidFill>
                  <a:srgbClr val="000000"/>
                </a:solidFill>
                <a:latin typeface="Menlo" panose="020B0609030804020204" pitchFamily="49" charset="0"/>
              </a:rPr>
              <a:t>(</a:t>
            </a:r>
            <a:r>
              <a:rPr lang="en-US" dirty="0" err="1">
                <a:solidFill>
                  <a:srgbClr val="2D961E"/>
                </a:solidFill>
                <a:latin typeface="Menlo" panose="020B0609030804020204" pitchFamily="49" charset="0"/>
              </a:rPr>
              <a:t>daos_handle_t</a:t>
            </a:r>
            <a:r>
              <a:rPr lang="en-US" dirty="0">
                <a:solidFill>
                  <a:srgbClr val="000000"/>
                </a:solidFill>
                <a:latin typeface="Menlo" panose="020B0609030804020204" pitchFamily="49" charset="0"/>
              </a:rPr>
              <a:t> </a:t>
            </a:r>
            <a:r>
              <a:rPr lang="en-US" dirty="0">
                <a:solidFill>
                  <a:srgbClr val="C1651C"/>
                </a:solidFill>
                <a:latin typeface="Menlo" panose="020B0609030804020204" pitchFamily="49" charset="0"/>
              </a:rPr>
              <a:t>oh</a:t>
            </a:r>
            <a:r>
              <a:rPr lang="en-US" dirty="0">
                <a:solidFill>
                  <a:srgbClr val="000000"/>
                </a:solidFill>
                <a:latin typeface="Menlo" panose="020B0609030804020204" pitchFamily="49" charset="0"/>
              </a:rPr>
              <a:t>, </a:t>
            </a:r>
            <a:r>
              <a:rPr lang="en-US" dirty="0" err="1">
                <a:solidFill>
                  <a:srgbClr val="2D961E"/>
                </a:solidFill>
                <a:latin typeface="Menlo" panose="020B0609030804020204" pitchFamily="49" charset="0"/>
              </a:rPr>
              <a:t>daos_event_t</a:t>
            </a:r>
            <a:r>
              <a:rPr lang="en-US" dirty="0">
                <a:solidFill>
                  <a:srgbClr val="000000"/>
                </a:solidFill>
                <a:latin typeface="Menlo" panose="020B0609030804020204" pitchFamily="49" charset="0"/>
              </a:rPr>
              <a:t> *</a:t>
            </a:r>
            <a:r>
              <a:rPr lang="en-US" dirty="0" err="1">
                <a:solidFill>
                  <a:srgbClr val="C1651C"/>
                </a:solidFill>
                <a:latin typeface="Menlo" panose="020B0609030804020204" pitchFamily="49" charset="0"/>
              </a:rPr>
              <a:t>ev</a:t>
            </a:r>
            <a:r>
              <a:rPr lang="en-US" dirty="0">
                <a:solidFill>
                  <a:srgbClr val="000000"/>
                </a:solidFill>
                <a:latin typeface="Menlo" panose="020B0609030804020204" pitchFamily="49" charset="0"/>
              </a:rPr>
              <a:t>);</a:t>
            </a:r>
            <a:endParaRPr lang="en-US" dirty="0">
              <a:solidFill>
                <a:srgbClr val="2D961E"/>
              </a:solidFill>
              <a:latin typeface="Menlo" panose="020B0609030804020204" pitchFamily="49" charset="0"/>
            </a:endParaRPr>
          </a:p>
          <a:p>
            <a:r>
              <a:rPr lang="en-US" dirty="0">
                <a:solidFill>
                  <a:srgbClr val="2D961E"/>
                </a:solidFill>
                <a:latin typeface="Menlo" panose="020B0609030804020204" pitchFamily="49" charset="0"/>
              </a:rPr>
              <a:t>int</a:t>
            </a:r>
            <a:r>
              <a:rPr lang="en-US" dirty="0">
                <a:solidFill>
                  <a:srgbClr val="000000"/>
                </a:solidFill>
                <a:latin typeface="Menlo" panose="020B0609030804020204" pitchFamily="49" charset="0"/>
              </a:rPr>
              <a:t> </a:t>
            </a:r>
            <a:r>
              <a:rPr lang="en-US" dirty="0" err="1">
                <a:solidFill>
                  <a:srgbClr val="4A00FF"/>
                </a:solidFill>
                <a:latin typeface="Menlo" panose="020B0609030804020204" pitchFamily="49" charset="0"/>
              </a:rPr>
              <a:t>daos_obj_punch</a:t>
            </a:r>
            <a:r>
              <a:rPr lang="en-US" dirty="0">
                <a:solidFill>
                  <a:srgbClr val="000000"/>
                </a:solidFill>
                <a:latin typeface="Menlo" panose="020B0609030804020204" pitchFamily="49" charset="0"/>
              </a:rPr>
              <a:t>(</a:t>
            </a:r>
            <a:r>
              <a:rPr lang="en-US" dirty="0" err="1">
                <a:solidFill>
                  <a:srgbClr val="2D961E"/>
                </a:solidFill>
                <a:latin typeface="Menlo" panose="020B0609030804020204" pitchFamily="49" charset="0"/>
              </a:rPr>
              <a:t>daos_handle_t</a:t>
            </a:r>
            <a:r>
              <a:rPr lang="en-US" dirty="0">
                <a:solidFill>
                  <a:srgbClr val="000000"/>
                </a:solidFill>
                <a:latin typeface="Menlo" panose="020B0609030804020204" pitchFamily="49" charset="0"/>
              </a:rPr>
              <a:t> </a:t>
            </a:r>
            <a:r>
              <a:rPr lang="en-US" dirty="0">
                <a:solidFill>
                  <a:srgbClr val="C1651C"/>
                </a:solidFill>
                <a:latin typeface="Menlo" panose="020B0609030804020204" pitchFamily="49" charset="0"/>
              </a:rPr>
              <a:t>oh</a:t>
            </a:r>
            <a:r>
              <a:rPr lang="en-US" dirty="0">
                <a:solidFill>
                  <a:srgbClr val="000000"/>
                </a:solidFill>
                <a:latin typeface="Menlo" panose="020B0609030804020204" pitchFamily="49" charset="0"/>
              </a:rPr>
              <a:t>, </a:t>
            </a:r>
            <a:r>
              <a:rPr lang="en-US" dirty="0" err="1">
                <a:solidFill>
                  <a:srgbClr val="2D961E"/>
                </a:solidFill>
                <a:latin typeface="Menlo" panose="020B0609030804020204" pitchFamily="49" charset="0"/>
              </a:rPr>
              <a:t>daos_handle_t</a:t>
            </a:r>
            <a:r>
              <a:rPr lang="en-US" dirty="0">
                <a:solidFill>
                  <a:srgbClr val="000000"/>
                </a:solidFill>
                <a:latin typeface="Menlo" panose="020B0609030804020204" pitchFamily="49" charset="0"/>
              </a:rPr>
              <a:t> </a:t>
            </a:r>
            <a:r>
              <a:rPr lang="en-US" dirty="0" err="1">
                <a:solidFill>
                  <a:srgbClr val="C1651C"/>
                </a:solidFill>
                <a:latin typeface="Menlo" panose="020B0609030804020204" pitchFamily="49" charset="0"/>
              </a:rPr>
              <a:t>th</a:t>
            </a:r>
            <a:r>
              <a:rPr lang="en-US" dirty="0">
                <a:solidFill>
                  <a:srgbClr val="000000"/>
                </a:solidFill>
                <a:latin typeface="Menlo" panose="020B0609030804020204" pitchFamily="49" charset="0"/>
              </a:rPr>
              <a:t>, </a:t>
            </a:r>
            <a:r>
              <a:rPr lang="en-US" dirty="0">
                <a:solidFill>
                  <a:srgbClr val="2D961E"/>
                </a:solidFill>
                <a:latin typeface="Menlo" panose="020B0609030804020204" pitchFamily="49" charset="0"/>
              </a:rPr>
              <a:t>uint64_t</a:t>
            </a:r>
            <a:r>
              <a:rPr lang="en-US" dirty="0">
                <a:solidFill>
                  <a:srgbClr val="000000"/>
                </a:solidFill>
                <a:latin typeface="Menlo" panose="020B0609030804020204" pitchFamily="49" charset="0"/>
              </a:rPr>
              <a:t> </a:t>
            </a:r>
            <a:r>
              <a:rPr lang="en-US" dirty="0">
                <a:solidFill>
                  <a:srgbClr val="C1651C"/>
                </a:solidFill>
                <a:latin typeface="Menlo" panose="020B0609030804020204" pitchFamily="49" charset="0"/>
              </a:rPr>
              <a:t>flags</a:t>
            </a:r>
            <a:r>
              <a:rPr lang="en-US" dirty="0">
                <a:solidFill>
                  <a:srgbClr val="000000"/>
                </a:solidFill>
                <a:latin typeface="Menlo" panose="020B0609030804020204" pitchFamily="49" charset="0"/>
              </a:rPr>
              <a:t>, </a:t>
            </a:r>
            <a:r>
              <a:rPr lang="en-US" dirty="0" err="1">
                <a:solidFill>
                  <a:srgbClr val="2D961E"/>
                </a:solidFill>
                <a:latin typeface="Menlo" panose="020B0609030804020204" pitchFamily="49" charset="0"/>
              </a:rPr>
              <a:t>daos_event_t</a:t>
            </a:r>
            <a:r>
              <a:rPr lang="en-US" dirty="0">
                <a:solidFill>
                  <a:srgbClr val="000000"/>
                </a:solidFill>
                <a:latin typeface="Menlo" panose="020B0609030804020204" pitchFamily="49" charset="0"/>
              </a:rPr>
              <a:t> *</a:t>
            </a:r>
            <a:r>
              <a:rPr lang="en-US" dirty="0" err="1">
                <a:solidFill>
                  <a:srgbClr val="C1651C"/>
                </a:solidFill>
                <a:latin typeface="Menlo" panose="020B0609030804020204" pitchFamily="49" charset="0"/>
              </a:rPr>
              <a:t>ev</a:t>
            </a:r>
            <a:r>
              <a:rPr lang="en-US" dirty="0">
                <a:solidFill>
                  <a:srgbClr val="000000"/>
                </a:solidFill>
                <a:latin typeface="Menlo" panose="020B0609030804020204" pitchFamily="49" charset="0"/>
              </a:rPr>
              <a:t>);</a:t>
            </a:r>
            <a:endParaRPr lang="en-US" dirty="0">
              <a:solidFill>
                <a:srgbClr val="2D961E"/>
              </a:solidFill>
              <a:latin typeface="Menlo" panose="020B0609030804020204" pitchFamily="49" charset="0"/>
            </a:endParaRPr>
          </a:p>
          <a:p>
            <a:r>
              <a:rPr lang="en-US" dirty="0">
                <a:solidFill>
                  <a:srgbClr val="2D961E"/>
                </a:solidFill>
                <a:latin typeface="Menlo" panose="020B0609030804020204" pitchFamily="49" charset="0"/>
              </a:rPr>
              <a:t>int</a:t>
            </a:r>
            <a:r>
              <a:rPr lang="en-US" dirty="0">
                <a:solidFill>
                  <a:srgbClr val="000000"/>
                </a:solidFill>
                <a:latin typeface="Menlo" panose="020B0609030804020204" pitchFamily="49" charset="0"/>
              </a:rPr>
              <a:t> </a:t>
            </a:r>
            <a:r>
              <a:rPr lang="en-US" dirty="0" err="1">
                <a:solidFill>
                  <a:srgbClr val="4A00FF"/>
                </a:solidFill>
                <a:latin typeface="Menlo" panose="020B0609030804020204" pitchFamily="49" charset="0"/>
              </a:rPr>
              <a:t>daos_obj_punch_dkeys</a:t>
            </a:r>
            <a:r>
              <a:rPr lang="en-US" dirty="0">
                <a:solidFill>
                  <a:srgbClr val="000000"/>
                </a:solidFill>
                <a:latin typeface="Menlo" panose="020B0609030804020204" pitchFamily="49" charset="0"/>
              </a:rPr>
              <a:t>(</a:t>
            </a:r>
            <a:r>
              <a:rPr lang="en-US" dirty="0" err="1">
                <a:solidFill>
                  <a:srgbClr val="2D961E"/>
                </a:solidFill>
                <a:latin typeface="Menlo" panose="020B0609030804020204" pitchFamily="49" charset="0"/>
              </a:rPr>
              <a:t>daos_handle_t</a:t>
            </a:r>
            <a:r>
              <a:rPr lang="en-US" dirty="0">
                <a:solidFill>
                  <a:srgbClr val="000000"/>
                </a:solidFill>
                <a:latin typeface="Menlo" panose="020B0609030804020204" pitchFamily="49" charset="0"/>
              </a:rPr>
              <a:t> </a:t>
            </a:r>
            <a:r>
              <a:rPr lang="en-US" dirty="0">
                <a:solidFill>
                  <a:srgbClr val="C1651C"/>
                </a:solidFill>
                <a:latin typeface="Menlo" panose="020B0609030804020204" pitchFamily="49" charset="0"/>
              </a:rPr>
              <a:t>oh</a:t>
            </a:r>
            <a:r>
              <a:rPr lang="en-US" dirty="0">
                <a:solidFill>
                  <a:srgbClr val="000000"/>
                </a:solidFill>
                <a:latin typeface="Menlo" panose="020B0609030804020204" pitchFamily="49" charset="0"/>
              </a:rPr>
              <a:t>, </a:t>
            </a:r>
            <a:r>
              <a:rPr lang="en-US" dirty="0" err="1">
                <a:solidFill>
                  <a:srgbClr val="2D961E"/>
                </a:solidFill>
                <a:latin typeface="Menlo" panose="020B0609030804020204" pitchFamily="49" charset="0"/>
              </a:rPr>
              <a:t>daos_handle_t</a:t>
            </a:r>
            <a:r>
              <a:rPr lang="en-US" dirty="0">
                <a:solidFill>
                  <a:srgbClr val="000000"/>
                </a:solidFill>
                <a:latin typeface="Menlo" panose="020B0609030804020204" pitchFamily="49" charset="0"/>
              </a:rPr>
              <a:t> </a:t>
            </a:r>
            <a:r>
              <a:rPr lang="en-US" dirty="0" err="1">
                <a:solidFill>
                  <a:srgbClr val="C1651C"/>
                </a:solidFill>
                <a:latin typeface="Menlo" panose="020B0609030804020204" pitchFamily="49" charset="0"/>
              </a:rPr>
              <a:t>th</a:t>
            </a:r>
            <a:r>
              <a:rPr lang="en-US" dirty="0">
                <a:solidFill>
                  <a:srgbClr val="000000"/>
                </a:solidFill>
                <a:latin typeface="Menlo" panose="020B0609030804020204" pitchFamily="49" charset="0"/>
              </a:rPr>
              <a:t>, </a:t>
            </a:r>
            <a:r>
              <a:rPr lang="en-US" dirty="0">
                <a:solidFill>
                  <a:srgbClr val="2D961E"/>
                </a:solidFill>
                <a:latin typeface="Menlo" panose="020B0609030804020204" pitchFamily="49" charset="0"/>
              </a:rPr>
              <a:t>uint64_t</a:t>
            </a:r>
            <a:r>
              <a:rPr lang="en-US" dirty="0">
                <a:solidFill>
                  <a:srgbClr val="000000"/>
                </a:solidFill>
                <a:latin typeface="Menlo" panose="020B0609030804020204" pitchFamily="49" charset="0"/>
              </a:rPr>
              <a:t> </a:t>
            </a:r>
            <a:r>
              <a:rPr lang="en-US" dirty="0">
                <a:solidFill>
                  <a:srgbClr val="C1651C"/>
                </a:solidFill>
                <a:latin typeface="Menlo" panose="020B0609030804020204" pitchFamily="49" charset="0"/>
              </a:rPr>
              <a:t>flags</a:t>
            </a:r>
            <a:r>
              <a:rPr lang="en-US" dirty="0">
                <a:solidFill>
                  <a:srgbClr val="000000"/>
                </a:solidFill>
                <a:latin typeface="Menlo" panose="020B0609030804020204" pitchFamily="49" charset="0"/>
              </a:rPr>
              <a:t>, </a:t>
            </a:r>
            <a:r>
              <a:rPr lang="en-US" dirty="0">
                <a:solidFill>
                  <a:srgbClr val="2D961E"/>
                </a:solidFill>
                <a:latin typeface="Menlo" panose="020B0609030804020204" pitchFamily="49" charset="0"/>
              </a:rPr>
              <a:t>unsigned</a:t>
            </a:r>
            <a:r>
              <a:rPr lang="en-US" dirty="0">
                <a:solidFill>
                  <a:srgbClr val="000000"/>
                </a:solidFill>
                <a:latin typeface="Menlo" panose="020B0609030804020204" pitchFamily="49" charset="0"/>
              </a:rPr>
              <a:t> </a:t>
            </a:r>
            <a:r>
              <a:rPr lang="en-US" dirty="0">
                <a:solidFill>
                  <a:srgbClr val="2D961E"/>
                </a:solidFill>
                <a:latin typeface="Menlo" panose="020B0609030804020204" pitchFamily="49" charset="0"/>
              </a:rPr>
              <a:t>int</a:t>
            </a:r>
            <a:r>
              <a:rPr lang="en-US" dirty="0">
                <a:solidFill>
                  <a:srgbClr val="000000"/>
                </a:solidFill>
                <a:latin typeface="Menlo" panose="020B0609030804020204" pitchFamily="49" charset="0"/>
              </a:rPr>
              <a:t> </a:t>
            </a:r>
            <a:r>
              <a:rPr lang="en-US" dirty="0">
                <a:solidFill>
                  <a:srgbClr val="C1651C"/>
                </a:solidFill>
                <a:latin typeface="Menlo" panose="020B0609030804020204" pitchFamily="49" charset="0"/>
              </a:rPr>
              <a:t>nr</a:t>
            </a:r>
            <a:r>
              <a:rPr lang="en-US" dirty="0">
                <a:solidFill>
                  <a:srgbClr val="000000"/>
                </a:solidFill>
                <a:latin typeface="Menlo" panose="020B0609030804020204" pitchFamily="49" charset="0"/>
              </a:rPr>
              <a:t>, </a:t>
            </a:r>
            <a:r>
              <a:rPr lang="en-US" dirty="0" err="1">
                <a:solidFill>
                  <a:srgbClr val="2D961E"/>
                </a:solidFill>
                <a:latin typeface="Menlo" panose="020B0609030804020204" pitchFamily="49" charset="0"/>
              </a:rPr>
              <a:t>daos_key_t</a:t>
            </a:r>
            <a:r>
              <a:rPr lang="en-US" dirty="0">
                <a:solidFill>
                  <a:srgbClr val="000000"/>
                </a:solidFill>
                <a:latin typeface="Menlo" panose="020B0609030804020204" pitchFamily="49" charset="0"/>
              </a:rPr>
              <a:t> *</a:t>
            </a:r>
            <a:r>
              <a:rPr lang="en-US" dirty="0">
                <a:solidFill>
                  <a:srgbClr val="C1651C"/>
                </a:solidFill>
                <a:latin typeface="Menlo" panose="020B0609030804020204" pitchFamily="49" charset="0"/>
              </a:rPr>
              <a:t>dkeys</a:t>
            </a:r>
            <a:r>
              <a:rPr lang="en-US" dirty="0">
                <a:solidFill>
                  <a:srgbClr val="000000"/>
                </a:solidFill>
                <a:latin typeface="Menlo" panose="020B0609030804020204" pitchFamily="49" charset="0"/>
              </a:rPr>
              <a:t>, </a:t>
            </a:r>
            <a:r>
              <a:rPr lang="en-US" dirty="0" err="1">
                <a:solidFill>
                  <a:srgbClr val="2D961E"/>
                </a:solidFill>
                <a:latin typeface="Menlo" panose="020B0609030804020204" pitchFamily="49" charset="0"/>
              </a:rPr>
              <a:t>daos_event_t</a:t>
            </a:r>
            <a:r>
              <a:rPr lang="en-US" dirty="0">
                <a:solidFill>
                  <a:srgbClr val="000000"/>
                </a:solidFill>
                <a:latin typeface="Menlo" panose="020B0609030804020204" pitchFamily="49" charset="0"/>
              </a:rPr>
              <a:t> *</a:t>
            </a:r>
            <a:r>
              <a:rPr lang="en-US" dirty="0" err="1">
                <a:solidFill>
                  <a:srgbClr val="C1651C"/>
                </a:solidFill>
                <a:latin typeface="Menlo" panose="020B0609030804020204" pitchFamily="49" charset="0"/>
              </a:rPr>
              <a:t>ev</a:t>
            </a:r>
            <a:r>
              <a:rPr lang="en-US" dirty="0">
                <a:solidFill>
                  <a:srgbClr val="000000"/>
                </a:solidFill>
                <a:latin typeface="Menlo" panose="020B0609030804020204" pitchFamily="49" charset="0"/>
              </a:rPr>
              <a:t>);</a:t>
            </a:r>
            <a:endParaRPr lang="en-US" dirty="0">
              <a:solidFill>
                <a:srgbClr val="2D961E"/>
              </a:solidFill>
              <a:latin typeface="Menlo" panose="020B0609030804020204" pitchFamily="49" charset="0"/>
            </a:endParaRPr>
          </a:p>
          <a:p>
            <a:r>
              <a:rPr lang="en-US" dirty="0">
                <a:solidFill>
                  <a:srgbClr val="107702"/>
                </a:solidFill>
                <a:latin typeface="Menlo" panose="020B0609030804020204" pitchFamily="49" charset="0"/>
              </a:rPr>
              <a:t>int</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daos_obj_punch_akeys</a:t>
            </a:r>
            <a:r>
              <a:rPr lang="en-US" dirty="0">
                <a:solidFill>
                  <a:srgbClr val="000000"/>
                </a:solidFill>
                <a:latin typeface="Menlo" panose="020B0609030804020204" pitchFamily="49" charset="0"/>
              </a:rPr>
              <a:t>(</a:t>
            </a:r>
            <a:r>
              <a:rPr lang="en-US" dirty="0" err="1">
                <a:solidFill>
                  <a:srgbClr val="107702"/>
                </a:solidFill>
                <a:latin typeface="Menlo" panose="020B0609030804020204" pitchFamily="49" charset="0"/>
              </a:rPr>
              <a:t>daos_handle_t</a:t>
            </a:r>
            <a:r>
              <a:rPr lang="en-US" dirty="0">
                <a:solidFill>
                  <a:srgbClr val="000000"/>
                </a:solidFill>
                <a:latin typeface="Menlo" panose="020B0609030804020204" pitchFamily="49" charset="0"/>
              </a:rPr>
              <a:t> </a:t>
            </a:r>
            <a:r>
              <a:rPr lang="en-US" dirty="0">
                <a:solidFill>
                  <a:srgbClr val="9E4C04"/>
                </a:solidFill>
                <a:latin typeface="Menlo" panose="020B0609030804020204" pitchFamily="49" charset="0"/>
              </a:rPr>
              <a:t>oh</a:t>
            </a:r>
            <a:r>
              <a:rPr lang="en-US" dirty="0">
                <a:solidFill>
                  <a:srgbClr val="000000"/>
                </a:solidFill>
                <a:latin typeface="Menlo" panose="020B0609030804020204" pitchFamily="49" charset="0"/>
              </a:rPr>
              <a:t>, </a:t>
            </a:r>
            <a:r>
              <a:rPr lang="en-US" dirty="0" err="1">
                <a:solidFill>
                  <a:srgbClr val="107702"/>
                </a:solidFill>
                <a:latin typeface="Menlo" panose="020B0609030804020204" pitchFamily="49" charset="0"/>
              </a:rPr>
              <a:t>daos_handle_t</a:t>
            </a:r>
            <a:r>
              <a:rPr lang="en-US" dirty="0">
                <a:solidFill>
                  <a:srgbClr val="000000"/>
                </a:solidFill>
                <a:latin typeface="Menlo" panose="020B0609030804020204" pitchFamily="49" charset="0"/>
              </a:rPr>
              <a:t> </a:t>
            </a:r>
            <a:r>
              <a:rPr lang="en-US" dirty="0" err="1">
                <a:solidFill>
                  <a:srgbClr val="9E4C04"/>
                </a:solidFill>
                <a:latin typeface="Menlo" panose="020B0609030804020204" pitchFamily="49" charset="0"/>
              </a:rPr>
              <a:t>th</a:t>
            </a:r>
            <a:r>
              <a:rPr lang="en-US" dirty="0">
                <a:solidFill>
                  <a:srgbClr val="000000"/>
                </a:solidFill>
                <a:latin typeface="Menlo" panose="020B0609030804020204" pitchFamily="49" charset="0"/>
              </a:rPr>
              <a:t>, </a:t>
            </a:r>
            <a:r>
              <a:rPr lang="en-US" dirty="0">
                <a:solidFill>
                  <a:srgbClr val="107702"/>
                </a:solidFill>
                <a:latin typeface="Menlo" panose="020B0609030804020204" pitchFamily="49" charset="0"/>
              </a:rPr>
              <a:t>uint64_t</a:t>
            </a:r>
            <a:r>
              <a:rPr lang="en-US" dirty="0">
                <a:solidFill>
                  <a:srgbClr val="000000"/>
                </a:solidFill>
                <a:latin typeface="Menlo" panose="020B0609030804020204" pitchFamily="49" charset="0"/>
              </a:rPr>
              <a:t> </a:t>
            </a:r>
            <a:r>
              <a:rPr lang="en-US" dirty="0">
                <a:solidFill>
                  <a:srgbClr val="9E4C04"/>
                </a:solidFill>
                <a:latin typeface="Menlo" panose="020B0609030804020204" pitchFamily="49" charset="0"/>
              </a:rPr>
              <a:t>flags</a:t>
            </a:r>
            <a:r>
              <a:rPr lang="en-US" dirty="0">
                <a:solidFill>
                  <a:srgbClr val="000000"/>
                </a:solidFill>
                <a:latin typeface="Menlo" panose="020B0609030804020204" pitchFamily="49" charset="0"/>
              </a:rPr>
              <a:t>, </a:t>
            </a:r>
            <a:r>
              <a:rPr lang="en-US" dirty="0" err="1">
                <a:solidFill>
                  <a:srgbClr val="107702"/>
                </a:solidFill>
                <a:latin typeface="Menlo" panose="020B0609030804020204" pitchFamily="49" charset="0"/>
              </a:rPr>
              <a:t>daos_key_t</a:t>
            </a:r>
            <a:r>
              <a:rPr lang="en-US" dirty="0">
                <a:solidFill>
                  <a:srgbClr val="000000"/>
                </a:solidFill>
                <a:latin typeface="Menlo" panose="020B0609030804020204" pitchFamily="49" charset="0"/>
              </a:rPr>
              <a:t> *</a:t>
            </a:r>
            <a:r>
              <a:rPr lang="en-US" dirty="0">
                <a:solidFill>
                  <a:srgbClr val="9E4C04"/>
                </a:solidFill>
                <a:latin typeface="Menlo" panose="020B0609030804020204" pitchFamily="49" charset="0"/>
              </a:rPr>
              <a:t>dkey</a:t>
            </a:r>
            <a:r>
              <a:rPr lang="en-US" dirty="0">
                <a:solidFill>
                  <a:srgbClr val="000000"/>
                </a:solidFill>
                <a:latin typeface="Menlo" panose="020B0609030804020204" pitchFamily="49" charset="0"/>
              </a:rPr>
              <a:t>, </a:t>
            </a:r>
            <a:r>
              <a:rPr lang="en-US" dirty="0">
                <a:solidFill>
                  <a:srgbClr val="107702"/>
                </a:solidFill>
                <a:latin typeface="Menlo" panose="020B0609030804020204" pitchFamily="49" charset="0"/>
              </a:rPr>
              <a:t>unsigned</a:t>
            </a:r>
            <a:r>
              <a:rPr lang="en-US" dirty="0">
                <a:solidFill>
                  <a:srgbClr val="000000"/>
                </a:solidFill>
                <a:latin typeface="Menlo" panose="020B0609030804020204" pitchFamily="49" charset="0"/>
              </a:rPr>
              <a:t> </a:t>
            </a:r>
            <a:r>
              <a:rPr lang="en-US" dirty="0">
                <a:solidFill>
                  <a:srgbClr val="107702"/>
                </a:solidFill>
                <a:latin typeface="Menlo" panose="020B0609030804020204" pitchFamily="49" charset="0"/>
              </a:rPr>
              <a:t>int</a:t>
            </a:r>
            <a:r>
              <a:rPr lang="en-US" dirty="0">
                <a:solidFill>
                  <a:srgbClr val="000000"/>
                </a:solidFill>
                <a:latin typeface="Menlo" panose="020B0609030804020204" pitchFamily="49" charset="0"/>
              </a:rPr>
              <a:t> </a:t>
            </a:r>
            <a:r>
              <a:rPr lang="en-US" dirty="0">
                <a:solidFill>
                  <a:srgbClr val="9E4C04"/>
                </a:solidFill>
                <a:latin typeface="Menlo" panose="020B0609030804020204" pitchFamily="49" charset="0"/>
              </a:rPr>
              <a:t>nr</a:t>
            </a:r>
            <a:r>
              <a:rPr lang="en-US" dirty="0">
                <a:solidFill>
                  <a:srgbClr val="000000"/>
                </a:solidFill>
                <a:latin typeface="Menlo" panose="020B0609030804020204" pitchFamily="49" charset="0"/>
              </a:rPr>
              <a:t>, </a:t>
            </a:r>
            <a:r>
              <a:rPr lang="en-US" dirty="0" err="1">
                <a:solidFill>
                  <a:srgbClr val="107702"/>
                </a:solidFill>
                <a:latin typeface="Menlo" panose="020B0609030804020204" pitchFamily="49" charset="0"/>
              </a:rPr>
              <a:t>daos_key_t</a:t>
            </a:r>
            <a:r>
              <a:rPr lang="en-US" dirty="0">
                <a:solidFill>
                  <a:srgbClr val="000000"/>
                </a:solidFill>
                <a:latin typeface="Menlo" panose="020B0609030804020204" pitchFamily="49" charset="0"/>
              </a:rPr>
              <a:t> *</a:t>
            </a:r>
            <a:r>
              <a:rPr lang="en-US" dirty="0">
                <a:solidFill>
                  <a:srgbClr val="9E4C04"/>
                </a:solidFill>
                <a:latin typeface="Menlo" panose="020B0609030804020204" pitchFamily="49" charset="0"/>
              </a:rPr>
              <a:t>akeys</a:t>
            </a:r>
            <a:r>
              <a:rPr lang="en-US" dirty="0">
                <a:solidFill>
                  <a:srgbClr val="000000"/>
                </a:solidFill>
                <a:latin typeface="Menlo" panose="020B0609030804020204" pitchFamily="49" charset="0"/>
              </a:rPr>
              <a:t>, </a:t>
            </a:r>
            <a:r>
              <a:rPr lang="en-US" dirty="0" err="1">
                <a:solidFill>
                  <a:srgbClr val="107702"/>
                </a:solidFill>
                <a:latin typeface="Menlo" panose="020B0609030804020204" pitchFamily="49" charset="0"/>
              </a:rPr>
              <a:t>daos_event_t</a:t>
            </a:r>
            <a:r>
              <a:rPr lang="en-US" dirty="0">
                <a:solidFill>
                  <a:srgbClr val="000000"/>
                </a:solidFill>
                <a:latin typeface="Menlo" panose="020B0609030804020204" pitchFamily="49" charset="0"/>
              </a:rPr>
              <a:t> *</a:t>
            </a:r>
            <a:r>
              <a:rPr lang="en-US" dirty="0" err="1">
                <a:solidFill>
                  <a:srgbClr val="9E4C04"/>
                </a:solidFill>
                <a:latin typeface="Menlo" panose="020B0609030804020204" pitchFamily="49" charset="0"/>
              </a:rPr>
              <a:t>ev</a:t>
            </a:r>
            <a:r>
              <a:rPr lang="en-US" dirty="0">
                <a:solidFill>
                  <a:srgbClr val="000000"/>
                </a:solidFill>
                <a:latin typeface="Menlo" panose="020B0609030804020204" pitchFamily="49" charset="0"/>
              </a:rPr>
              <a:t>);</a:t>
            </a:r>
            <a:endParaRPr lang="en-US" dirty="0">
              <a:solidFill>
                <a:srgbClr val="107702"/>
              </a:solidFill>
              <a:latin typeface="Menlo" panose="020B0609030804020204" pitchFamily="49" charset="0"/>
            </a:endParaRPr>
          </a:p>
        </p:txBody>
      </p:sp>
    </p:spTree>
    <p:extLst>
      <p:ext uri="{BB962C8B-B14F-4D97-AF65-F5344CB8AC3E}">
        <p14:creationId xmlns:p14="http://schemas.microsoft.com/office/powerpoint/2010/main" val="1898035274"/>
      </p:ext>
    </p:extLst>
  </p:cSld>
  <p:clrMapOvr>
    <a:masterClrMapping/>
  </p:clrMapOvr>
  <mc:AlternateContent xmlns:mc="http://schemas.openxmlformats.org/markup-compatibility/2006" xmlns:p14="http://schemas.microsoft.com/office/powerpoint/2010/main">
    <mc:Choice Requires="p14">
      <p:transition spd="med" p14:dur="700" advTm="62728">
        <p:fade/>
      </p:transition>
    </mc:Choice>
    <mc:Fallback xmlns="">
      <p:transition spd="med" advTm="6272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33B-D466-4C45-B6B0-805036C4187C}"/>
              </a:ext>
            </a:extLst>
          </p:cNvPr>
          <p:cNvSpPr>
            <a:spLocks noGrp="1"/>
          </p:cNvSpPr>
          <p:nvPr>
            <p:ph type="title"/>
          </p:nvPr>
        </p:nvSpPr>
        <p:spPr/>
        <p:txBody>
          <a:bodyPr/>
          <a:lstStyle/>
          <a:p>
            <a:r>
              <a:rPr lang="en-US" dirty="0"/>
              <a:t>Object IO API</a:t>
            </a:r>
          </a:p>
        </p:txBody>
      </p:sp>
      <p:sp>
        <p:nvSpPr>
          <p:cNvPr id="3" name="Content Placeholder 2">
            <a:extLst>
              <a:ext uri="{FF2B5EF4-FFF2-40B4-BE49-F238E27FC236}">
                <a16:creationId xmlns:a16="http://schemas.microsoft.com/office/drawing/2014/main" id="{B0A1F88D-3471-BD4F-A859-2CDCD9780F08}"/>
              </a:ext>
            </a:extLst>
          </p:cNvPr>
          <p:cNvSpPr>
            <a:spLocks noGrp="1"/>
          </p:cNvSpPr>
          <p:nvPr>
            <p:ph idx="1"/>
          </p:nvPr>
        </p:nvSpPr>
        <p:spPr>
          <a:xfrm>
            <a:off x="592915" y="1524000"/>
            <a:ext cx="10784145" cy="883673"/>
          </a:xfrm>
        </p:spPr>
        <p:txBody>
          <a:bodyPr>
            <a:normAutofit fontScale="85000" lnSpcReduction="20000"/>
          </a:bodyPr>
          <a:lstStyle/>
          <a:p>
            <a:r>
              <a:rPr lang="en-US" dirty="0">
                <a:solidFill>
                  <a:srgbClr val="2D961E"/>
                </a:solidFill>
                <a:latin typeface="Courier" pitchFamily="2" charset="0"/>
              </a:rPr>
              <a:t>int</a:t>
            </a:r>
            <a:r>
              <a:rPr lang="en-US" dirty="0">
                <a:solidFill>
                  <a:srgbClr val="000000"/>
                </a:solidFill>
                <a:latin typeface="Courier" pitchFamily="2" charset="0"/>
              </a:rPr>
              <a:t> </a:t>
            </a:r>
            <a:r>
              <a:rPr lang="en-US" dirty="0" err="1">
                <a:solidFill>
                  <a:srgbClr val="4A00FF"/>
                </a:solidFill>
                <a:latin typeface="Courier" pitchFamily="2" charset="0"/>
              </a:rPr>
              <a:t>daos_obj_update</a:t>
            </a:r>
            <a:r>
              <a:rPr lang="en-US" dirty="0">
                <a:solidFill>
                  <a:srgbClr val="000000"/>
                </a:solidFill>
                <a:latin typeface="Courier" pitchFamily="2" charset="0"/>
              </a:rPr>
              <a:t>(</a:t>
            </a:r>
            <a:r>
              <a:rPr lang="en-US" dirty="0" err="1">
                <a:solidFill>
                  <a:srgbClr val="2D961E"/>
                </a:solidFill>
                <a:latin typeface="Courier" pitchFamily="2" charset="0"/>
              </a:rPr>
              <a:t>daos_handle_t</a:t>
            </a:r>
            <a:r>
              <a:rPr lang="en-US" dirty="0">
                <a:solidFill>
                  <a:srgbClr val="000000"/>
                </a:solidFill>
                <a:latin typeface="Courier" pitchFamily="2" charset="0"/>
              </a:rPr>
              <a:t> </a:t>
            </a:r>
            <a:r>
              <a:rPr lang="en-US" dirty="0">
                <a:solidFill>
                  <a:srgbClr val="C1651C"/>
                </a:solidFill>
                <a:latin typeface="Courier" pitchFamily="2" charset="0"/>
              </a:rPr>
              <a:t>oh</a:t>
            </a:r>
            <a:r>
              <a:rPr lang="en-US" dirty="0">
                <a:solidFill>
                  <a:srgbClr val="000000"/>
                </a:solidFill>
                <a:latin typeface="Courier" pitchFamily="2" charset="0"/>
              </a:rPr>
              <a:t>, </a:t>
            </a:r>
            <a:r>
              <a:rPr lang="en-US" dirty="0" err="1">
                <a:solidFill>
                  <a:srgbClr val="2D961E"/>
                </a:solidFill>
                <a:latin typeface="Courier" pitchFamily="2" charset="0"/>
              </a:rPr>
              <a:t>daos_handle_t</a:t>
            </a:r>
            <a:r>
              <a:rPr lang="en-US" dirty="0">
                <a:solidFill>
                  <a:srgbClr val="000000"/>
                </a:solidFill>
                <a:latin typeface="Courier" pitchFamily="2" charset="0"/>
              </a:rPr>
              <a:t> </a:t>
            </a:r>
            <a:r>
              <a:rPr lang="en-US" dirty="0" err="1">
                <a:solidFill>
                  <a:srgbClr val="C1651C"/>
                </a:solidFill>
                <a:latin typeface="Courier" pitchFamily="2" charset="0"/>
              </a:rPr>
              <a:t>th</a:t>
            </a:r>
            <a:r>
              <a:rPr lang="en-US" dirty="0">
                <a:solidFill>
                  <a:srgbClr val="000000"/>
                </a:solidFill>
                <a:latin typeface="Courier" pitchFamily="2" charset="0"/>
              </a:rPr>
              <a:t>, </a:t>
            </a:r>
            <a:r>
              <a:rPr lang="en-US" dirty="0">
                <a:solidFill>
                  <a:srgbClr val="2D961E"/>
                </a:solidFill>
                <a:latin typeface="Courier" pitchFamily="2" charset="0"/>
              </a:rPr>
              <a:t>uint64_t</a:t>
            </a:r>
            <a:r>
              <a:rPr lang="en-US" dirty="0">
                <a:solidFill>
                  <a:srgbClr val="000000"/>
                </a:solidFill>
                <a:latin typeface="Courier" pitchFamily="2" charset="0"/>
              </a:rPr>
              <a:t> </a:t>
            </a:r>
            <a:r>
              <a:rPr lang="en-US" dirty="0">
                <a:solidFill>
                  <a:srgbClr val="C1651C"/>
                </a:solidFill>
                <a:latin typeface="Courier" pitchFamily="2" charset="0"/>
              </a:rPr>
              <a:t>flags</a:t>
            </a:r>
            <a:r>
              <a:rPr lang="en-US" dirty="0">
                <a:solidFill>
                  <a:srgbClr val="000000"/>
                </a:solidFill>
                <a:latin typeface="Courier" pitchFamily="2" charset="0"/>
              </a:rPr>
              <a:t>, </a:t>
            </a:r>
            <a:r>
              <a:rPr lang="en-US" dirty="0" err="1">
                <a:solidFill>
                  <a:srgbClr val="2D961E"/>
                </a:solidFill>
                <a:latin typeface="Courier" pitchFamily="2" charset="0"/>
              </a:rPr>
              <a:t>daos_key_t</a:t>
            </a:r>
            <a:r>
              <a:rPr lang="en-US" dirty="0">
                <a:solidFill>
                  <a:srgbClr val="000000"/>
                </a:solidFill>
                <a:latin typeface="Courier" pitchFamily="2" charset="0"/>
              </a:rPr>
              <a:t> *</a:t>
            </a:r>
            <a:r>
              <a:rPr lang="en-US" dirty="0">
                <a:solidFill>
                  <a:srgbClr val="C1651C"/>
                </a:solidFill>
                <a:latin typeface="Courier" pitchFamily="2" charset="0"/>
              </a:rPr>
              <a:t>dkey</a:t>
            </a:r>
            <a:r>
              <a:rPr lang="en-US" dirty="0">
                <a:solidFill>
                  <a:srgbClr val="000000"/>
                </a:solidFill>
                <a:latin typeface="Courier" pitchFamily="2" charset="0"/>
              </a:rPr>
              <a:t>, </a:t>
            </a:r>
            <a:r>
              <a:rPr lang="en-US" dirty="0">
                <a:solidFill>
                  <a:srgbClr val="2D961E"/>
                </a:solidFill>
                <a:latin typeface="Courier" pitchFamily="2" charset="0"/>
              </a:rPr>
              <a:t>unsigned</a:t>
            </a:r>
            <a:r>
              <a:rPr lang="en-US" dirty="0">
                <a:solidFill>
                  <a:srgbClr val="000000"/>
                </a:solidFill>
                <a:latin typeface="Courier" pitchFamily="2" charset="0"/>
              </a:rPr>
              <a:t> </a:t>
            </a:r>
            <a:r>
              <a:rPr lang="en-US" dirty="0">
                <a:solidFill>
                  <a:srgbClr val="2D961E"/>
                </a:solidFill>
                <a:latin typeface="Courier" pitchFamily="2" charset="0"/>
              </a:rPr>
              <a:t>int</a:t>
            </a:r>
            <a:r>
              <a:rPr lang="en-US" dirty="0">
                <a:solidFill>
                  <a:srgbClr val="000000"/>
                </a:solidFill>
                <a:latin typeface="Courier" pitchFamily="2" charset="0"/>
              </a:rPr>
              <a:t> </a:t>
            </a:r>
            <a:r>
              <a:rPr lang="en-US" dirty="0">
                <a:solidFill>
                  <a:srgbClr val="C1651C"/>
                </a:solidFill>
                <a:latin typeface="Courier" pitchFamily="2" charset="0"/>
              </a:rPr>
              <a:t>nr</a:t>
            </a:r>
            <a:r>
              <a:rPr lang="en-US" dirty="0">
                <a:solidFill>
                  <a:srgbClr val="000000"/>
                </a:solidFill>
                <a:latin typeface="Courier" pitchFamily="2" charset="0"/>
              </a:rPr>
              <a:t>, </a:t>
            </a:r>
            <a:r>
              <a:rPr lang="en-US" dirty="0" err="1">
                <a:solidFill>
                  <a:srgbClr val="2D961E"/>
                </a:solidFill>
                <a:latin typeface="Courier" pitchFamily="2" charset="0"/>
              </a:rPr>
              <a:t>daos_iod_t</a:t>
            </a:r>
            <a:r>
              <a:rPr lang="en-US" dirty="0">
                <a:solidFill>
                  <a:srgbClr val="000000"/>
                </a:solidFill>
                <a:latin typeface="Courier" pitchFamily="2" charset="0"/>
              </a:rPr>
              <a:t> *</a:t>
            </a:r>
            <a:r>
              <a:rPr lang="en-US" dirty="0" err="1">
                <a:solidFill>
                  <a:srgbClr val="C1651C"/>
                </a:solidFill>
                <a:latin typeface="Courier" pitchFamily="2" charset="0"/>
              </a:rPr>
              <a:t>iods</a:t>
            </a:r>
            <a:r>
              <a:rPr lang="en-US" dirty="0">
                <a:solidFill>
                  <a:srgbClr val="000000"/>
                </a:solidFill>
                <a:latin typeface="Courier" pitchFamily="2" charset="0"/>
              </a:rPr>
              <a:t>, </a:t>
            </a:r>
            <a:r>
              <a:rPr lang="en-US" dirty="0" err="1">
                <a:solidFill>
                  <a:srgbClr val="2D961E"/>
                </a:solidFill>
                <a:latin typeface="Courier" pitchFamily="2" charset="0"/>
              </a:rPr>
              <a:t>d_sg_list_t</a:t>
            </a:r>
            <a:r>
              <a:rPr lang="en-US" dirty="0">
                <a:solidFill>
                  <a:srgbClr val="000000"/>
                </a:solidFill>
                <a:latin typeface="Courier" pitchFamily="2" charset="0"/>
              </a:rPr>
              <a:t> *</a:t>
            </a:r>
            <a:r>
              <a:rPr lang="en-US" dirty="0" err="1">
                <a:solidFill>
                  <a:srgbClr val="C1651C"/>
                </a:solidFill>
                <a:latin typeface="Courier" pitchFamily="2" charset="0"/>
              </a:rPr>
              <a:t>sgls</a:t>
            </a:r>
            <a:r>
              <a:rPr lang="en-US" dirty="0">
                <a:solidFill>
                  <a:srgbClr val="000000"/>
                </a:solidFill>
                <a:latin typeface="Courier" pitchFamily="2" charset="0"/>
              </a:rPr>
              <a:t>, </a:t>
            </a:r>
            <a:r>
              <a:rPr lang="en-US" dirty="0" err="1">
                <a:solidFill>
                  <a:srgbClr val="2D961E"/>
                </a:solidFill>
                <a:latin typeface="Courier" pitchFamily="2" charset="0"/>
              </a:rPr>
              <a:t>daos_event_t</a:t>
            </a:r>
            <a:r>
              <a:rPr lang="en-US" dirty="0">
                <a:solidFill>
                  <a:srgbClr val="000000"/>
                </a:solidFill>
                <a:latin typeface="Courier" pitchFamily="2" charset="0"/>
              </a:rPr>
              <a:t> *</a:t>
            </a:r>
            <a:r>
              <a:rPr lang="en-US" dirty="0" err="1">
                <a:solidFill>
                  <a:srgbClr val="C1651C"/>
                </a:solidFill>
                <a:latin typeface="Courier" pitchFamily="2" charset="0"/>
              </a:rPr>
              <a:t>ev</a:t>
            </a:r>
            <a:r>
              <a:rPr lang="en-US" dirty="0">
                <a:solidFill>
                  <a:srgbClr val="000000"/>
                </a:solidFill>
                <a:latin typeface="Courier" pitchFamily="2" charset="0"/>
              </a:rPr>
              <a:t>);</a:t>
            </a:r>
            <a:endParaRPr lang="en-US" dirty="0">
              <a:solidFill>
                <a:srgbClr val="2D961E"/>
              </a:solidFill>
              <a:latin typeface="Courier" pitchFamily="2" charset="0"/>
            </a:endParaRPr>
          </a:p>
          <a:p>
            <a:endParaRPr lang="en-US" dirty="0">
              <a:latin typeface="Courier" pitchFamily="2" charset="0"/>
            </a:endParaRPr>
          </a:p>
        </p:txBody>
      </p:sp>
      <p:sp>
        <p:nvSpPr>
          <p:cNvPr id="6" name="Content Placeholder 2">
            <a:extLst>
              <a:ext uri="{FF2B5EF4-FFF2-40B4-BE49-F238E27FC236}">
                <a16:creationId xmlns:a16="http://schemas.microsoft.com/office/drawing/2014/main" id="{7DFEE0EB-5C75-8B4C-B20B-50A71ADE05E1}"/>
              </a:ext>
            </a:extLst>
          </p:cNvPr>
          <p:cNvSpPr txBox="1">
            <a:spLocks/>
          </p:cNvSpPr>
          <p:nvPr/>
        </p:nvSpPr>
        <p:spPr>
          <a:xfrm>
            <a:off x="592914" y="4742589"/>
            <a:ext cx="10784145" cy="154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US" sz="2400" dirty="0">
                <a:solidFill>
                  <a:srgbClr val="2D961E"/>
                </a:solidFill>
                <a:latin typeface="Courier" pitchFamily="2" charset="0"/>
              </a:rPr>
              <a:t>int</a:t>
            </a:r>
            <a:r>
              <a:rPr lang="en-US" sz="2400" dirty="0">
                <a:solidFill>
                  <a:srgbClr val="000000"/>
                </a:solidFill>
                <a:latin typeface="Courier" pitchFamily="2" charset="0"/>
              </a:rPr>
              <a:t> </a:t>
            </a:r>
            <a:r>
              <a:rPr lang="en-US" sz="2400" dirty="0" err="1">
                <a:solidFill>
                  <a:srgbClr val="4A00FF"/>
                </a:solidFill>
                <a:latin typeface="Courier" pitchFamily="2" charset="0"/>
              </a:rPr>
              <a:t>daos_obj_fetch</a:t>
            </a:r>
            <a:r>
              <a:rPr lang="en-US" sz="2400" dirty="0">
                <a:solidFill>
                  <a:srgbClr val="000000"/>
                </a:solidFill>
                <a:latin typeface="Courier" pitchFamily="2" charset="0"/>
              </a:rPr>
              <a:t>(</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a:solidFill>
                  <a:srgbClr val="C1651C"/>
                </a:solidFill>
                <a:latin typeface="Courier" pitchFamily="2" charset="0"/>
              </a:rPr>
              <a:t>oh</a:t>
            </a:r>
            <a:r>
              <a:rPr lang="en-US" sz="2400" dirty="0">
                <a:solidFill>
                  <a:srgbClr val="000000"/>
                </a:solidFill>
                <a:latin typeface="Courier" pitchFamily="2" charset="0"/>
              </a:rPr>
              <a:t>, </a:t>
            </a:r>
            <a:r>
              <a:rPr lang="en-US" sz="2400" dirty="0" err="1">
                <a:solidFill>
                  <a:srgbClr val="2D961E"/>
                </a:solidFill>
                <a:latin typeface="Courier" pitchFamily="2" charset="0"/>
              </a:rPr>
              <a:t>daos_handle_t</a:t>
            </a:r>
            <a:r>
              <a:rPr lang="en-US" sz="2400" dirty="0">
                <a:solidFill>
                  <a:srgbClr val="000000"/>
                </a:solidFill>
                <a:latin typeface="Courier" pitchFamily="2" charset="0"/>
              </a:rPr>
              <a:t> </a:t>
            </a:r>
            <a:r>
              <a:rPr lang="en-US" sz="2400" dirty="0" err="1">
                <a:solidFill>
                  <a:srgbClr val="C1651C"/>
                </a:solidFill>
                <a:latin typeface="Courier" pitchFamily="2" charset="0"/>
              </a:rPr>
              <a:t>th</a:t>
            </a:r>
            <a:r>
              <a:rPr lang="en-US" sz="2400" dirty="0">
                <a:solidFill>
                  <a:srgbClr val="000000"/>
                </a:solidFill>
                <a:latin typeface="Courier" pitchFamily="2" charset="0"/>
              </a:rPr>
              <a:t>, </a:t>
            </a:r>
            <a:r>
              <a:rPr lang="en-US" sz="2400" dirty="0">
                <a:solidFill>
                  <a:srgbClr val="2D961E"/>
                </a:solidFill>
                <a:latin typeface="Courier" pitchFamily="2" charset="0"/>
              </a:rPr>
              <a:t>uint64_t</a:t>
            </a:r>
            <a:r>
              <a:rPr lang="en-US" sz="2400" dirty="0">
                <a:solidFill>
                  <a:srgbClr val="000000"/>
                </a:solidFill>
                <a:latin typeface="Courier" pitchFamily="2" charset="0"/>
              </a:rPr>
              <a:t> </a:t>
            </a:r>
            <a:r>
              <a:rPr lang="en-US" sz="2400" dirty="0">
                <a:solidFill>
                  <a:srgbClr val="C1651C"/>
                </a:solidFill>
                <a:latin typeface="Courier" pitchFamily="2" charset="0"/>
              </a:rPr>
              <a:t>flags</a:t>
            </a:r>
            <a:r>
              <a:rPr lang="en-US" sz="2400" dirty="0">
                <a:solidFill>
                  <a:srgbClr val="000000"/>
                </a:solidFill>
                <a:latin typeface="Courier" pitchFamily="2" charset="0"/>
              </a:rPr>
              <a:t>, </a:t>
            </a:r>
            <a:r>
              <a:rPr lang="en-US" sz="2400" dirty="0" err="1">
                <a:solidFill>
                  <a:srgbClr val="2D961E"/>
                </a:solidFill>
                <a:latin typeface="Courier" pitchFamily="2" charset="0"/>
              </a:rPr>
              <a:t>daos_key_t</a:t>
            </a:r>
            <a:r>
              <a:rPr lang="en-US" sz="2400" dirty="0">
                <a:solidFill>
                  <a:srgbClr val="000000"/>
                </a:solidFill>
                <a:latin typeface="Courier" pitchFamily="2" charset="0"/>
              </a:rPr>
              <a:t> *</a:t>
            </a:r>
            <a:r>
              <a:rPr lang="en-US" sz="2400" dirty="0">
                <a:solidFill>
                  <a:srgbClr val="C1651C"/>
                </a:solidFill>
                <a:latin typeface="Courier" pitchFamily="2" charset="0"/>
              </a:rPr>
              <a:t>dkey</a:t>
            </a:r>
            <a:r>
              <a:rPr lang="en-US" sz="2400" dirty="0">
                <a:solidFill>
                  <a:srgbClr val="000000"/>
                </a:solidFill>
                <a:latin typeface="Courier" pitchFamily="2" charset="0"/>
              </a:rPr>
              <a:t>, </a:t>
            </a:r>
            <a:r>
              <a:rPr lang="en-US" sz="2400" dirty="0">
                <a:solidFill>
                  <a:srgbClr val="2D961E"/>
                </a:solidFill>
                <a:latin typeface="Courier" pitchFamily="2" charset="0"/>
              </a:rPr>
              <a:t>unsigned</a:t>
            </a:r>
            <a:r>
              <a:rPr lang="en-US" sz="2400" dirty="0">
                <a:solidFill>
                  <a:srgbClr val="000000"/>
                </a:solidFill>
                <a:latin typeface="Courier" pitchFamily="2" charset="0"/>
              </a:rPr>
              <a:t> </a:t>
            </a:r>
            <a:r>
              <a:rPr lang="en-US" sz="2400" dirty="0">
                <a:solidFill>
                  <a:srgbClr val="2D961E"/>
                </a:solidFill>
                <a:latin typeface="Courier" pitchFamily="2" charset="0"/>
              </a:rPr>
              <a:t>int</a:t>
            </a:r>
            <a:r>
              <a:rPr lang="en-US" sz="2400" dirty="0">
                <a:solidFill>
                  <a:srgbClr val="000000"/>
                </a:solidFill>
                <a:latin typeface="Courier" pitchFamily="2" charset="0"/>
              </a:rPr>
              <a:t> </a:t>
            </a:r>
            <a:r>
              <a:rPr lang="en-US" sz="2400" dirty="0">
                <a:solidFill>
                  <a:srgbClr val="C1651C"/>
                </a:solidFill>
                <a:latin typeface="Courier" pitchFamily="2" charset="0"/>
              </a:rPr>
              <a:t>nr</a:t>
            </a:r>
            <a:r>
              <a:rPr lang="en-US" sz="2400" dirty="0">
                <a:solidFill>
                  <a:srgbClr val="000000"/>
                </a:solidFill>
                <a:latin typeface="Courier" pitchFamily="2" charset="0"/>
              </a:rPr>
              <a:t>, </a:t>
            </a:r>
            <a:r>
              <a:rPr lang="en-US" sz="2400" dirty="0" err="1">
                <a:solidFill>
                  <a:srgbClr val="2D961E"/>
                </a:solidFill>
                <a:latin typeface="Courier" pitchFamily="2" charset="0"/>
              </a:rPr>
              <a:t>daos_iod_t</a:t>
            </a:r>
            <a:r>
              <a:rPr lang="en-US" sz="2400" dirty="0">
                <a:solidFill>
                  <a:srgbClr val="000000"/>
                </a:solidFill>
                <a:latin typeface="Courier" pitchFamily="2" charset="0"/>
              </a:rPr>
              <a:t> *</a:t>
            </a:r>
            <a:r>
              <a:rPr lang="en-US" sz="2400" dirty="0" err="1">
                <a:solidFill>
                  <a:srgbClr val="C1651C"/>
                </a:solidFill>
                <a:latin typeface="Courier" pitchFamily="2" charset="0"/>
              </a:rPr>
              <a:t>iods</a:t>
            </a:r>
            <a:r>
              <a:rPr lang="en-US" sz="2400" dirty="0">
                <a:solidFill>
                  <a:srgbClr val="000000"/>
                </a:solidFill>
                <a:latin typeface="Courier" pitchFamily="2" charset="0"/>
              </a:rPr>
              <a:t>, </a:t>
            </a:r>
            <a:r>
              <a:rPr lang="en-US" sz="2400" dirty="0" err="1">
                <a:solidFill>
                  <a:srgbClr val="2D961E"/>
                </a:solidFill>
                <a:latin typeface="Courier" pitchFamily="2" charset="0"/>
              </a:rPr>
              <a:t>d_sg_list_t</a:t>
            </a:r>
            <a:r>
              <a:rPr lang="en-US" sz="2400" dirty="0">
                <a:solidFill>
                  <a:srgbClr val="000000"/>
                </a:solidFill>
                <a:latin typeface="Courier" pitchFamily="2" charset="0"/>
              </a:rPr>
              <a:t> *</a:t>
            </a:r>
            <a:r>
              <a:rPr lang="en-US" sz="2400" dirty="0" err="1">
                <a:solidFill>
                  <a:srgbClr val="C1651C"/>
                </a:solidFill>
                <a:latin typeface="Courier" pitchFamily="2" charset="0"/>
              </a:rPr>
              <a:t>sgls</a:t>
            </a:r>
            <a:r>
              <a:rPr lang="en-US" sz="2400" dirty="0">
                <a:solidFill>
                  <a:srgbClr val="000000"/>
                </a:solidFill>
                <a:latin typeface="Courier" pitchFamily="2" charset="0"/>
              </a:rPr>
              <a:t>, </a:t>
            </a:r>
            <a:r>
              <a:rPr lang="en-US" sz="2400" dirty="0" err="1">
                <a:solidFill>
                  <a:srgbClr val="2D961E"/>
                </a:solidFill>
                <a:latin typeface="Courier" pitchFamily="2" charset="0"/>
              </a:rPr>
              <a:t>daos_iom_t</a:t>
            </a:r>
            <a:r>
              <a:rPr lang="en-US" sz="2400" dirty="0">
                <a:solidFill>
                  <a:srgbClr val="000000"/>
                </a:solidFill>
                <a:latin typeface="Courier" pitchFamily="2" charset="0"/>
              </a:rPr>
              <a:t> *</a:t>
            </a:r>
            <a:r>
              <a:rPr lang="en-US" sz="2400" dirty="0" err="1">
                <a:solidFill>
                  <a:srgbClr val="C1651C"/>
                </a:solidFill>
                <a:latin typeface="Courier" pitchFamily="2" charset="0"/>
              </a:rPr>
              <a:t>ioms</a:t>
            </a:r>
            <a:r>
              <a:rPr lang="en-US" sz="2400" dirty="0">
                <a:solidFill>
                  <a:srgbClr val="000000"/>
                </a:solidFill>
                <a:latin typeface="Courier" pitchFamily="2" charset="0"/>
              </a:rPr>
              <a:t>, </a:t>
            </a:r>
            <a:r>
              <a:rPr lang="en-US" sz="2400" dirty="0" err="1">
                <a:solidFill>
                  <a:srgbClr val="2D961E"/>
                </a:solidFill>
                <a:latin typeface="Courier" pitchFamily="2" charset="0"/>
              </a:rPr>
              <a:t>daos_event_t</a:t>
            </a:r>
            <a:r>
              <a:rPr lang="en-US" sz="2400" dirty="0">
                <a:solidFill>
                  <a:srgbClr val="000000"/>
                </a:solidFill>
                <a:latin typeface="Courier" pitchFamily="2" charset="0"/>
              </a:rPr>
              <a:t> *</a:t>
            </a:r>
            <a:r>
              <a:rPr lang="en-US" sz="2400" dirty="0" err="1">
                <a:solidFill>
                  <a:srgbClr val="C1651C"/>
                </a:solidFill>
                <a:latin typeface="Courier" pitchFamily="2" charset="0"/>
              </a:rPr>
              <a:t>ev</a:t>
            </a:r>
            <a:r>
              <a:rPr lang="en-US" sz="2400" dirty="0">
                <a:solidFill>
                  <a:srgbClr val="000000"/>
                </a:solidFill>
                <a:latin typeface="Courier" pitchFamily="2" charset="0"/>
              </a:rPr>
              <a:t>);</a:t>
            </a:r>
            <a:endParaRPr lang="en-US" sz="2400" dirty="0">
              <a:solidFill>
                <a:srgbClr val="2D961E"/>
              </a:solidFill>
              <a:latin typeface="Courier" pitchFamily="2" charset="0"/>
            </a:endParaRPr>
          </a:p>
          <a:p>
            <a:pPr hangingPunct="1"/>
            <a:endParaRPr lang="en-US" sz="2400" dirty="0">
              <a:latin typeface="Courier" pitchFamily="2" charset="0"/>
            </a:endParaRPr>
          </a:p>
        </p:txBody>
      </p:sp>
      <p:sp>
        <p:nvSpPr>
          <p:cNvPr id="7" name="TextBox 6">
            <a:extLst>
              <a:ext uri="{FF2B5EF4-FFF2-40B4-BE49-F238E27FC236}">
                <a16:creationId xmlns:a16="http://schemas.microsoft.com/office/drawing/2014/main" id="{1162550D-58C3-2342-8C1C-699CAC7655D1}"/>
              </a:ext>
            </a:extLst>
          </p:cNvPr>
          <p:cNvSpPr txBox="1"/>
          <p:nvPr/>
        </p:nvSpPr>
        <p:spPr>
          <a:xfrm>
            <a:off x="279133" y="3078411"/>
            <a:ext cx="7757962" cy="1354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spcBef>
                <a:spcPts val="600"/>
              </a:spcBef>
            </a:pPr>
            <a:r>
              <a:rPr lang="en-US" sz="1400" dirty="0" err="1">
                <a:solidFill>
                  <a:srgbClr val="2D961E"/>
                </a:solidFill>
                <a:latin typeface="Courier" pitchFamily="2" charset="0"/>
              </a:rPr>
              <a:t>daos_key_t</a:t>
            </a:r>
            <a:r>
              <a:rPr lang="en-US" sz="1400" dirty="0">
                <a:solidFill>
                  <a:srgbClr val="2D961E"/>
                </a:solidFill>
                <a:latin typeface="Courier" pitchFamily="2" charset="0"/>
              </a:rPr>
              <a:t> </a:t>
            </a:r>
            <a:r>
              <a:rPr lang="en-US" sz="1400" dirty="0" err="1">
                <a:solidFill>
                  <a:srgbClr val="C1651C"/>
                </a:solidFill>
                <a:latin typeface="Courier" pitchFamily="2" charset="0"/>
              </a:rPr>
              <a:t>iod_name</a:t>
            </a:r>
            <a:r>
              <a:rPr lang="en-US" sz="1400" dirty="0">
                <a:latin typeface="Courier" pitchFamily="2" charset="0"/>
              </a:rPr>
              <a:t>; /* akey */</a:t>
            </a:r>
          </a:p>
          <a:p>
            <a:pPr>
              <a:spcBef>
                <a:spcPts val="600"/>
              </a:spcBef>
            </a:pPr>
            <a:r>
              <a:rPr lang="en-US" sz="1400" dirty="0" err="1">
                <a:solidFill>
                  <a:srgbClr val="2D961E"/>
                </a:solidFill>
                <a:latin typeface="Courier" pitchFamily="2" charset="0"/>
              </a:rPr>
              <a:t>daos_iod_type_t</a:t>
            </a:r>
            <a:r>
              <a:rPr lang="en-US" sz="1400" dirty="0">
                <a:solidFill>
                  <a:srgbClr val="2D961E"/>
                </a:solidFill>
                <a:latin typeface="Courier" pitchFamily="2" charset="0"/>
              </a:rPr>
              <a:t> </a:t>
            </a:r>
            <a:r>
              <a:rPr lang="en-US" sz="1400" dirty="0" err="1">
                <a:solidFill>
                  <a:srgbClr val="C1651C"/>
                </a:solidFill>
                <a:latin typeface="Courier" pitchFamily="2" charset="0"/>
              </a:rPr>
              <a:t>iod_type</a:t>
            </a:r>
            <a:r>
              <a:rPr lang="en-US" sz="1400" dirty="0">
                <a:latin typeface="Courier" pitchFamily="2" charset="0"/>
              </a:rPr>
              <a:t>; /* value type (single value or array value) */</a:t>
            </a:r>
          </a:p>
          <a:p>
            <a:pPr>
              <a:spcBef>
                <a:spcPts val="600"/>
              </a:spcBef>
            </a:pPr>
            <a:r>
              <a:rPr lang="en-US" sz="1400" dirty="0" err="1">
                <a:solidFill>
                  <a:srgbClr val="2D961E"/>
                </a:solidFill>
                <a:latin typeface="Courier" pitchFamily="2" charset="0"/>
              </a:rPr>
              <a:t>daos_size_t</a:t>
            </a:r>
            <a:r>
              <a:rPr lang="en-US" sz="1400" dirty="0">
                <a:solidFill>
                  <a:srgbClr val="2D961E"/>
                </a:solidFill>
                <a:latin typeface="Courier" pitchFamily="2" charset="0"/>
              </a:rPr>
              <a:t> </a:t>
            </a:r>
            <a:r>
              <a:rPr lang="en-US" sz="1400" dirty="0" err="1">
                <a:solidFill>
                  <a:srgbClr val="C1651C"/>
                </a:solidFill>
                <a:latin typeface="Courier" pitchFamily="2" charset="0"/>
              </a:rPr>
              <a:t>iod_size</a:t>
            </a:r>
            <a:r>
              <a:rPr lang="en-US" sz="1400" dirty="0">
                <a:latin typeface="Courier" pitchFamily="2" charset="0"/>
              </a:rPr>
              <a:t>; /* value or record size */</a:t>
            </a:r>
          </a:p>
          <a:p>
            <a:pPr>
              <a:spcBef>
                <a:spcPts val="600"/>
              </a:spcBef>
            </a:pPr>
            <a:r>
              <a:rPr lang="en-US" sz="1400" dirty="0">
                <a:solidFill>
                  <a:srgbClr val="107702"/>
                </a:solidFill>
                <a:latin typeface="Courier" pitchFamily="2" charset="0"/>
              </a:rPr>
              <a:t>uint32_t </a:t>
            </a:r>
            <a:r>
              <a:rPr lang="en-US" sz="1400" dirty="0" err="1">
                <a:solidFill>
                  <a:srgbClr val="9E4C04"/>
                </a:solidFill>
                <a:latin typeface="Courier" pitchFamily="2" charset="0"/>
              </a:rPr>
              <a:t>iod_nr</a:t>
            </a:r>
            <a:r>
              <a:rPr lang="en-US" sz="1400" dirty="0">
                <a:latin typeface="Courier" pitchFamily="2" charset="0"/>
              </a:rPr>
              <a:t>; /* number of extents (1 for SV) *?</a:t>
            </a:r>
          </a:p>
          <a:p>
            <a:pPr>
              <a:spcBef>
                <a:spcPts val="600"/>
              </a:spcBef>
            </a:pPr>
            <a:r>
              <a:rPr lang="en-US" sz="1400" dirty="0" err="1">
                <a:solidFill>
                  <a:srgbClr val="2D961E"/>
                </a:solidFill>
                <a:latin typeface="Courier" pitchFamily="2" charset="0"/>
              </a:rPr>
              <a:t>daos_recx_t</a:t>
            </a:r>
            <a:r>
              <a:rPr lang="en-US" sz="1400" dirty="0">
                <a:solidFill>
                  <a:srgbClr val="2D961E"/>
                </a:solidFill>
                <a:latin typeface="Courier" pitchFamily="2" charset="0"/>
              </a:rPr>
              <a:t> </a:t>
            </a:r>
            <a:r>
              <a:rPr lang="en-US" sz="1400" dirty="0">
                <a:latin typeface="Courier" pitchFamily="2" charset="0"/>
              </a:rPr>
              <a:t>*</a:t>
            </a:r>
            <a:r>
              <a:rPr lang="en-US" sz="1400" dirty="0" err="1">
                <a:solidFill>
                  <a:srgbClr val="C1651C"/>
                </a:solidFill>
                <a:latin typeface="Courier" pitchFamily="2" charset="0"/>
              </a:rPr>
              <a:t>iod_recxs</a:t>
            </a:r>
            <a:r>
              <a:rPr lang="en-US" sz="1400" dirty="0">
                <a:latin typeface="Courier" pitchFamily="2" charset="0"/>
              </a:rPr>
              <a:t>; /* array of extents – offset, length pairs */</a:t>
            </a:r>
          </a:p>
        </p:txBody>
      </p:sp>
      <p:cxnSp>
        <p:nvCxnSpPr>
          <p:cNvPr id="9" name="Straight Arrow Connector 8">
            <a:extLst>
              <a:ext uri="{FF2B5EF4-FFF2-40B4-BE49-F238E27FC236}">
                <a16:creationId xmlns:a16="http://schemas.microsoft.com/office/drawing/2014/main" id="{CA068673-6F43-EC40-A795-AE31EDC7A388}"/>
              </a:ext>
            </a:extLst>
          </p:cNvPr>
          <p:cNvCxnSpPr>
            <a:cxnSpLocks/>
            <a:stCxn id="7" idx="0"/>
          </p:cNvCxnSpPr>
          <p:nvPr/>
        </p:nvCxnSpPr>
        <p:spPr>
          <a:xfrm flipH="1" flipV="1">
            <a:off x="1636296" y="2407673"/>
            <a:ext cx="2521818" cy="67073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2CCC7CFA-D088-EA4A-A42E-CDE10684F2D0}"/>
              </a:ext>
            </a:extLst>
          </p:cNvPr>
          <p:cNvSpPr txBox="1"/>
          <p:nvPr/>
        </p:nvSpPr>
        <p:spPr>
          <a:xfrm>
            <a:off x="8633861" y="3078411"/>
            <a:ext cx="2367815" cy="812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spcBef>
                <a:spcPts val="600"/>
              </a:spcBef>
            </a:pPr>
            <a:r>
              <a:rPr lang="en-US" sz="1400" dirty="0">
                <a:solidFill>
                  <a:srgbClr val="2D961E"/>
                </a:solidFill>
                <a:latin typeface="Menlo" panose="020B0609030804020204" pitchFamily="49" charset="0"/>
              </a:rPr>
              <a:t>uint32_t </a:t>
            </a:r>
            <a:r>
              <a:rPr lang="en-US" sz="1400" dirty="0" err="1">
                <a:solidFill>
                  <a:srgbClr val="C1651C"/>
                </a:solidFill>
                <a:latin typeface="Menlo" panose="020B0609030804020204" pitchFamily="49" charset="0"/>
              </a:rPr>
              <a:t>sg_nr</a:t>
            </a:r>
            <a:r>
              <a:rPr lang="en-US" sz="1400" dirty="0">
                <a:latin typeface="Menlo" panose="020B0609030804020204" pitchFamily="49" charset="0"/>
              </a:rPr>
              <a:t>;</a:t>
            </a:r>
          </a:p>
          <a:p>
            <a:pPr>
              <a:spcBef>
                <a:spcPts val="600"/>
              </a:spcBef>
            </a:pPr>
            <a:r>
              <a:rPr lang="en-US" sz="1400" dirty="0">
                <a:solidFill>
                  <a:srgbClr val="2D961E"/>
                </a:solidFill>
                <a:latin typeface="Menlo" panose="020B0609030804020204" pitchFamily="49" charset="0"/>
              </a:rPr>
              <a:t>uint32_t </a:t>
            </a:r>
            <a:r>
              <a:rPr lang="en-US" sz="1400" dirty="0" err="1">
                <a:solidFill>
                  <a:srgbClr val="C1651C"/>
                </a:solidFill>
                <a:latin typeface="Menlo" panose="020B0609030804020204" pitchFamily="49" charset="0"/>
              </a:rPr>
              <a:t>sg_nr_out</a:t>
            </a:r>
            <a:r>
              <a:rPr lang="en-US" sz="1400" dirty="0">
                <a:latin typeface="Menlo" panose="020B0609030804020204" pitchFamily="49" charset="0"/>
              </a:rPr>
              <a:t>;</a:t>
            </a:r>
          </a:p>
          <a:p>
            <a:pPr>
              <a:spcBef>
                <a:spcPts val="600"/>
              </a:spcBef>
            </a:pPr>
            <a:r>
              <a:rPr lang="en-US" sz="1400" dirty="0" err="1">
                <a:solidFill>
                  <a:srgbClr val="2D961E"/>
                </a:solidFill>
                <a:latin typeface="Menlo" panose="020B0609030804020204" pitchFamily="49" charset="0"/>
              </a:rPr>
              <a:t>d_iov_t</a:t>
            </a:r>
            <a:r>
              <a:rPr lang="en-US" sz="1400" dirty="0">
                <a:solidFill>
                  <a:srgbClr val="2D961E"/>
                </a:solidFill>
                <a:latin typeface="Menlo" panose="020B0609030804020204" pitchFamily="49" charset="0"/>
              </a:rPr>
              <a:t> </a:t>
            </a:r>
            <a:r>
              <a:rPr lang="en-US" sz="1400" dirty="0">
                <a:solidFill>
                  <a:schemeClr val="tx1"/>
                </a:solidFill>
                <a:latin typeface="Menlo" panose="020B0609030804020204" pitchFamily="49" charset="0"/>
              </a:rPr>
              <a:t>*</a:t>
            </a:r>
            <a:r>
              <a:rPr lang="en-US" sz="1400" dirty="0" err="1">
                <a:solidFill>
                  <a:srgbClr val="C1651C"/>
                </a:solidFill>
                <a:latin typeface="Menlo" panose="020B0609030804020204" pitchFamily="49" charset="0"/>
              </a:rPr>
              <a:t>sg_iovs</a:t>
            </a:r>
            <a:r>
              <a:rPr lang="en-US" sz="1400" dirty="0">
                <a:latin typeface="Menlo" panose="020B0609030804020204" pitchFamily="49" charset="0"/>
              </a:rPr>
              <a:t>;</a:t>
            </a:r>
          </a:p>
        </p:txBody>
      </p:sp>
      <p:cxnSp>
        <p:nvCxnSpPr>
          <p:cNvPr id="12" name="Straight Arrow Connector 11">
            <a:extLst>
              <a:ext uri="{FF2B5EF4-FFF2-40B4-BE49-F238E27FC236}">
                <a16:creationId xmlns:a16="http://schemas.microsoft.com/office/drawing/2014/main" id="{E9F3BEF4-B017-ED42-BDEF-D72C41554C3D}"/>
              </a:ext>
            </a:extLst>
          </p:cNvPr>
          <p:cNvCxnSpPr>
            <a:cxnSpLocks/>
            <a:stCxn id="10" idx="0"/>
            <a:endCxn id="3" idx="2"/>
          </p:cNvCxnSpPr>
          <p:nvPr/>
        </p:nvCxnSpPr>
        <p:spPr>
          <a:xfrm flipH="1" flipV="1">
            <a:off x="5984988" y="2407673"/>
            <a:ext cx="3832781" cy="67073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88842850"/>
      </p:ext>
    </p:extLst>
  </p:cSld>
  <p:clrMapOvr>
    <a:masterClrMapping/>
  </p:clrMapOvr>
  <mc:AlternateContent xmlns:mc="http://schemas.openxmlformats.org/markup-compatibility/2006" xmlns:p14="http://schemas.microsoft.com/office/powerpoint/2010/main">
    <mc:Choice Requires="p14">
      <p:transition spd="med" p14:dur="700" advTm="177640">
        <p:fade/>
      </p:transition>
    </mc:Choice>
    <mc:Fallback xmlns="">
      <p:transition spd="med" advTm="17764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D1063F-0C73-A948-8243-2EDD9746CFD6}"/>
              </a:ext>
            </a:extLst>
          </p:cNvPr>
          <p:cNvSpPr>
            <a:spLocks noGrp="1"/>
          </p:cNvSpPr>
          <p:nvPr>
            <p:ph type="title" idx="4294967295"/>
          </p:nvPr>
        </p:nvSpPr>
        <p:spPr>
          <a:xfrm>
            <a:off x="607484" y="411797"/>
            <a:ext cx="10972800" cy="1158240"/>
          </a:xfrm>
        </p:spPr>
        <p:txBody>
          <a:bodyPr/>
          <a:lstStyle/>
          <a:p>
            <a:r>
              <a:rPr lang="en-US"/>
              <a:t>Notices and Disclaimers</a:t>
            </a:r>
            <a:br>
              <a:rPr lang="en-US"/>
            </a:br>
            <a:endParaRPr lang="en-US"/>
          </a:p>
        </p:txBody>
      </p:sp>
      <p:sp>
        <p:nvSpPr>
          <p:cNvPr id="4" name="Content Placeholder 3"/>
          <p:cNvSpPr>
            <a:spLocks noGrp="1"/>
          </p:cNvSpPr>
          <p:nvPr>
            <p:ph sz="quarter" idx="13"/>
          </p:nvPr>
        </p:nvSpPr>
        <p:spPr>
          <a:xfrm>
            <a:off x="607484" y="1213114"/>
            <a:ext cx="10969625" cy="4567237"/>
          </a:xfrm>
        </p:spPr>
        <p:txBody>
          <a:bodyPr>
            <a:normAutofit fontScale="25000" lnSpcReduction="20000"/>
          </a:bodyPr>
          <a:lstStyle/>
          <a:p>
            <a:pPr marL="0" indent="0">
              <a:buNone/>
            </a:pPr>
            <a:r>
              <a:rPr lang="en-US" sz="4400" dirty="0"/>
              <a:t>Intel technologies’ features and benefits depend on system configuration and may require enabled hardware, software or service activation. Performance varies depending on system configuration.</a:t>
            </a:r>
          </a:p>
          <a:p>
            <a:pPr marL="0" indent="0">
              <a:buNone/>
            </a:pPr>
            <a:r>
              <a:rPr lang="en-US" sz="4400" dirty="0"/>
              <a:t>No product or component can be absolutely secure. </a:t>
            </a:r>
          </a:p>
          <a:p>
            <a:pPr marL="0" lvl="0" indent="0">
              <a:buNone/>
            </a:pPr>
            <a:r>
              <a:rPr lang="en-US" sz="4400" dirty="0"/>
              <a:t>Tests document performance of components on a particular test, in specific systems. Differences in hardware, software, or configuration will affect actual performance. For more complete information about performance and benchmark results, visit </a:t>
            </a:r>
            <a:r>
              <a:rPr lang="en-US" sz="4400" dirty="0">
                <a:hlinkClick r:id="rId2">
                  <a:extLst>
                    <a:ext uri="{A12FA001-AC4F-418D-AE19-62706E023703}">
                      <ahyp:hlinkClr xmlns:ahyp="http://schemas.microsoft.com/office/drawing/2018/hyperlinkcolor" val="tx"/>
                    </a:ext>
                  </a:extLst>
                </a:hlinkClick>
              </a:rPr>
              <a:t>http://www.intel.com/benchmarks . </a:t>
            </a:r>
            <a:endParaRPr lang="en-US" sz="4400" dirty="0"/>
          </a:p>
          <a:p>
            <a:pPr marL="0" indent="0">
              <a:buNone/>
            </a:pPr>
            <a:r>
              <a:rPr lang="en-US" sz="4400" dirty="0"/>
              <a:t>Software and workloads used in performance tests may have been optimized for performance only on Intel microprocessors. Performance tests, such as </a:t>
            </a:r>
            <a:r>
              <a:rPr lang="en-US" sz="4400" dirty="0" err="1"/>
              <a:t>SYSmark</a:t>
            </a:r>
            <a:r>
              <a:rPr lang="en-US" sz="4400" dirty="0"/>
              <a:t> and </a:t>
            </a:r>
            <a:r>
              <a:rPr lang="en-US" sz="4400" dirty="0" err="1"/>
              <a:t>MobileMark</a:t>
            </a:r>
            <a:r>
              <a:rPr lang="en-US" sz="4400" dirty="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a:t>
            </a:r>
            <a:r>
              <a:rPr lang="en-US" sz="4400" dirty="0">
                <a:hlinkClick r:id="rId2">
                  <a:extLst>
                    <a:ext uri="{A12FA001-AC4F-418D-AE19-62706E023703}">
                      <ahyp:hlinkClr xmlns:ahyp="http://schemas.microsoft.com/office/drawing/2018/hyperlinkcolor" val="tx"/>
                    </a:ext>
                  </a:extLst>
                </a:hlinkClick>
              </a:rPr>
              <a:t>http://www.intel.com/benchmarks . </a:t>
            </a:r>
            <a:endParaRPr lang="en-US" sz="4400" dirty="0"/>
          </a:p>
          <a:p>
            <a:pPr marL="0" indent="0">
              <a:buNone/>
            </a:pPr>
            <a:r>
              <a:rPr lang="en-US" sz="4400" dirty="0"/>
              <a:t>Intel Advanced Vector Extensions (Intel AVX) provides higher throughput to certain processor operations. Due to varying processor power characteristics, utilizing AVX instructions may cause a) some parts to operate at less than the rated frequency and b) some parts with Intel® Turbo Boost Technology 2.0 to not achieve any or maximum turbo frequencies. Performance varies depending on hardware, software, and system configuration and you can learn more at </a:t>
            </a:r>
            <a:r>
              <a:rPr lang="en-US" sz="4400" dirty="0">
                <a:hlinkClick r:id="rId3">
                  <a:extLst>
                    <a:ext uri="{A12FA001-AC4F-418D-AE19-62706E023703}">
                      <ahyp:hlinkClr xmlns:ahyp="http://schemas.microsoft.com/office/drawing/2018/hyperlinkcolor" val="tx"/>
                    </a:ext>
                  </a:extLst>
                </a:hlinkClick>
              </a:rPr>
              <a:t>http://www.intel.com/go/turbo</a:t>
            </a:r>
            <a:r>
              <a:rPr lang="en-US" sz="4400" dirty="0"/>
              <a:t>.</a:t>
            </a:r>
          </a:p>
          <a:p>
            <a:pPr marL="0" indent="0">
              <a:buNone/>
            </a:pPr>
            <a:r>
              <a:rPr lang="en-US" sz="4400" dirty="0"/>
              <a:t>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a:t>
            </a:r>
          </a:p>
          <a:p>
            <a:pPr marL="0" lvl="0" indent="0">
              <a:buNone/>
            </a:pPr>
            <a:r>
              <a:rPr lang="en-US" sz="4400" dirty="0"/>
              <a:t>Cost reduction scenarios described are intended as examples of how a given Intel-based product, in the specified circumstances and configurations, may affect future costs and provide cost savings.  Circumstances will vary.  Intel does not guarantee any costs or cost reduction. </a:t>
            </a:r>
          </a:p>
          <a:p>
            <a:pPr marL="0" indent="0">
              <a:buNone/>
            </a:pPr>
            <a:endParaRPr lang="en-US" sz="4400" dirty="0"/>
          </a:p>
          <a:p>
            <a:pPr marL="0" indent="0">
              <a:buNone/>
            </a:pPr>
            <a:r>
              <a:rPr lang="en-US" sz="4400" dirty="0"/>
              <a:t>Intel does not control or audit third-party benchmark data or the web sites referenced in this document. You should visit the referenced web site and confirm whether referenced data are accurate. </a:t>
            </a:r>
          </a:p>
          <a:p>
            <a:pPr marL="0" indent="0">
              <a:buNone/>
            </a:pPr>
            <a:endParaRPr lang="en-US" sz="4400" dirty="0"/>
          </a:p>
          <a:p>
            <a:pPr marL="0" indent="0">
              <a:buNone/>
            </a:pPr>
            <a:r>
              <a:rPr lang="en-US" sz="4400" dirty="0"/>
              <a:t>© Intel Corporation. Intel, the Intel logo, and other Intel marks are trademarks of Intel Corporation or its subsidiaries.  Other names and brands may be claimed as the property of others.</a:t>
            </a:r>
          </a:p>
          <a:p>
            <a:endParaRPr lang="en-US" dirty="0"/>
          </a:p>
          <a:p>
            <a:endParaRPr lang="en-US" dirty="0"/>
          </a:p>
        </p:txBody>
      </p:sp>
      <p:sp>
        <p:nvSpPr>
          <p:cNvPr id="5" name="Title 1">
            <a:extLst>
              <a:ext uri="{FF2B5EF4-FFF2-40B4-BE49-F238E27FC236}">
                <a16:creationId xmlns:a16="http://schemas.microsoft.com/office/drawing/2014/main" id="{DF798886-CDA6-8340-9E1F-BCE7E21C5361}"/>
              </a:ext>
            </a:extLst>
          </p:cNvPr>
          <p:cNvSpPr txBox="1">
            <a:spLocks/>
          </p:cNvSpPr>
          <p:nvPr/>
        </p:nvSpPr>
        <p:spPr>
          <a:xfrm>
            <a:off x="286642" y="334434"/>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endParaRPr lang="en-US"/>
          </a:p>
        </p:txBody>
      </p:sp>
    </p:spTree>
    <p:extLst>
      <p:ext uri="{BB962C8B-B14F-4D97-AF65-F5344CB8AC3E}">
        <p14:creationId xmlns:p14="http://schemas.microsoft.com/office/powerpoint/2010/main" val="382772534"/>
      </p:ext>
    </p:extLst>
  </p:cSld>
  <p:clrMapOvr>
    <a:masterClrMapping/>
  </p:clrMapOvr>
  <mc:AlternateContent xmlns:mc="http://schemas.openxmlformats.org/markup-compatibility/2006" xmlns:p14="http://schemas.microsoft.com/office/powerpoint/2010/main">
    <mc:Choice Requires="p14">
      <p:transition spd="med" p14:dur="700" advTm="853">
        <p:fade/>
      </p:transition>
    </mc:Choice>
    <mc:Fallback xmlns="">
      <p:transition spd="med" advTm="85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33B-D466-4C45-B6B0-805036C4187C}"/>
              </a:ext>
            </a:extLst>
          </p:cNvPr>
          <p:cNvSpPr>
            <a:spLocks noGrp="1"/>
          </p:cNvSpPr>
          <p:nvPr>
            <p:ph type="title"/>
          </p:nvPr>
        </p:nvSpPr>
        <p:spPr/>
        <p:txBody>
          <a:bodyPr/>
          <a:lstStyle/>
          <a:p>
            <a:r>
              <a:rPr lang="en-US" dirty="0"/>
              <a:t>Object Enumerate API</a:t>
            </a:r>
          </a:p>
        </p:txBody>
      </p:sp>
      <p:sp>
        <p:nvSpPr>
          <p:cNvPr id="4" name="TextBox 3">
            <a:extLst>
              <a:ext uri="{FF2B5EF4-FFF2-40B4-BE49-F238E27FC236}">
                <a16:creationId xmlns:a16="http://schemas.microsoft.com/office/drawing/2014/main" id="{35CA784A-0841-A74E-B290-C7FA228763B2}"/>
              </a:ext>
            </a:extLst>
          </p:cNvPr>
          <p:cNvSpPr txBox="1"/>
          <p:nvPr/>
        </p:nvSpPr>
        <p:spPr>
          <a:xfrm>
            <a:off x="4716379" y="5399773"/>
            <a:ext cx="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err="1">
              <a:ln>
                <a:noFill/>
              </a:ln>
              <a:solidFill>
                <a:schemeClr val="tx2"/>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93AE658B-DAB8-FB46-AF89-4A7BE46ADFD1}"/>
              </a:ext>
            </a:extLst>
          </p:cNvPr>
          <p:cNvSpPr txBox="1"/>
          <p:nvPr/>
        </p:nvSpPr>
        <p:spPr>
          <a:xfrm>
            <a:off x="592916" y="1455173"/>
            <a:ext cx="10096901" cy="27218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2D961E"/>
                </a:solidFill>
                <a:latin typeface="Courier" pitchFamily="2" charset="0"/>
              </a:rPr>
              <a:t>int</a:t>
            </a:r>
            <a:r>
              <a:rPr lang="en-US" dirty="0">
                <a:solidFill>
                  <a:srgbClr val="000000"/>
                </a:solidFill>
                <a:latin typeface="Courier" pitchFamily="2" charset="0"/>
              </a:rPr>
              <a:t> </a:t>
            </a:r>
            <a:r>
              <a:rPr lang="en-US" dirty="0" err="1">
                <a:solidFill>
                  <a:srgbClr val="4A00FF"/>
                </a:solidFill>
                <a:latin typeface="Courier" pitchFamily="2" charset="0"/>
              </a:rPr>
              <a:t>daos_obj_list_dkey</a:t>
            </a:r>
            <a:r>
              <a:rPr lang="en-US" dirty="0">
                <a:solidFill>
                  <a:srgbClr val="000000"/>
                </a:solidFill>
                <a:latin typeface="Courier" pitchFamily="2" charset="0"/>
              </a:rPr>
              <a:t>(</a:t>
            </a:r>
            <a:r>
              <a:rPr lang="en-US" dirty="0" err="1">
                <a:solidFill>
                  <a:srgbClr val="2D961E"/>
                </a:solidFill>
                <a:latin typeface="Courier" pitchFamily="2" charset="0"/>
              </a:rPr>
              <a:t>daos_handle_t</a:t>
            </a:r>
            <a:r>
              <a:rPr lang="en-US" dirty="0">
                <a:solidFill>
                  <a:srgbClr val="000000"/>
                </a:solidFill>
                <a:latin typeface="Courier" pitchFamily="2" charset="0"/>
              </a:rPr>
              <a:t> </a:t>
            </a:r>
            <a:r>
              <a:rPr lang="en-US" dirty="0">
                <a:solidFill>
                  <a:srgbClr val="C1651C"/>
                </a:solidFill>
                <a:latin typeface="Courier" pitchFamily="2" charset="0"/>
              </a:rPr>
              <a:t>oh</a:t>
            </a:r>
            <a:r>
              <a:rPr lang="en-US" dirty="0">
                <a:solidFill>
                  <a:srgbClr val="000000"/>
                </a:solidFill>
                <a:latin typeface="Courier" pitchFamily="2" charset="0"/>
              </a:rPr>
              <a:t>, </a:t>
            </a:r>
            <a:r>
              <a:rPr lang="en-US" dirty="0" err="1">
                <a:solidFill>
                  <a:srgbClr val="2D961E"/>
                </a:solidFill>
                <a:latin typeface="Courier" pitchFamily="2" charset="0"/>
              </a:rPr>
              <a:t>daos_handle_t</a:t>
            </a:r>
            <a:r>
              <a:rPr lang="en-US" dirty="0">
                <a:solidFill>
                  <a:srgbClr val="000000"/>
                </a:solidFill>
                <a:latin typeface="Courier" pitchFamily="2" charset="0"/>
              </a:rPr>
              <a:t> </a:t>
            </a:r>
            <a:r>
              <a:rPr lang="en-US" dirty="0" err="1">
                <a:solidFill>
                  <a:srgbClr val="C1651C"/>
                </a:solidFill>
                <a:latin typeface="Courier" pitchFamily="2" charset="0"/>
              </a:rPr>
              <a:t>th</a:t>
            </a:r>
            <a:r>
              <a:rPr lang="en-US" dirty="0">
                <a:solidFill>
                  <a:srgbClr val="000000"/>
                </a:solidFill>
                <a:latin typeface="Courier" pitchFamily="2" charset="0"/>
              </a:rPr>
              <a:t>, </a:t>
            </a:r>
            <a:r>
              <a:rPr lang="en-US" dirty="0">
                <a:solidFill>
                  <a:srgbClr val="2D961E"/>
                </a:solidFill>
                <a:latin typeface="Courier" pitchFamily="2" charset="0"/>
              </a:rPr>
              <a:t>uint32_t</a:t>
            </a:r>
            <a:r>
              <a:rPr lang="en-US" dirty="0">
                <a:solidFill>
                  <a:srgbClr val="000000"/>
                </a:solidFill>
                <a:latin typeface="Courier" pitchFamily="2" charset="0"/>
              </a:rPr>
              <a:t> *</a:t>
            </a:r>
            <a:r>
              <a:rPr lang="en-US" dirty="0">
                <a:solidFill>
                  <a:srgbClr val="C1651C"/>
                </a:solidFill>
                <a:latin typeface="Courier" pitchFamily="2" charset="0"/>
              </a:rPr>
              <a:t>nr</a:t>
            </a:r>
            <a:r>
              <a:rPr lang="en-US" dirty="0">
                <a:solidFill>
                  <a:srgbClr val="000000"/>
                </a:solidFill>
                <a:latin typeface="Courier" pitchFamily="2" charset="0"/>
              </a:rPr>
              <a:t>, </a:t>
            </a:r>
            <a:r>
              <a:rPr lang="en-US" dirty="0" err="1">
                <a:solidFill>
                  <a:srgbClr val="2D961E"/>
                </a:solidFill>
                <a:latin typeface="Courier" pitchFamily="2" charset="0"/>
              </a:rPr>
              <a:t>daos_key_desc_t</a:t>
            </a:r>
            <a:r>
              <a:rPr lang="en-US" dirty="0">
                <a:solidFill>
                  <a:srgbClr val="000000"/>
                </a:solidFill>
                <a:latin typeface="Courier" pitchFamily="2" charset="0"/>
              </a:rPr>
              <a:t> *</a:t>
            </a:r>
            <a:r>
              <a:rPr lang="en-US" dirty="0" err="1">
                <a:solidFill>
                  <a:srgbClr val="C1651C"/>
                </a:solidFill>
                <a:latin typeface="Courier" pitchFamily="2" charset="0"/>
              </a:rPr>
              <a:t>kds</a:t>
            </a:r>
            <a:r>
              <a:rPr lang="en-US" dirty="0">
                <a:solidFill>
                  <a:srgbClr val="000000"/>
                </a:solidFill>
                <a:latin typeface="Courier" pitchFamily="2" charset="0"/>
              </a:rPr>
              <a:t>, </a:t>
            </a:r>
            <a:r>
              <a:rPr lang="en-US" dirty="0" err="1">
                <a:solidFill>
                  <a:srgbClr val="2D961E"/>
                </a:solidFill>
                <a:latin typeface="Courier" pitchFamily="2" charset="0"/>
              </a:rPr>
              <a:t>d_sg_list_t</a:t>
            </a:r>
            <a:r>
              <a:rPr lang="en-US" dirty="0">
                <a:solidFill>
                  <a:srgbClr val="000000"/>
                </a:solidFill>
                <a:latin typeface="Courier" pitchFamily="2" charset="0"/>
              </a:rPr>
              <a:t> *</a:t>
            </a:r>
            <a:r>
              <a:rPr lang="en-US" dirty="0" err="1">
                <a:solidFill>
                  <a:srgbClr val="C1651C"/>
                </a:solidFill>
                <a:latin typeface="Courier" pitchFamily="2" charset="0"/>
              </a:rPr>
              <a:t>sgl</a:t>
            </a:r>
            <a:r>
              <a:rPr lang="en-US" dirty="0">
                <a:solidFill>
                  <a:srgbClr val="000000"/>
                </a:solidFill>
                <a:latin typeface="Courier" pitchFamily="2" charset="0"/>
              </a:rPr>
              <a:t>, </a:t>
            </a:r>
            <a:r>
              <a:rPr lang="en-US" dirty="0" err="1">
                <a:solidFill>
                  <a:srgbClr val="2D961E"/>
                </a:solidFill>
                <a:latin typeface="Courier" pitchFamily="2" charset="0"/>
              </a:rPr>
              <a:t>daos_anchor_t</a:t>
            </a:r>
            <a:r>
              <a:rPr lang="en-US" dirty="0">
                <a:solidFill>
                  <a:srgbClr val="000000"/>
                </a:solidFill>
                <a:latin typeface="Courier" pitchFamily="2" charset="0"/>
              </a:rPr>
              <a:t> *</a:t>
            </a:r>
            <a:r>
              <a:rPr lang="en-US" dirty="0">
                <a:solidFill>
                  <a:srgbClr val="C1651C"/>
                </a:solidFill>
                <a:latin typeface="Courier" pitchFamily="2" charset="0"/>
              </a:rPr>
              <a:t>anchor</a:t>
            </a:r>
            <a:r>
              <a:rPr lang="en-US" dirty="0">
                <a:solidFill>
                  <a:srgbClr val="000000"/>
                </a:solidFill>
                <a:latin typeface="Courier" pitchFamily="2" charset="0"/>
              </a:rPr>
              <a:t>, </a:t>
            </a:r>
            <a:r>
              <a:rPr lang="en-US" dirty="0" err="1">
                <a:solidFill>
                  <a:srgbClr val="2D961E"/>
                </a:solidFill>
                <a:latin typeface="Courier" pitchFamily="2" charset="0"/>
              </a:rPr>
              <a:t>daos_event_t</a:t>
            </a:r>
            <a:r>
              <a:rPr lang="en-US" dirty="0">
                <a:solidFill>
                  <a:srgbClr val="000000"/>
                </a:solidFill>
                <a:latin typeface="Courier" pitchFamily="2" charset="0"/>
              </a:rPr>
              <a:t> *</a:t>
            </a:r>
            <a:r>
              <a:rPr lang="en-US" dirty="0" err="1">
                <a:solidFill>
                  <a:srgbClr val="C1651C"/>
                </a:solidFill>
                <a:latin typeface="Courier" pitchFamily="2" charset="0"/>
              </a:rPr>
              <a:t>ev</a:t>
            </a:r>
            <a:r>
              <a:rPr lang="en-US" dirty="0">
                <a:solidFill>
                  <a:srgbClr val="000000"/>
                </a:solidFill>
                <a:latin typeface="Courier" pitchFamily="2" charset="0"/>
              </a:rPr>
              <a:t>);</a:t>
            </a:r>
            <a:endParaRPr lang="en-US" dirty="0">
              <a:solidFill>
                <a:srgbClr val="2D961E"/>
              </a:solidFill>
              <a:latin typeface="Courier" pitchFamily="2" charset="0"/>
            </a:endParaRPr>
          </a:p>
          <a:p>
            <a:r>
              <a:rPr lang="en-US" dirty="0">
                <a:solidFill>
                  <a:srgbClr val="2D961E"/>
                </a:solidFill>
                <a:latin typeface="Courier" pitchFamily="2" charset="0"/>
              </a:rPr>
              <a:t>int</a:t>
            </a:r>
            <a:r>
              <a:rPr lang="en-US" dirty="0">
                <a:solidFill>
                  <a:srgbClr val="000000"/>
                </a:solidFill>
                <a:latin typeface="Courier" pitchFamily="2" charset="0"/>
              </a:rPr>
              <a:t> </a:t>
            </a:r>
            <a:r>
              <a:rPr lang="en-US" dirty="0" err="1">
                <a:solidFill>
                  <a:srgbClr val="4A00FF"/>
                </a:solidFill>
                <a:latin typeface="Courier" pitchFamily="2" charset="0"/>
              </a:rPr>
              <a:t>daos_obj_list_akey</a:t>
            </a:r>
            <a:r>
              <a:rPr lang="en-US" dirty="0">
                <a:solidFill>
                  <a:srgbClr val="000000"/>
                </a:solidFill>
                <a:latin typeface="Courier" pitchFamily="2" charset="0"/>
              </a:rPr>
              <a:t>(</a:t>
            </a:r>
            <a:r>
              <a:rPr lang="en-US" dirty="0" err="1">
                <a:solidFill>
                  <a:srgbClr val="2D961E"/>
                </a:solidFill>
                <a:latin typeface="Courier" pitchFamily="2" charset="0"/>
              </a:rPr>
              <a:t>daos_handle_t</a:t>
            </a:r>
            <a:r>
              <a:rPr lang="en-US" dirty="0">
                <a:solidFill>
                  <a:srgbClr val="000000"/>
                </a:solidFill>
                <a:latin typeface="Courier" pitchFamily="2" charset="0"/>
              </a:rPr>
              <a:t> </a:t>
            </a:r>
            <a:r>
              <a:rPr lang="en-US" dirty="0">
                <a:solidFill>
                  <a:srgbClr val="C1651C"/>
                </a:solidFill>
                <a:latin typeface="Courier" pitchFamily="2" charset="0"/>
              </a:rPr>
              <a:t>oh</a:t>
            </a:r>
            <a:r>
              <a:rPr lang="en-US" dirty="0">
                <a:solidFill>
                  <a:srgbClr val="000000"/>
                </a:solidFill>
                <a:latin typeface="Courier" pitchFamily="2" charset="0"/>
              </a:rPr>
              <a:t>, </a:t>
            </a:r>
            <a:r>
              <a:rPr lang="en-US" dirty="0" err="1">
                <a:solidFill>
                  <a:srgbClr val="2D961E"/>
                </a:solidFill>
                <a:latin typeface="Courier" pitchFamily="2" charset="0"/>
              </a:rPr>
              <a:t>daos_handle_t</a:t>
            </a:r>
            <a:r>
              <a:rPr lang="en-US" dirty="0">
                <a:solidFill>
                  <a:srgbClr val="000000"/>
                </a:solidFill>
                <a:latin typeface="Courier" pitchFamily="2" charset="0"/>
              </a:rPr>
              <a:t> </a:t>
            </a:r>
            <a:r>
              <a:rPr lang="en-US" dirty="0" err="1">
                <a:solidFill>
                  <a:srgbClr val="C1651C"/>
                </a:solidFill>
                <a:latin typeface="Courier" pitchFamily="2" charset="0"/>
              </a:rPr>
              <a:t>th</a:t>
            </a:r>
            <a:r>
              <a:rPr lang="en-US" dirty="0">
                <a:solidFill>
                  <a:srgbClr val="000000"/>
                </a:solidFill>
                <a:latin typeface="Courier" pitchFamily="2" charset="0"/>
              </a:rPr>
              <a:t>, </a:t>
            </a:r>
            <a:r>
              <a:rPr lang="en-US" dirty="0" err="1">
                <a:solidFill>
                  <a:srgbClr val="2D961E"/>
                </a:solidFill>
                <a:latin typeface="Courier" pitchFamily="2" charset="0"/>
              </a:rPr>
              <a:t>daos_key_t</a:t>
            </a:r>
            <a:r>
              <a:rPr lang="en-US" dirty="0">
                <a:solidFill>
                  <a:srgbClr val="000000"/>
                </a:solidFill>
                <a:latin typeface="Courier" pitchFamily="2" charset="0"/>
              </a:rPr>
              <a:t> *</a:t>
            </a:r>
            <a:r>
              <a:rPr lang="en-US" dirty="0">
                <a:solidFill>
                  <a:srgbClr val="C1651C"/>
                </a:solidFill>
                <a:latin typeface="Courier" pitchFamily="2" charset="0"/>
              </a:rPr>
              <a:t>dkey</a:t>
            </a:r>
            <a:r>
              <a:rPr lang="en-US" dirty="0">
                <a:solidFill>
                  <a:srgbClr val="000000"/>
                </a:solidFill>
                <a:latin typeface="Courier" pitchFamily="2" charset="0"/>
              </a:rPr>
              <a:t>, </a:t>
            </a:r>
            <a:r>
              <a:rPr lang="en-US" dirty="0">
                <a:solidFill>
                  <a:srgbClr val="2D961E"/>
                </a:solidFill>
                <a:latin typeface="Courier" pitchFamily="2" charset="0"/>
              </a:rPr>
              <a:t>uint32_t</a:t>
            </a:r>
            <a:r>
              <a:rPr lang="en-US" dirty="0">
                <a:solidFill>
                  <a:srgbClr val="000000"/>
                </a:solidFill>
                <a:latin typeface="Courier" pitchFamily="2" charset="0"/>
              </a:rPr>
              <a:t> *</a:t>
            </a:r>
            <a:r>
              <a:rPr lang="en-US" dirty="0">
                <a:solidFill>
                  <a:srgbClr val="C1651C"/>
                </a:solidFill>
                <a:latin typeface="Courier" pitchFamily="2" charset="0"/>
              </a:rPr>
              <a:t>nr</a:t>
            </a:r>
            <a:r>
              <a:rPr lang="en-US" dirty="0">
                <a:solidFill>
                  <a:srgbClr val="000000"/>
                </a:solidFill>
                <a:latin typeface="Courier" pitchFamily="2" charset="0"/>
              </a:rPr>
              <a:t>, </a:t>
            </a:r>
            <a:r>
              <a:rPr lang="en-US" dirty="0" err="1">
                <a:solidFill>
                  <a:srgbClr val="2D961E"/>
                </a:solidFill>
                <a:latin typeface="Courier" pitchFamily="2" charset="0"/>
              </a:rPr>
              <a:t>daos_key_desc_t</a:t>
            </a:r>
            <a:r>
              <a:rPr lang="en-US" dirty="0">
                <a:solidFill>
                  <a:srgbClr val="000000"/>
                </a:solidFill>
                <a:latin typeface="Courier" pitchFamily="2" charset="0"/>
              </a:rPr>
              <a:t> *</a:t>
            </a:r>
            <a:r>
              <a:rPr lang="en-US" dirty="0" err="1">
                <a:solidFill>
                  <a:srgbClr val="C1651C"/>
                </a:solidFill>
                <a:latin typeface="Courier" pitchFamily="2" charset="0"/>
              </a:rPr>
              <a:t>kds</a:t>
            </a:r>
            <a:r>
              <a:rPr lang="en-US" dirty="0">
                <a:solidFill>
                  <a:srgbClr val="000000"/>
                </a:solidFill>
                <a:latin typeface="Courier" pitchFamily="2" charset="0"/>
              </a:rPr>
              <a:t>, </a:t>
            </a:r>
            <a:r>
              <a:rPr lang="en-US" dirty="0" err="1">
                <a:solidFill>
                  <a:srgbClr val="2D961E"/>
                </a:solidFill>
                <a:latin typeface="Courier" pitchFamily="2" charset="0"/>
              </a:rPr>
              <a:t>d_sg_list_t</a:t>
            </a:r>
            <a:r>
              <a:rPr lang="en-US" dirty="0">
                <a:solidFill>
                  <a:srgbClr val="000000"/>
                </a:solidFill>
                <a:latin typeface="Courier" pitchFamily="2" charset="0"/>
              </a:rPr>
              <a:t> *</a:t>
            </a:r>
            <a:r>
              <a:rPr lang="en-US" dirty="0" err="1">
                <a:solidFill>
                  <a:srgbClr val="C1651C"/>
                </a:solidFill>
                <a:latin typeface="Courier" pitchFamily="2" charset="0"/>
              </a:rPr>
              <a:t>sgl</a:t>
            </a:r>
            <a:r>
              <a:rPr lang="en-US" dirty="0">
                <a:solidFill>
                  <a:srgbClr val="000000"/>
                </a:solidFill>
                <a:latin typeface="Courier" pitchFamily="2" charset="0"/>
              </a:rPr>
              <a:t>, </a:t>
            </a:r>
            <a:r>
              <a:rPr lang="en-US" dirty="0" err="1">
                <a:solidFill>
                  <a:srgbClr val="2D961E"/>
                </a:solidFill>
                <a:latin typeface="Courier" pitchFamily="2" charset="0"/>
              </a:rPr>
              <a:t>daos_anchor_t</a:t>
            </a:r>
            <a:r>
              <a:rPr lang="en-US" dirty="0">
                <a:solidFill>
                  <a:srgbClr val="000000"/>
                </a:solidFill>
                <a:latin typeface="Courier" pitchFamily="2" charset="0"/>
              </a:rPr>
              <a:t> *</a:t>
            </a:r>
            <a:r>
              <a:rPr lang="en-US" dirty="0">
                <a:solidFill>
                  <a:srgbClr val="C1651C"/>
                </a:solidFill>
                <a:latin typeface="Courier" pitchFamily="2" charset="0"/>
              </a:rPr>
              <a:t>anchor</a:t>
            </a:r>
            <a:r>
              <a:rPr lang="en-US" dirty="0">
                <a:solidFill>
                  <a:srgbClr val="000000"/>
                </a:solidFill>
                <a:latin typeface="Courier" pitchFamily="2" charset="0"/>
              </a:rPr>
              <a:t>, </a:t>
            </a:r>
            <a:r>
              <a:rPr lang="en-US" dirty="0" err="1">
                <a:solidFill>
                  <a:srgbClr val="2D961E"/>
                </a:solidFill>
                <a:latin typeface="Courier" pitchFamily="2" charset="0"/>
              </a:rPr>
              <a:t>daos_event_t</a:t>
            </a:r>
            <a:r>
              <a:rPr lang="en-US" dirty="0">
                <a:solidFill>
                  <a:srgbClr val="000000"/>
                </a:solidFill>
                <a:latin typeface="Courier" pitchFamily="2" charset="0"/>
              </a:rPr>
              <a:t> *</a:t>
            </a:r>
            <a:r>
              <a:rPr lang="en-US" dirty="0" err="1">
                <a:solidFill>
                  <a:srgbClr val="C1651C"/>
                </a:solidFill>
                <a:latin typeface="Courier" pitchFamily="2" charset="0"/>
              </a:rPr>
              <a:t>ev</a:t>
            </a:r>
            <a:r>
              <a:rPr lang="en-US" dirty="0">
                <a:solidFill>
                  <a:srgbClr val="000000"/>
                </a:solidFill>
                <a:latin typeface="Courier" pitchFamily="2" charset="0"/>
              </a:rPr>
              <a:t>);</a:t>
            </a:r>
            <a:endParaRPr lang="en-US" dirty="0">
              <a:solidFill>
                <a:srgbClr val="2D961E"/>
              </a:solidFill>
              <a:latin typeface="Courier" pitchFamily="2" charset="0"/>
            </a:endParaRPr>
          </a:p>
        </p:txBody>
      </p:sp>
    </p:spTree>
    <p:extLst>
      <p:ext uri="{BB962C8B-B14F-4D97-AF65-F5344CB8AC3E}">
        <p14:creationId xmlns:p14="http://schemas.microsoft.com/office/powerpoint/2010/main" val="4228719996"/>
      </p:ext>
    </p:extLst>
  </p:cSld>
  <p:clrMapOvr>
    <a:masterClrMapping/>
  </p:clrMapOvr>
  <mc:AlternateContent xmlns:mc="http://schemas.openxmlformats.org/markup-compatibility/2006" xmlns:p14="http://schemas.microsoft.com/office/powerpoint/2010/main">
    <mc:Choice Requires="p14">
      <p:transition spd="med" p14:dur="700" advTm="27853">
        <p:fade/>
      </p:transition>
    </mc:Choice>
    <mc:Fallback xmlns="">
      <p:transition spd="med" advTm="27853">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DF75-A629-5941-B5A1-C763523F7464}"/>
              </a:ext>
            </a:extLst>
          </p:cNvPr>
          <p:cNvSpPr>
            <a:spLocks noGrp="1"/>
          </p:cNvSpPr>
          <p:nvPr>
            <p:ph type="title"/>
          </p:nvPr>
        </p:nvSpPr>
        <p:spPr/>
        <p:txBody>
          <a:bodyPr/>
          <a:lstStyle/>
          <a:p>
            <a:r>
              <a:rPr lang="en-US" dirty="0"/>
              <a:t>DAOS Object Update Example</a:t>
            </a:r>
          </a:p>
        </p:txBody>
      </p:sp>
      <p:sp>
        <p:nvSpPr>
          <p:cNvPr id="3" name="Content Placeholder 2">
            <a:extLst>
              <a:ext uri="{FF2B5EF4-FFF2-40B4-BE49-F238E27FC236}">
                <a16:creationId xmlns:a16="http://schemas.microsoft.com/office/drawing/2014/main" id="{8BF53949-61F4-A247-A7FF-850CA2522479}"/>
              </a:ext>
            </a:extLst>
          </p:cNvPr>
          <p:cNvSpPr>
            <a:spLocks noGrp="1"/>
          </p:cNvSpPr>
          <p:nvPr>
            <p:ph idx="1"/>
          </p:nvPr>
        </p:nvSpPr>
        <p:spPr>
          <a:xfrm>
            <a:off x="592915" y="1270535"/>
            <a:ext cx="10972801" cy="4977867"/>
          </a:xfrm>
          <a:solidFill>
            <a:schemeClr val="bg1">
              <a:lumMod val="85000"/>
            </a:schemeClr>
          </a:solidFill>
        </p:spPr>
        <p:txBody>
          <a:bodyPr>
            <a:normAutofit fontScale="55000" lnSpcReduction="20000"/>
          </a:bodyPr>
          <a:lstStyle/>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daos_obj_open</a:t>
            </a:r>
            <a:r>
              <a:rPr lang="en-US" dirty="0">
                <a:solidFill>
                  <a:srgbClr val="000000"/>
                </a:solidFill>
                <a:latin typeface="Courier" pitchFamily="2" charset="0"/>
              </a:rPr>
              <a:t>(</a:t>
            </a:r>
            <a:r>
              <a:rPr lang="en-US" dirty="0" err="1">
                <a:solidFill>
                  <a:srgbClr val="000000"/>
                </a:solidFill>
                <a:latin typeface="Courier" pitchFamily="2" charset="0"/>
              </a:rPr>
              <a:t>coh</a:t>
            </a:r>
            <a:r>
              <a:rPr lang="en-US" dirty="0">
                <a:solidFill>
                  <a:srgbClr val="000000"/>
                </a:solidFill>
                <a:latin typeface="Courier" pitchFamily="2" charset="0"/>
              </a:rPr>
              <a:t>, </a:t>
            </a:r>
            <a:r>
              <a:rPr lang="en-US" dirty="0" err="1">
                <a:solidFill>
                  <a:srgbClr val="000000"/>
                </a:solidFill>
                <a:latin typeface="Courier" pitchFamily="2" charset="0"/>
              </a:rPr>
              <a:t>oid</a:t>
            </a:r>
            <a:r>
              <a:rPr lang="en-US" dirty="0">
                <a:solidFill>
                  <a:srgbClr val="000000"/>
                </a:solidFill>
                <a:latin typeface="Courier" pitchFamily="2" charset="0"/>
              </a:rPr>
              <a:t>, DAOS_OO_RW, &amp;oh, </a:t>
            </a:r>
            <a:r>
              <a:rPr lang="en-US" dirty="0">
                <a:solidFill>
                  <a:srgbClr val="2C9290"/>
                </a:solidFill>
                <a:latin typeface="Courier" pitchFamily="2" charset="0"/>
              </a:rPr>
              <a:t>NULL</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d_iov_set</a:t>
            </a:r>
            <a:r>
              <a:rPr lang="en-US" dirty="0">
                <a:solidFill>
                  <a:srgbClr val="000000"/>
                </a:solidFill>
                <a:latin typeface="Courier" pitchFamily="2" charset="0"/>
              </a:rPr>
              <a:t>(&amp;dkey, </a:t>
            </a:r>
            <a:r>
              <a:rPr lang="en-US" dirty="0">
                <a:solidFill>
                  <a:srgbClr val="9D206F"/>
                </a:solidFill>
                <a:latin typeface="Courier" pitchFamily="2" charset="0"/>
              </a:rPr>
              <a:t>"dkey1"</a:t>
            </a:r>
            <a:r>
              <a:rPr lang="en-US" dirty="0">
                <a:solidFill>
                  <a:srgbClr val="000000"/>
                </a:solidFill>
                <a:latin typeface="Courier" pitchFamily="2" charset="0"/>
              </a:rPr>
              <a:t>, </a:t>
            </a:r>
            <a:r>
              <a:rPr lang="en-US" dirty="0" err="1">
                <a:solidFill>
                  <a:srgbClr val="000000"/>
                </a:solidFill>
                <a:latin typeface="Courier" pitchFamily="2" charset="0"/>
              </a:rPr>
              <a:t>strlen</a:t>
            </a:r>
            <a:r>
              <a:rPr lang="en-US" dirty="0">
                <a:solidFill>
                  <a:srgbClr val="000000"/>
                </a:solidFill>
                <a:latin typeface="Courier" pitchFamily="2" charset="0"/>
              </a:rPr>
              <a:t>(</a:t>
            </a:r>
            <a:r>
              <a:rPr lang="en-US" dirty="0">
                <a:solidFill>
                  <a:srgbClr val="9D206F"/>
                </a:solidFill>
                <a:latin typeface="Courier" pitchFamily="2" charset="0"/>
              </a:rPr>
              <a:t>"dkey1"</a:t>
            </a:r>
            <a:r>
              <a:rPr lang="en-US" dirty="0">
                <a:solidFill>
                  <a:srgbClr val="000000"/>
                </a:solidFill>
                <a:latin typeface="Courier" pitchFamily="2" charset="0"/>
              </a:rPr>
              <a:t>));</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d_iov_set</a:t>
            </a:r>
            <a:r>
              <a:rPr lang="en-US" dirty="0">
                <a:solidFill>
                  <a:srgbClr val="000000"/>
                </a:solidFill>
                <a:latin typeface="Courier" pitchFamily="2" charset="0"/>
              </a:rPr>
              <a:t>(&amp;</a:t>
            </a:r>
            <a:r>
              <a:rPr lang="en-US" dirty="0" err="1">
                <a:solidFill>
                  <a:srgbClr val="000000"/>
                </a:solidFill>
                <a:latin typeface="Courier" pitchFamily="2" charset="0"/>
              </a:rPr>
              <a:t>sg_iov</a:t>
            </a:r>
            <a:r>
              <a:rPr lang="en-US" dirty="0">
                <a:solidFill>
                  <a:srgbClr val="000000"/>
                </a:solidFill>
                <a:latin typeface="Courier" pitchFamily="2" charset="0"/>
              </a:rPr>
              <a:t>, </a:t>
            </a:r>
            <a:r>
              <a:rPr lang="en-US" dirty="0" err="1">
                <a:solidFill>
                  <a:srgbClr val="000000"/>
                </a:solidFill>
                <a:latin typeface="Courier" pitchFamily="2" charset="0"/>
              </a:rPr>
              <a:t>buf</a:t>
            </a:r>
            <a:r>
              <a:rPr lang="en-US" dirty="0">
                <a:solidFill>
                  <a:srgbClr val="000000"/>
                </a:solidFill>
                <a:latin typeface="Courier" pitchFamily="2" charset="0"/>
              </a:rPr>
              <a:t>, BUFLEN);</a:t>
            </a:r>
          </a:p>
          <a:p>
            <a:pPr marL="0" indent="0">
              <a:lnSpc>
                <a:spcPct val="70000"/>
              </a:lnSpc>
              <a:spcBef>
                <a:spcPts val="600"/>
              </a:spcBef>
              <a:buNone/>
            </a:pPr>
            <a:r>
              <a:rPr lang="en-US" dirty="0" err="1">
                <a:solidFill>
                  <a:srgbClr val="000000"/>
                </a:solidFill>
                <a:latin typeface="Courier" pitchFamily="2" charset="0"/>
              </a:rPr>
              <a:t>sgl</a:t>
            </a:r>
            <a:r>
              <a:rPr lang="en-US" dirty="0">
                <a:solidFill>
                  <a:srgbClr val="000000"/>
                </a:solidFill>
                <a:latin typeface="Courier" pitchFamily="2" charset="0"/>
              </a:rPr>
              <a:t>[0].</a:t>
            </a:r>
            <a:r>
              <a:rPr lang="en-US" dirty="0" err="1">
                <a:solidFill>
                  <a:srgbClr val="000000"/>
                </a:solidFill>
                <a:latin typeface="Courier" pitchFamily="2" charset="0"/>
              </a:rPr>
              <a:t>sg_nr</a:t>
            </a:r>
            <a:r>
              <a:rPr lang="en-US" dirty="0">
                <a:solidFill>
                  <a:srgbClr val="000000"/>
                </a:solidFill>
                <a:latin typeface="Courier" pitchFamily="2" charset="0"/>
              </a:rPr>
              <a:t> = 1; </a:t>
            </a:r>
          </a:p>
          <a:p>
            <a:pPr marL="0" indent="0">
              <a:lnSpc>
                <a:spcPct val="70000"/>
              </a:lnSpc>
              <a:spcBef>
                <a:spcPts val="600"/>
              </a:spcBef>
              <a:buNone/>
            </a:pPr>
            <a:r>
              <a:rPr lang="en-US" dirty="0" err="1">
                <a:solidFill>
                  <a:srgbClr val="000000"/>
                </a:solidFill>
                <a:latin typeface="Courier" pitchFamily="2" charset="0"/>
              </a:rPr>
              <a:t>sgl</a:t>
            </a:r>
            <a:r>
              <a:rPr lang="en-US" dirty="0">
                <a:solidFill>
                  <a:srgbClr val="000000"/>
                </a:solidFill>
                <a:latin typeface="Courier" pitchFamily="2" charset="0"/>
              </a:rPr>
              <a:t>[0].</a:t>
            </a:r>
            <a:r>
              <a:rPr lang="en-US" dirty="0" err="1">
                <a:solidFill>
                  <a:srgbClr val="000000"/>
                </a:solidFill>
                <a:latin typeface="Courier" pitchFamily="2" charset="0"/>
              </a:rPr>
              <a:t>sg_iovs</a:t>
            </a:r>
            <a:r>
              <a:rPr lang="en-US" dirty="0">
                <a:solidFill>
                  <a:srgbClr val="000000"/>
                </a:solidFill>
                <a:latin typeface="Courier" pitchFamily="2" charset="0"/>
              </a:rPr>
              <a:t> = &amp;</a:t>
            </a:r>
            <a:r>
              <a:rPr lang="en-US" dirty="0" err="1">
                <a:solidFill>
                  <a:srgbClr val="000000"/>
                </a:solidFill>
                <a:latin typeface="Courier" pitchFamily="2" charset="0"/>
              </a:rPr>
              <a:t>sg_iov</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sgl</a:t>
            </a:r>
            <a:r>
              <a:rPr lang="en-US" dirty="0">
                <a:solidFill>
                  <a:srgbClr val="000000"/>
                </a:solidFill>
                <a:latin typeface="Courier" pitchFamily="2" charset="0"/>
              </a:rPr>
              <a:t>[1].</a:t>
            </a:r>
            <a:r>
              <a:rPr lang="en-US" dirty="0" err="1">
                <a:solidFill>
                  <a:srgbClr val="000000"/>
                </a:solidFill>
                <a:latin typeface="Courier" pitchFamily="2" charset="0"/>
              </a:rPr>
              <a:t>sg_nr</a:t>
            </a:r>
            <a:r>
              <a:rPr lang="en-US" dirty="0">
                <a:solidFill>
                  <a:srgbClr val="000000"/>
                </a:solidFill>
                <a:latin typeface="Courier" pitchFamily="2" charset="0"/>
              </a:rPr>
              <a:t> = 1;</a:t>
            </a:r>
          </a:p>
          <a:p>
            <a:pPr marL="0" indent="0">
              <a:lnSpc>
                <a:spcPct val="70000"/>
              </a:lnSpc>
              <a:spcBef>
                <a:spcPts val="600"/>
              </a:spcBef>
              <a:buNone/>
            </a:pPr>
            <a:r>
              <a:rPr lang="en-US" dirty="0" err="1">
                <a:solidFill>
                  <a:srgbClr val="000000"/>
                </a:solidFill>
                <a:latin typeface="Courier" pitchFamily="2" charset="0"/>
              </a:rPr>
              <a:t>sgl</a:t>
            </a:r>
            <a:r>
              <a:rPr lang="en-US" dirty="0">
                <a:solidFill>
                  <a:srgbClr val="000000"/>
                </a:solidFill>
                <a:latin typeface="Courier" pitchFamily="2" charset="0"/>
              </a:rPr>
              <a:t>[1].</a:t>
            </a:r>
            <a:r>
              <a:rPr lang="en-US" dirty="0" err="1">
                <a:solidFill>
                  <a:srgbClr val="000000"/>
                </a:solidFill>
                <a:latin typeface="Courier" pitchFamily="2" charset="0"/>
              </a:rPr>
              <a:t>sg_iovs</a:t>
            </a:r>
            <a:r>
              <a:rPr lang="en-US" dirty="0">
                <a:solidFill>
                  <a:srgbClr val="000000"/>
                </a:solidFill>
                <a:latin typeface="Courier" pitchFamily="2" charset="0"/>
              </a:rPr>
              <a:t> = &amp;</a:t>
            </a:r>
            <a:r>
              <a:rPr lang="en-US" dirty="0" err="1">
                <a:solidFill>
                  <a:srgbClr val="000000"/>
                </a:solidFill>
                <a:latin typeface="Courier" pitchFamily="2" charset="0"/>
              </a:rPr>
              <a:t>sg_iov</a:t>
            </a:r>
            <a:r>
              <a:rPr lang="en-US" dirty="0">
                <a:solidFill>
                  <a:srgbClr val="000000"/>
                </a:solidFill>
                <a:latin typeface="Courier" pitchFamily="2" charset="0"/>
              </a:rPr>
              <a:t>;</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d_iov_set</a:t>
            </a:r>
            <a:r>
              <a:rPr lang="en-US" dirty="0">
                <a:solidFill>
                  <a:srgbClr val="000000"/>
                </a:solidFill>
                <a:latin typeface="Courier" pitchFamily="2" charset="0"/>
              </a:rPr>
              <a:t>(&amp;</a:t>
            </a: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iod_name</a:t>
            </a:r>
            <a:r>
              <a:rPr lang="en-US" dirty="0">
                <a:solidFill>
                  <a:srgbClr val="000000"/>
                </a:solidFill>
                <a:latin typeface="Courier" pitchFamily="2" charset="0"/>
              </a:rPr>
              <a:t>, </a:t>
            </a:r>
            <a:r>
              <a:rPr lang="en-US" dirty="0">
                <a:solidFill>
                  <a:srgbClr val="9D206F"/>
                </a:solidFill>
                <a:latin typeface="Courier" pitchFamily="2" charset="0"/>
              </a:rPr>
              <a:t>"akey1"</a:t>
            </a:r>
            <a:r>
              <a:rPr lang="en-US" dirty="0">
                <a:solidFill>
                  <a:srgbClr val="000000"/>
                </a:solidFill>
                <a:latin typeface="Courier" pitchFamily="2" charset="0"/>
              </a:rPr>
              <a:t>, </a:t>
            </a:r>
            <a:r>
              <a:rPr lang="en-US" dirty="0" err="1">
                <a:solidFill>
                  <a:srgbClr val="000000"/>
                </a:solidFill>
                <a:latin typeface="Courier" pitchFamily="2" charset="0"/>
              </a:rPr>
              <a:t>strlen</a:t>
            </a:r>
            <a:r>
              <a:rPr lang="en-US" dirty="0">
                <a:solidFill>
                  <a:srgbClr val="000000"/>
                </a:solidFill>
                <a:latin typeface="Courier" pitchFamily="2" charset="0"/>
              </a:rPr>
              <a:t>(</a:t>
            </a:r>
            <a:r>
              <a:rPr lang="en-US" dirty="0">
                <a:solidFill>
                  <a:srgbClr val="9D206F"/>
                </a:solidFill>
                <a:latin typeface="Courier" pitchFamily="2" charset="0"/>
              </a:rPr>
              <a:t>"akey1"</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d_iov_set</a:t>
            </a:r>
            <a:r>
              <a:rPr lang="en-US" dirty="0">
                <a:solidFill>
                  <a:srgbClr val="000000"/>
                </a:solidFill>
                <a:latin typeface="Courier" pitchFamily="2" charset="0"/>
              </a:rPr>
              <a:t>(&amp;</a:t>
            </a: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iod_name</a:t>
            </a:r>
            <a:r>
              <a:rPr lang="en-US" dirty="0">
                <a:solidFill>
                  <a:srgbClr val="000000"/>
                </a:solidFill>
                <a:latin typeface="Courier" pitchFamily="2" charset="0"/>
              </a:rPr>
              <a:t>, </a:t>
            </a:r>
            <a:r>
              <a:rPr lang="en-US" dirty="0">
                <a:solidFill>
                  <a:srgbClr val="9D206F"/>
                </a:solidFill>
                <a:latin typeface="Courier" pitchFamily="2" charset="0"/>
              </a:rPr>
              <a:t>"akey2"</a:t>
            </a:r>
            <a:r>
              <a:rPr lang="en-US" dirty="0">
                <a:solidFill>
                  <a:srgbClr val="000000"/>
                </a:solidFill>
                <a:latin typeface="Courier" pitchFamily="2" charset="0"/>
              </a:rPr>
              <a:t>, </a:t>
            </a:r>
            <a:r>
              <a:rPr lang="en-US" dirty="0" err="1">
                <a:solidFill>
                  <a:srgbClr val="000000"/>
                </a:solidFill>
                <a:latin typeface="Courier" pitchFamily="2" charset="0"/>
              </a:rPr>
              <a:t>strlen</a:t>
            </a:r>
            <a:r>
              <a:rPr lang="en-US" dirty="0">
                <a:solidFill>
                  <a:srgbClr val="000000"/>
                </a:solidFill>
                <a:latin typeface="Courier" pitchFamily="2" charset="0"/>
              </a:rPr>
              <a:t>(</a:t>
            </a:r>
            <a:r>
              <a:rPr lang="en-US" dirty="0">
                <a:solidFill>
                  <a:srgbClr val="9D206F"/>
                </a:solidFill>
                <a:latin typeface="Courier" pitchFamily="2" charset="0"/>
              </a:rPr>
              <a:t>"akey2"</a:t>
            </a:r>
            <a:r>
              <a:rPr lang="en-US" dirty="0">
                <a:solidFill>
                  <a:srgbClr val="000000"/>
                </a:solidFill>
                <a:latin typeface="Courier" pitchFamily="2" charset="0"/>
              </a:rPr>
              <a:t>));</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iod_nr</a:t>
            </a:r>
            <a:r>
              <a:rPr lang="en-US" dirty="0">
                <a:solidFill>
                  <a:srgbClr val="000000"/>
                </a:solidFill>
                <a:latin typeface="Courier" pitchFamily="2" charset="0"/>
              </a:rPr>
              <a:t> = 1;</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iod_size</a:t>
            </a:r>
            <a:r>
              <a:rPr lang="en-US" dirty="0">
                <a:solidFill>
                  <a:srgbClr val="000000"/>
                </a:solidFill>
                <a:latin typeface="Courier" pitchFamily="2" charset="0"/>
              </a:rPr>
              <a:t> = BUFLEN;</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iod_recxs</a:t>
            </a:r>
            <a:r>
              <a:rPr lang="en-US" dirty="0">
                <a:solidFill>
                  <a:srgbClr val="000000"/>
                </a:solidFill>
                <a:latin typeface="Courier" pitchFamily="2" charset="0"/>
              </a:rPr>
              <a:t> = </a:t>
            </a:r>
            <a:r>
              <a:rPr lang="en-US" dirty="0">
                <a:solidFill>
                  <a:srgbClr val="2C9290"/>
                </a:solidFill>
                <a:latin typeface="Courier" pitchFamily="2" charset="0"/>
              </a:rPr>
              <a:t>NULL</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iod_type</a:t>
            </a:r>
            <a:r>
              <a:rPr lang="en-US" dirty="0">
                <a:solidFill>
                  <a:srgbClr val="000000"/>
                </a:solidFill>
                <a:latin typeface="Courier" pitchFamily="2" charset="0"/>
              </a:rPr>
              <a:t> = DAOS_IOD_SINGLE;</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iod_nr</a:t>
            </a:r>
            <a:r>
              <a:rPr lang="en-US" dirty="0">
                <a:solidFill>
                  <a:srgbClr val="000000"/>
                </a:solidFill>
                <a:latin typeface="Courier" pitchFamily="2" charset="0"/>
              </a:rPr>
              <a:t> = 1;</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iod_size</a:t>
            </a:r>
            <a:r>
              <a:rPr lang="en-US" dirty="0">
                <a:solidFill>
                  <a:srgbClr val="000000"/>
                </a:solidFill>
                <a:latin typeface="Courier" pitchFamily="2" charset="0"/>
              </a:rPr>
              <a:t> = 1;</a:t>
            </a:r>
          </a:p>
          <a:p>
            <a:pPr marL="0" indent="0">
              <a:lnSpc>
                <a:spcPct val="70000"/>
              </a:lnSpc>
              <a:spcBef>
                <a:spcPts val="600"/>
              </a:spcBef>
              <a:buNone/>
            </a:pPr>
            <a:r>
              <a:rPr lang="en-US" dirty="0" err="1">
                <a:solidFill>
                  <a:srgbClr val="000000"/>
                </a:solidFill>
                <a:latin typeface="Courier" pitchFamily="2" charset="0"/>
              </a:rPr>
              <a:t>recx.rx_nr</a:t>
            </a:r>
            <a:r>
              <a:rPr lang="en-US" dirty="0">
                <a:solidFill>
                  <a:srgbClr val="000000"/>
                </a:solidFill>
                <a:latin typeface="Courier" pitchFamily="2" charset="0"/>
              </a:rPr>
              <a:t> = BUFLEN;</a:t>
            </a:r>
          </a:p>
          <a:p>
            <a:pPr marL="0" indent="0">
              <a:lnSpc>
                <a:spcPct val="70000"/>
              </a:lnSpc>
              <a:spcBef>
                <a:spcPts val="600"/>
              </a:spcBef>
              <a:buNone/>
            </a:pPr>
            <a:r>
              <a:rPr lang="en-US" dirty="0" err="1">
                <a:solidFill>
                  <a:srgbClr val="000000"/>
                </a:solidFill>
                <a:latin typeface="Courier" pitchFamily="2" charset="0"/>
              </a:rPr>
              <a:t>recx.rx_idx</a:t>
            </a:r>
            <a:r>
              <a:rPr lang="en-US" dirty="0">
                <a:solidFill>
                  <a:srgbClr val="000000"/>
                </a:solidFill>
                <a:latin typeface="Courier" pitchFamily="2" charset="0"/>
              </a:rPr>
              <a:t> = 0;</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iod_recxs</a:t>
            </a:r>
            <a:r>
              <a:rPr lang="en-US" dirty="0">
                <a:solidFill>
                  <a:srgbClr val="000000"/>
                </a:solidFill>
                <a:latin typeface="Courier" pitchFamily="2" charset="0"/>
              </a:rPr>
              <a:t> = &amp;</a:t>
            </a:r>
            <a:r>
              <a:rPr lang="en-US" dirty="0" err="1">
                <a:solidFill>
                  <a:srgbClr val="000000"/>
                </a:solidFill>
                <a:latin typeface="Courier" pitchFamily="2" charset="0"/>
              </a:rPr>
              <a:t>recx</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iod_type</a:t>
            </a:r>
            <a:r>
              <a:rPr lang="en-US" dirty="0">
                <a:solidFill>
                  <a:srgbClr val="000000"/>
                </a:solidFill>
                <a:latin typeface="Courier" pitchFamily="2" charset="0"/>
              </a:rPr>
              <a:t> = DAOS_IOD_ARRAY;</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daos_obj_update</a:t>
            </a:r>
            <a:r>
              <a:rPr lang="en-US" dirty="0">
                <a:solidFill>
                  <a:srgbClr val="000000"/>
                </a:solidFill>
                <a:latin typeface="Courier" pitchFamily="2" charset="0"/>
              </a:rPr>
              <a:t>(oh, DAOS_TX_NONE, 0, &amp;dkey, 2, &amp;</a:t>
            </a:r>
            <a:r>
              <a:rPr lang="en-US" dirty="0" err="1">
                <a:solidFill>
                  <a:srgbClr val="000000"/>
                </a:solidFill>
                <a:latin typeface="Courier" pitchFamily="2" charset="0"/>
              </a:rPr>
              <a:t>iod</a:t>
            </a:r>
            <a:r>
              <a:rPr lang="en-US" dirty="0">
                <a:solidFill>
                  <a:srgbClr val="000000"/>
                </a:solidFill>
                <a:latin typeface="Courier" pitchFamily="2" charset="0"/>
              </a:rPr>
              <a:t>, &amp;</a:t>
            </a:r>
            <a:r>
              <a:rPr lang="en-US" dirty="0" err="1">
                <a:solidFill>
                  <a:srgbClr val="000000"/>
                </a:solidFill>
                <a:latin typeface="Courier" pitchFamily="2" charset="0"/>
              </a:rPr>
              <a:t>sgl</a:t>
            </a:r>
            <a:r>
              <a:rPr lang="en-US" dirty="0">
                <a:solidFill>
                  <a:srgbClr val="000000"/>
                </a:solidFill>
                <a:latin typeface="Courier" pitchFamily="2" charset="0"/>
              </a:rPr>
              <a:t>, </a:t>
            </a:r>
            <a:r>
              <a:rPr lang="en-US" dirty="0">
                <a:solidFill>
                  <a:srgbClr val="2C9290"/>
                </a:solidFill>
                <a:latin typeface="Courier" pitchFamily="2" charset="0"/>
              </a:rPr>
              <a:t>NULL</a:t>
            </a:r>
            <a:r>
              <a:rPr lang="en-US" dirty="0">
                <a:solidFill>
                  <a:srgbClr val="000000"/>
                </a:solidFill>
                <a:latin typeface="Courier" pitchFamily="2" charset="0"/>
              </a:rPr>
              <a:t>);</a:t>
            </a:r>
          </a:p>
          <a:p>
            <a:pPr marL="0" indent="0">
              <a:lnSpc>
                <a:spcPct val="70000"/>
              </a:lnSpc>
              <a:spcBef>
                <a:spcPts val="600"/>
              </a:spcBef>
              <a:buNone/>
            </a:pPr>
            <a:endParaRPr lang="en-US" dirty="0">
              <a:latin typeface="Courier" pitchFamily="2" charset="0"/>
            </a:endParaRPr>
          </a:p>
        </p:txBody>
      </p:sp>
    </p:spTree>
    <p:extLst>
      <p:ext uri="{BB962C8B-B14F-4D97-AF65-F5344CB8AC3E}">
        <p14:creationId xmlns:p14="http://schemas.microsoft.com/office/powerpoint/2010/main" val="3719459641"/>
      </p:ext>
    </p:extLst>
  </p:cSld>
  <p:clrMapOvr>
    <a:masterClrMapping/>
  </p:clrMapOvr>
  <mc:AlternateContent xmlns:mc="http://schemas.openxmlformats.org/markup-compatibility/2006" xmlns:p14="http://schemas.microsoft.com/office/powerpoint/2010/main">
    <mc:Choice Requires="p14">
      <p:transition spd="med" p14:dur="700" advTm="146840">
        <p:fade/>
      </p:transition>
    </mc:Choice>
    <mc:Fallback xmlns="">
      <p:transition spd="med" advTm="14684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DF75-A629-5941-B5A1-C763523F7464}"/>
              </a:ext>
            </a:extLst>
          </p:cNvPr>
          <p:cNvSpPr>
            <a:spLocks noGrp="1"/>
          </p:cNvSpPr>
          <p:nvPr>
            <p:ph type="title"/>
          </p:nvPr>
        </p:nvSpPr>
        <p:spPr/>
        <p:txBody>
          <a:bodyPr/>
          <a:lstStyle/>
          <a:p>
            <a:r>
              <a:rPr lang="en-US" dirty="0"/>
              <a:t>DAOS Object Fetch Example</a:t>
            </a:r>
          </a:p>
        </p:txBody>
      </p:sp>
      <p:sp>
        <p:nvSpPr>
          <p:cNvPr id="3" name="Content Placeholder 2">
            <a:extLst>
              <a:ext uri="{FF2B5EF4-FFF2-40B4-BE49-F238E27FC236}">
                <a16:creationId xmlns:a16="http://schemas.microsoft.com/office/drawing/2014/main" id="{8BF53949-61F4-A247-A7FF-850CA2522479}"/>
              </a:ext>
            </a:extLst>
          </p:cNvPr>
          <p:cNvSpPr>
            <a:spLocks noGrp="1"/>
          </p:cNvSpPr>
          <p:nvPr>
            <p:ph idx="1"/>
          </p:nvPr>
        </p:nvSpPr>
        <p:spPr>
          <a:xfrm>
            <a:off x="592915" y="1270535"/>
            <a:ext cx="10972801" cy="4977867"/>
          </a:xfrm>
          <a:solidFill>
            <a:schemeClr val="bg1">
              <a:lumMod val="85000"/>
            </a:schemeClr>
          </a:solidFill>
        </p:spPr>
        <p:txBody>
          <a:bodyPr>
            <a:normAutofit fontScale="55000" lnSpcReduction="20000"/>
          </a:bodyPr>
          <a:lstStyle/>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daos_obj_open</a:t>
            </a:r>
            <a:r>
              <a:rPr lang="en-US" dirty="0">
                <a:solidFill>
                  <a:srgbClr val="000000"/>
                </a:solidFill>
                <a:latin typeface="Courier" pitchFamily="2" charset="0"/>
              </a:rPr>
              <a:t>(</a:t>
            </a:r>
            <a:r>
              <a:rPr lang="en-US" dirty="0" err="1">
                <a:solidFill>
                  <a:srgbClr val="000000"/>
                </a:solidFill>
                <a:latin typeface="Courier" pitchFamily="2" charset="0"/>
              </a:rPr>
              <a:t>coh</a:t>
            </a:r>
            <a:r>
              <a:rPr lang="en-US" dirty="0">
                <a:solidFill>
                  <a:srgbClr val="000000"/>
                </a:solidFill>
                <a:latin typeface="Courier" pitchFamily="2" charset="0"/>
              </a:rPr>
              <a:t>, </a:t>
            </a:r>
            <a:r>
              <a:rPr lang="en-US" dirty="0" err="1">
                <a:solidFill>
                  <a:srgbClr val="000000"/>
                </a:solidFill>
                <a:latin typeface="Courier" pitchFamily="2" charset="0"/>
              </a:rPr>
              <a:t>oid</a:t>
            </a:r>
            <a:r>
              <a:rPr lang="en-US" dirty="0">
                <a:solidFill>
                  <a:srgbClr val="000000"/>
                </a:solidFill>
                <a:latin typeface="Courier" pitchFamily="2" charset="0"/>
              </a:rPr>
              <a:t>, DAOS_OO_RW, &amp;oh, </a:t>
            </a:r>
            <a:r>
              <a:rPr lang="en-US" dirty="0">
                <a:solidFill>
                  <a:srgbClr val="2C9290"/>
                </a:solidFill>
                <a:latin typeface="Courier" pitchFamily="2" charset="0"/>
              </a:rPr>
              <a:t>NULL</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d_iov_set</a:t>
            </a:r>
            <a:r>
              <a:rPr lang="en-US" dirty="0">
                <a:solidFill>
                  <a:srgbClr val="000000"/>
                </a:solidFill>
                <a:latin typeface="Courier" pitchFamily="2" charset="0"/>
              </a:rPr>
              <a:t>(&amp;dkey, </a:t>
            </a:r>
            <a:r>
              <a:rPr lang="en-US" dirty="0">
                <a:solidFill>
                  <a:srgbClr val="9D206F"/>
                </a:solidFill>
                <a:latin typeface="Courier" pitchFamily="2" charset="0"/>
              </a:rPr>
              <a:t>"dkey1"</a:t>
            </a:r>
            <a:r>
              <a:rPr lang="en-US" dirty="0">
                <a:solidFill>
                  <a:srgbClr val="000000"/>
                </a:solidFill>
                <a:latin typeface="Courier" pitchFamily="2" charset="0"/>
              </a:rPr>
              <a:t>, </a:t>
            </a:r>
            <a:r>
              <a:rPr lang="en-US" dirty="0" err="1">
                <a:solidFill>
                  <a:srgbClr val="000000"/>
                </a:solidFill>
                <a:latin typeface="Courier" pitchFamily="2" charset="0"/>
              </a:rPr>
              <a:t>strlen</a:t>
            </a:r>
            <a:r>
              <a:rPr lang="en-US" dirty="0">
                <a:solidFill>
                  <a:srgbClr val="000000"/>
                </a:solidFill>
                <a:latin typeface="Courier" pitchFamily="2" charset="0"/>
              </a:rPr>
              <a:t>(</a:t>
            </a:r>
            <a:r>
              <a:rPr lang="en-US" dirty="0">
                <a:solidFill>
                  <a:srgbClr val="9D206F"/>
                </a:solidFill>
                <a:latin typeface="Courier" pitchFamily="2" charset="0"/>
              </a:rPr>
              <a:t>"dkey1"</a:t>
            </a:r>
            <a:r>
              <a:rPr lang="en-US" dirty="0">
                <a:solidFill>
                  <a:srgbClr val="000000"/>
                </a:solidFill>
                <a:latin typeface="Courier" pitchFamily="2" charset="0"/>
              </a:rPr>
              <a:t>));</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d_iov_set</a:t>
            </a:r>
            <a:r>
              <a:rPr lang="en-US" dirty="0">
                <a:solidFill>
                  <a:srgbClr val="000000"/>
                </a:solidFill>
                <a:latin typeface="Courier" pitchFamily="2" charset="0"/>
              </a:rPr>
              <a:t>(&amp;</a:t>
            </a:r>
            <a:r>
              <a:rPr lang="en-US" dirty="0" err="1">
                <a:solidFill>
                  <a:srgbClr val="000000"/>
                </a:solidFill>
                <a:latin typeface="Courier" pitchFamily="2" charset="0"/>
              </a:rPr>
              <a:t>sg_iov</a:t>
            </a:r>
            <a:r>
              <a:rPr lang="en-US" dirty="0">
                <a:solidFill>
                  <a:srgbClr val="000000"/>
                </a:solidFill>
                <a:latin typeface="Courier" pitchFamily="2" charset="0"/>
              </a:rPr>
              <a:t>, </a:t>
            </a:r>
            <a:r>
              <a:rPr lang="en-US" dirty="0" err="1">
                <a:solidFill>
                  <a:srgbClr val="000000"/>
                </a:solidFill>
                <a:latin typeface="Courier" pitchFamily="2" charset="0"/>
              </a:rPr>
              <a:t>buf</a:t>
            </a:r>
            <a:r>
              <a:rPr lang="en-US" dirty="0">
                <a:solidFill>
                  <a:srgbClr val="000000"/>
                </a:solidFill>
                <a:latin typeface="Courier" pitchFamily="2" charset="0"/>
              </a:rPr>
              <a:t>, BUFLEN);</a:t>
            </a:r>
          </a:p>
          <a:p>
            <a:pPr marL="0" indent="0">
              <a:lnSpc>
                <a:spcPct val="70000"/>
              </a:lnSpc>
              <a:spcBef>
                <a:spcPts val="600"/>
              </a:spcBef>
              <a:buNone/>
            </a:pPr>
            <a:r>
              <a:rPr lang="en-US" dirty="0" err="1">
                <a:solidFill>
                  <a:srgbClr val="000000"/>
                </a:solidFill>
                <a:latin typeface="Courier" pitchFamily="2" charset="0"/>
              </a:rPr>
              <a:t>sgl</a:t>
            </a:r>
            <a:r>
              <a:rPr lang="en-US" dirty="0">
                <a:solidFill>
                  <a:srgbClr val="000000"/>
                </a:solidFill>
                <a:latin typeface="Courier" pitchFamily="2" charset="0"/>
              </a:rPr>
              <a:t>[0].</a:t>
            </a:r>
            <a:r>
              <a:rPr lang="en-US" dirty="0" err="1">
                <a:solidFill>
                  <a:srgbClr val="000000"/>
                </a:solidFill>
                <a:latin typeface="Courier" pitchFamily="2" charset="0"/>
              </a:rPr>
              <a:t>sg_nr</a:t>
            </a:r>
            <a:r>
              <a:rPr lang="en-US" dirty="0">
                <a:solidFill>
                  <a:srgbClr val="000000"/>
                </a:solidFill>
                <a:latin typeface="Courier" pitchFamily="2" charset="0"/>
              </a:rPr>
              <a:t> = 1; </a:t>
            </a:r>
          </a:p>
          <a:p>
            <a:pPr marL="0" indent="0">
              <a:lnSpc>
                <a:spcPct val="70000"/>
              </a:lnSpc>
              <a:spcBef>
                <a:spcPts val="600"/>
              </a:spcBef>
              <a:buNone/>
            </a:pPr>
            <a:r>
              <a:rPr lang="en-US" dirty="0" err="1">
                <a:solidFill>
                  <a:srgbClr val="000000"/>
                </a:solidFill>
                <a:latin typeface="Courier" pitchFamily="2" charset="0"/>
              </a:rPr>
              <a:t>sgl</a:t>
            </a:r>
            <a:r>
              <a:rPr lang="en-US" dirty="0">
                <a:solidFill>
                  <a:srgbClr val="000000"/>
                </a:solidFill>
                <a:latin typeface="Courier" pitchFamily="2" charset="0"/>
              </a:rPr>
              <a:t>[0].</a:t>
            </a:r>
            <a:r>
              <a:rPr lang="en-US" dirty="0" err="1">
                <a:solidFill>
                  <a:srgbClr val="000000"/>
                </a:solidFill>
                <a:latin typeface="Courier" pitchFamily="2" charset="0"/>
              </a:rPr>
              <a:t>sg_iovs</a:t>
            </a:r>
            <a:r>
              <a:rPr lang="en-US" dirty="0">
                <a:solidFill>
                  <a:srgbClr val="000000"/>
                </a:solidFill>
                <a:latin typeface="Courier" pitchFamily="2" charset="0"/>
              </a:rPr>
              <a:t> = &amp;</a:t>
            </a:r>
            <a:r>
              <a:rPr lang="en-US" dirty="0" err="1">
                <a:solidFill>
                  <a:srgbClr val="000000"/>
                </a:solidFill>
                <a:latin typeface="Courier" pitchFamily="2" charset="0"/>
              </a:rPr>
              <a:t>sg_iov</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sgl</a:t>
            </a:r>
            <a:r>
              <a:rPr lang="en-US" dirty="0">
                <a:solidFill>
                  <a:srgbClr val="000000"/>
                </a:solidFill>
                <a:latin typeface="Courier" pitchFamily="2" charset="0"/>
              </a:rPr>
              <a:t>[1].</a:t>
            </a:r>
            <a:r>
              <a:rPr lang="en-US" dirty="0" err="1">
                <a:solidFill>
                  <a:srgbClr val="000000"/>
                </a:solidFill>
                <a:latin typeface="Courier" pitchFamily="2" charset="0"/>
              </a:rPr>
              <a:t>sg_nr</a:t>
            </a:r>
            <a:r>
              <a:rPr lang="en-US" dirty="0">
                <a:solidFill>
                  <a:srgbClr val="000000"/>
                </a:solidFill>
                <a:latin typeface="Courier" pitchFamily="2" charset="0"/>
              </a:rPr>
              <a:t> = 1;</a:t>
            </a:r>
          </a:p>
          <a:p>
            <a:pPr marL="0" indent="0">
              <a:lnSpc>
                <a:spcPct val="70000"/>
              </a:lnSpc>
              <a:spcBef>
                <a:spcPts val="600"/>
              </a:spcBef>
              <a:buNone/>
            </a:pPr>
            <a:r>
              <a:rPr lang="en-US" dirty="0" err="1">
                <a:solidFill>
                  <a:srgbClr val="000000"/>
                </a:solidFill>
                <a:latin typeface="Courier" pitchFamily="2" charset="0"/>
              </a:rPr>
              <a:t>sgl</a:t>
            </a:r>
            <a:r>
              <a:rPr lang="en-US" dirty="0">
                <a:solidFill>
                  <a:srgbClr val="000000"/>
                </a:solidFill>
                <a:latin typeface="Courier" pitchFamily="2" charset="0"/>
              </a:rPr>
              <a:t>[1].</a:t>
            </a:r>
            <a:r>
              <a:rPr lang="en-US" dirty="0" err="1">
                <a:solidFill>
                  <a:srgbClr val="000000"/>
                </a:solidFill>
                <a:latin typeface="Courier" pitchFamily="2" charset="0"/>
              </a:rPr>
              <a:t>sg_iovs</a:t>
            </a:r>
            <a:r>
              <a:rPr lang="en-US" dirty="0">
                <a:solidFill>
                  <a:srgbClr val="000000"/>
                </a:solidFill>
                <a:latin typeface="Courier" pitchFamily="2" charset="0"/>
              </a:rPr>
              <a:t> = &amp;</a:t>
            </a:r>
            <a:r>
              <a:rPr lang="en-US" dirty="0" err="1">
                <a:solidFill>
                  <a:srgbClr val="000000"/>
                </a:solidFill>
                <a:latin typeface="Courier" pitchFamily="2" charset="0"/>
              </a:rPr>
              <a:t>sg_iov</a:t>
            </a:r>
            <a:r>
              <a:rPr lang="en-US" dirty="0">
                <a:solidFill>
                  <a:srgbClr val="000000"/>
                </a:solidFill>
                <a:latin typeface="Courier" pitchFamily="2" charset="0"/>
              </a:rPr>
              <a:t>;</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d_iov_set</a:t>
            </a:r>
            <a:r>
              <a:rPr lang="en-US" dirty="0">
                <a:solidFill>
                  <a:srgbClr val="000000"/>
                </a:solidFill>
                <a:latin typeface="Courier" pitchFamily="2" charset="0"/>
              </a:rPr>
              <a:t>(&amp;</a:t>
            </a: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iod_name</a:t>
            </a:r>
            <a:r>
              <a:rPr lang="en-US" dirty="0">
                <a:solidFill>
                  <a:srgbClr val="000000"/>
                </a:solidFill>
                <a:latin typeface="Courier" pitchFamily="2" charset="0"/>
              </a:rPr>
              <a:t>, </a:t>
            </a:r>
            <a:r>
              <a:rPr lang="en-US" dirty="0">
                <a:solidFill>
                  <a:srgbClr val="9D206F"/>
                </a:solidFill>
                <a:latin typeface="Courier" pitchFamily="2" charset="0"/>
              </a:rPr>
              <a:t>"akey1"</a:t>
            </a:r>
            <a:r>
              <a:rPr lang="en-US" dirty="0">
                <a:solidFill>
                  <a:srgbClr val="000000"/>
                </a:solidFill>
                <a:latin typeface="Courier" pitchFamily="2" charset="0"/>
              </a:rPr>
              <a:t>, </a:t>
            </a:r>
            <a:r>
              <a:rPr lang="en-US" dirty="0" err="1">
                <a:solidFill>
                  <a:srgbClr val="000000"/>
                </a:solidFill>
                <a:latin typeface="Courier" pitchFamily="2" charset="0"/>
              </a:rPr>
              <a:t>strlen</a:t>
            </a:r>
            <a:r>
              <a:rPr lang="en-US" dirty="0">
                <a:solidFill>
                  <a:srgbClr val="000000"/>
                </a:solidFill>
                <a:latin typeface="Courier" pitchFamily="2" charset="0"/>
              </a:rPr>
              <a:t>(</a:t>
            </a:r>
            <a:r>
              <a:rPr lang="en-US" dirty="0">
                <a:solidFill>
                  <a:srgbClr val="9D206F"/>
                </a:solidFill>
                <a:latin typeface="Courier" pitchFamily="2" charset="0"/>
              </a:rPr>
              <a:t>"akey1"</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d_iov_set</a:t>
            </a:r>
            <a:r>
              <a:rPr lang="en-US" dirty="0">
                <a:solidFill>
                  <a:srgbClr val="000000"/>
                </a:solidFill>
                <a:latin typeface="Courier" pitchFamily="2" charset="0"/>
              </a:rPr>
              <a:t>(&amp;</a:t>
            </a: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iod_name</a:t>
            </a:r>
            <a:r>
              <a:rPr lang="en-US" dirty="0">
                <a:solidFill>
                  <a:srgbClr val="000000"/>
                </a:solidFill>
                <a:latin typeface="Courier" pitchFamily="2" charset="0"/>
              </a:rPr>
              <a:t>, </a:t>
            </a:r>
            <a:r>
              <a:rPr lang="en-US" dirty="0">
                <a:solidFill>
                  <a:srgbClr val="9D206F"/>
                </a:solidFill>
                <a:latin typeface="Courier" pitchFamily="2" charset="0"/>
              </a:rPr>
              <a:t>"akey2"</a:t>
            </a:r>
            <a:r>
              <a:rPr lang="en-US" dirty="0">
                <a:solidFill>
                  <a:srgbClr val="000000"/>
                </a:solidFill>
                <a:latin typeface="Courier" pitchFamily="2" charset="0"/>
              </a:rPr>
              <a:t>, </a:t>
            </a:r>
            <a:r>
              <a:rPr lang="en-US" dirty="0" err="1">
                <a:solidFill>
                  <a:srgbClr val="000000"/>
                </a:solidFill>
                <a:latin typeface="Courier" pitchFamily="2" charset="0"/>
              </a:rPr>
              <a:t>strlen</a:t>
            </a:r>
            <a:r>
              <a:rPr lang="en-US" dirty="0">
                <a:solidFill>
                  <a:srgbClr val="000000"/>
                </a:solidFill>
                <a:latin typeface="Courier" pitchFamily="2" charset="0"/>
              </a:rPr>
              <a:t>(</a:t>
            </a:r>
            <a:r>
              <a:rPr lang="en-US" dirty="0">
                <a:solidFill>
                  <a:srgbClr val="9D206F"/>
                </a:solidFill>
                <a:latin typeface="Courier" pitchFamily="2" charset="0"/>
              </a:rPr>
              <a:t>"akey2"</a:t>
            </a:r>
            <a:r>
              <a:rPr lang="en-US" dirty="0">
                <a:solidFill>
                  <a:srgbClr val="000000"/>
                </a:solidFill>
                <a:latin typeface="Courier" pitchFamily="2" charset="0"/>
              </a:rPr>
              <a:t>));</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iod_nr</a:t>
            </a:r>
            <a:r>
              <a:rPr lang="en-US" dirty="0">
                <a:solidFill>
                  <a:srgbClr val="000000"/>
                </a:solidFill>
                <a:latin typeface="Courier" pitchFamily="2" charset="0"/>
              </a:rPr>
              <a:t> = 1;</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iod_size</a:t>
            </a:r>
            <a:r>
              <a:rPr lang="en-US" dirty="0">
                <a:solidFill>
                  <a:srgbClr val="000000"/>
                </a:solidFill>
                <a:latin typeface="Courier" pitchFamily="2" charset="0"/>
              </a:rPr>
              <a:t> = BUFLEN; </a:t>
            </a:r>
            <a:r>
              <a:rPr lang="en-US" b="1" dirty="0">
                <a:solidFill>
                  <a:srgbClr val="FF0000"/>
                </a:solidFill>
                <a:latin typeface="Courier" pitchFamily="2" charset="0"/>
              </a:rPr>
              <a:t>/** if size is not known, use DAOS_REC_ANY and NULL </a:t>
            </a:r>
            <a:r>
              <a:rPr lang="en-US" b="1" dirty="0" err="1">
                <a:solidFill>
                  <a:srgbClr val="FF0000"/>
                </a:solidFill>
                <a:latin typeface="Courier" pitchFamily="2" charset="0"/>
              </a:rPr>
              <a:t>sgl</a:t>
            </a:r>
            <a:r>
              <a:rPr lang="en-US" b="1" dirty="0">
                <a:solidFill>
                  <a:srgbClr val="FF0000"/>
                </a:solidFill>
                <a:latin typeface="Courier" pitchFamily="2" charset="0"/>
              </a:rPr>
              <a:t> */</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iod_recxs</a:t>
            </a:r>
            <a:r>
              <a:rPr lang="en-US" dirty="0">
                <a:solidFill>
                  <a:srgbClr val="000000"/>
                </a:solidFill>
                <a:latin typeface="Courier" pitchFamily="2" charset="0"/>
              </a:rPr>
              <a:t> = </a:t>
            </a:r>
            <a:r>
              <a:rPr lang="en-US" dirty="0">
                <a:solidFill>
                  <a:srgbClr val="2C9290"/>
                </a:solidFill>
                <a:latin typeface="Courier" pitchFamily="2" charset="0"/>
              </a:rPr>
              <a:t>NULL</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[0].</a:t>
            </a:r>
            <a:r>
              <a:rPr lang="en-US" dirty="0" err="1">
                <a:solidFill>
                  <a:srgbClr val="000000"/>
                </a:solidFill>
                <a:latin typeface="Courier" pitchFamily="2" charset="0"/>
              </a:rPr>
              <a:t>iod_type</a:t>
            </a:r>
            <a:r>
              <a:rPr lang="en-US" dirty="0">
                <a:solidFill>
                  <a:srgbClr val="000000"/>
                </a:solidFill>
                <a:latin typeface="Courier" pitchFamily="2" charset="0"/>
              </a:rPr>
              <a:t> = DAOS_IOD_SINGLE;</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iod_nr</a:t>
            </a:r>
            <a:r>
              <a:rPr lang="en-US" dirty="0">
                <a:solidFill>
                  <a:srgbClr val="000000"/>
                </a:solidFill>
                <a:latin typeface="Courier" pitchFamily="2" charset="0"/>
              </a:rPr>
              <a:t> = 1;</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iod_size</a:t>
            </a:r>
            <a:r>
              <a:rPr lang="en-US" dirty="0">
                <a:solidFill>
                  <a:srgbClr val="000000"/>
                </a:solidFill>
                <a:latin typeface="Courier" pitchFamily="2" charset="0"/>
              </a:rPr>
              <a:t> = 1; </a:t>
            </a:r>
            <a:r>
              <a:rPr lang="en-US" b="1" dirty="0">
                <a:solidFill>
                  <a:srgbClr val="FF0000"/>
                </a:solidFill>
                <a:latin typeface="Courier" pitchFamily="2" charset="0"/>
              </a:rPr>
              <a:t>/** if size is not known, use DAOS_REC_ANY and NULL </a:t>
            </a:r>
            <a:r>
              <a:rPr lang="en-US" b="1" dirty="0" err="1">
                <a:solidFill>
                  <a:srgbClr val="FF0000"/>
                </a:solidFill>
                <a:latin typeface="Courier" pitchFamily="2" charset="0"/>
              </a:rPr>
              <a:t>sgl</a:t>
            </a:r>
            <a:r>
              <a:rPr lang="en-US" b="1" dirty="0">
                <a:solidFill>
                  <a:srgbClr val="FF0000"/>
                </a:solidFill>
                <a:latin typeface="Courier" pitchFamily="2" charset="0"/>
              </a:rPr>
              <a:t> */</a:t>
            </a:r>
          </a:p>
          <a:p>
            <a:pPr marL="0" indent="0">
              <a:lnSpc>
                <a:spcPct val="70000"/>
              </a:lnSpc>
              <a:spcBef>
                <a:spcPts val="600"/>
              </a:spcBef>
              <a:buNone/>
            </a:pPr>
            <a:r>
              <a:rPr lang="en-US" dirty="0" err="1">
                <a:solidFill>
                  <a:srgbClr val="000000"/>
                </a:solidFill>
                <a:latin typeface="Courier" pitchFamily="2" charset="0"/>
              </a:rPr>
              <a:t>recx.rx_nr</a:t>
            </a:r>
            <a:r>
              <a:rPr lang="en-US" dirty="0">
                <a:solidFill>
                  <a:srgbClr val="000000"/>
                </a:solidFill>
                <a:latin typeface="Courier" pitchFamily="2" charset="0"/>
              </a:rPr>
              <a:t> = BUFLEN;</a:t>
            </a:r>
          </a:p>
          <a:p>
            <a:pPr marL="0" indent="0">
              <a:lnSpc>
                <a:spcPct val="70000"/>
              </a:lnSpc>
              <a:spcBef>
                <a:spcPts val="600"/>
              </a:spcBef>
              <a:buNone/>
            </a:pPr>
            <a:r>
              <a:rPr lang="en-US" dirty="0" err="1">
                <a:solidFill>
                  <a:srgbClr val="000000"/>
                </a:solidFill>
                <a:latin typeface="Courier" pitchFamily="2" charset="0"/>
              </a:rPr>
              <a:t>recx.rx_idx</a:t>
            </a:r>
            <a:r>
              <a:rPr lang="en-US" dirty="0">
                <a:solidFill>
                  <a:srgbClr val="000000"/>
                </a:solidFill>
                <a:latin typeface="Courier" pitchFamily="2" charset="0"/>
              </a:rPr>
              <a:t> = 0;</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iod_recxs</a:t>
            </a:r>
            <a:r>
              <a:rPr lang="en-US" dirty="0">
                <a:solidFill>
                  <a:srgbClr val="000000"/>
                </a:solidFill>
                <a:latin typeface="Courier" pitchFamily="2" charset="0"/>
              </a:rPr>
              <a:t> = &amp;</a:t>
            </a:r>
            <a:r>
              <a:rPr lang="en-US" dirty="0" err="1">
                <a:solidFill>
                  <a:srgbClr val="000000"/>
                </a:solidFill>
                <a:latin typeface="Courier" pitchFamily="2" charset="0"/>
              </a:rPr>
              <a:t>recx</a:t>
            </a:r>
            <a:r>
              <a:rPr lang="en-US" dirty="0">
                <a:solidFill>
                  <a:srgbClr val="000000"/>
                </a:solidFill>
                <a:latin typeface="Courier" pitchFamily="2" charset="0"/>
              </a:rPr>
              <a:t>;</a:t>
            </a:r>
          </a:p>
          <a:p>
            <a:pPr marL="0" indent="0">
              <a:lnSpc>
                <a:spcPct val="70000"/>
              </a:lnSpc>
              <a:spcBef>
                <a:spcPts val="600"/>
              </a:spcBef>
              <a:buNone/>
            </a:pPr>
            <a:r>
              <a:rPr lang="en-US" dirty="0" err="1">
                <a:solidFill>
                  <a:srgbClr val="000000"/>
                </a:solidFill>
                <a:latin typeface="Courier" pitchFamily="2" charset="0"/>
              </a:rPr>
              <a:t>iod</a:t>
            </a:r>
            <a:r>
              <a:rPr lang="en-US" dirty="0">
                <a:solidFill>
                  <a:srgbClr val="000000"/>
                </a:solidFill>
                <a:latin typeface="Courier" pitchFamily="2" charset="0"/>
              </a:rPr>
              <a:t>[1].</a:t>
            </a:r>
            <a:r>
              <a:rPr lang="en-US" dirty="0" err="1">
                <a:solidFill>
                  <a:srgbClr val="000000"/>
                </a:solidFill>
                <a:latin typeface="Courier" pitchFamily="2" charset="0"/>
              </a:rPr>
              <a:t>iod_type</a:t>
            </a:r>
            <a:r>
              <a:rPr lang="en-US" dirty="0">
                <a:solidFill>
                  <a:srgbClr val="000000"/>
                </a:solidFill>
                <a:latin typeface="Courier" pitchFamily="2" charset="0"/>
              </a:rPr>
              <a:t> = DAOS_IOD_ARRAY;</a:t>
            </a:r>
          </a:p>
          <a:p>
            <a:pPr marL="0" indent="0">
              <a:lnSpc>
                <a:spcPct val="70000"/>
              </a:lnSpc>
              <a:spcBef>
                <a:spcPts val="600"/>
              </a:spcBef>
              <a:buNone/>
            </a:pPr>
            <a:endParaRPr lang="en-US" dirty="0">
              <a:solidFill>
                <a:srgbClr val="000000"/>
              </a:solidFill>
              <a:latin typeface="Courier" pitchFamily="2" charset="0"/>
            </a:endParaRPr>
          </a:p>
          <a:p>
            <a:pPr marL="0" indent="0">
              <a:lnSpc>
                <a:spcPct val="70000"/>
              </a:lnSpc>
              <a:spcBef>
                <a:spcPts val="600"/>
              </a:spcBef>
              <a:buNone/>
            </a:pPr>
            <a:r>
              <a:rPr lang="en-US" dirty="0" err="1">
                <a:solidFill>
                  <a:srgbClr val="000000"/>
                </a:solidFill>
                <a:latin typeface="Courier" pitchFamily="2" charset="0"/>
              </a:rPr>
              <a:t>daos_obj_fetch</a:t>
            </a:r>
            <a:r>
              <a:rPr lang="en-US" dirty="0">
                <a:solidFill>
                  <a:srgbClr val="000000"/>
                </a:solidFill>
                <a:latin typeface="Courier" pitchFamily="2" charset="0"/>
              </a:rPr>
              <a:t>(oh, DAOS_TX_NONE, 0, &amp;dkey, 2, &amp;</a:t>
            </a:r>
            <a:r>
              <a:rPr lang="en-US" dirty="0" err="1">
                <a:solidFill>
                  <a:srgbClr val="000000"/>
                </a:solidFill>
                <a:latin typeface="Courier" pitchFamily="2" charset="0"/>
              </a:rPr>
              <a:t>iod</a:t>
            </a:r>
            <a:r>
              <a:rPr lang="en-US" dirty="0">
                <a:solidFill>
                  <a:srgbClr val="000000"/>
                </a:solidFill>
                <a:latin typeface="Courier" pitchFamily="2" charset="0"/>
              </a:rPr>
              <a:t>, &amp;</a:t>
            </a:r>
            <a:r>
              <a:rPr lang="en-US" dirty="0" err="1">
                <a:solidFill>
                  <a:srgbClr val="000000"/>
                </a:solidFill>
                <a:latin typeface="Courier" pitchFamily="2" charset="0"/>
              </a:rPr>
              <a:t>sgl</a:t>
            </a:r>
            <a:r>
              <a:rPr lang="en-US" dirty="0">
                <a:solidFill>
                  <a:srgbClr val="000000"/>
                </a:solidFill>
                <a:latin typeface="Courier" pitchFamily="2" charset="0"/>
              </a:rPr>
              <a:t>, </a:t>
            </a:r>
            <a:r>
              <a:rPr lang="en-US" dirty="0">
                <a:solidFill>
                  <a:srgbClr val="2C9290"/>
                </a:solidFill>
                <a:latin typeface="Courier" pitchFamily="2" charset="0"/>
              </a:rPr>
              <a:t>NULL, NULL</a:t>
            </a:r>
            <a:r>
              <a:rPr lang="en-US" dirty="0">
                <a:solidFill>
                  <a:srgbClr val="000000"/>
                </a:solidFill>
                <a:latin typeface="Courier" pitchFamily="2" charset="0"/>
              </a:rPr>
              <a:t>);</a:t>
            </a:r>
          </a:p>
          <a:p>
            <a:pPr marL="0" indent="0">
              <a:lnSpc>
                <a:spcPct val="70000"/>
              </a:lnSpc>
              <a:spcBef>
                <a:spcPts val="600"/>
              </a:spcBef>
              <a:buNone/>
            </a:pPr>
            <a:endParaRPr lang="en-US" dirty="0">
              <a:latin typeface="Courier" pitchFamily="2" charset="0"/>
            </a:endParaRPr>
          </a:p>
        </p:txBody>
      </p:sp>
    </p:spTree>
    <p:extLst>
      <p:ext uri="{BB962C8B-B14F-4D97-AF65-F5344CB8AC3E}">
        <p14:creationId xmlns:p14="http://schemas.microsoft.com/office/powerpoint/2010/main" val="806091476"/>
      </p:ext>
    </p:extLst>
  </p:cSld>
  <p:clrMapOvr>
    <a:masterClrMapping/>
  </p:clrMapOvr>
  <mc:AlternateContent xmlns:mc="http://schemas.openxmlformats.org/markup-compatibility/2006" xmlns:p14="http://schemas.microsoft.com/office/powerpoint/2010/main">
    <mc:Choice Requires="p14">
      <p:transition spd="med" p14:dur="700" advTm="58715">
        <p:fade/>
      </p:transition>
    </mc:Choice>
    <mc:Fallback xmlns="">
      <p:transition spd="med" advTm="58715">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2DA9-1BB5-7941-9625-E797E940A18E}"/>
              </a:ext>
            </a:extLst>
          </p:cNvPr>
          <p:cNvSpPr>
            <a:spLocks noGrp="1"/>
          </p:cNvSpPr>
          <p:nvPr>
            <p:ph type="title"/>
          </p:nvPr>
        </p:nvSpPr>
        <p:spPr/>
        <p:txBody>
          <a:bodyPr/>
          <a:lstStyle/>
          <a:p>
            <a:r>
              <a:rPr lang="en-US" dirty="0"/>
              <a:t>More examples</a:t>
            </a:r>
          </a:p>
        </p:txBody>
      </p:sp>
      <p:sp>
        <p:nvSpPr>
          <p:cNvPr id="3" name="Content Placeholder 2">
            <a:extLst>
              <a:ext uri="{FF2B5EF4-FFF2-40B4-BE49-F238E27FC236}">
                <a16:creationId xmlns:a16="http://schemas.microsoft.com/office/drawing/2014/main" id="{53418D6A-B379-AC43-8E54-C21FA1AFEBB5}"/>
              </a:ext>
            </a:extLst>
          </p:cNvPr>
          <p:cNvSpPr>
            <a:spLocks noGrp="1"/>
          </p:cNvSpPr>
          <p:nvPr>
            <p:ph idx="1"/>
          </p:nvPr>
        </p:nvSpPr>
        <p:spPr/>
        <p:txBody>
          <a:bodyPr/>
          <a:lstStyle/>
          <a:p>
            <a:r>
              <a:rPr lang="en-US" dirty="0">
                <a:hlinkClick r:id="rId2"/>
              </a:rPr>
              <a:t>https://github.com/daos-stack/daos/blob/master/src/tests/simple_obj.c</a:t>
            </a:r>
            <a:endParaRPr lang="en-US" dirty="0"/>
          </a:p>
          <a:p>
            <a:endParaRPr lang="en-US" dirty="0"/>
          </a:p>
        </p:txBody>
      </p:sp>
    </p:spTree>
    <p:extLst>
      <p:ext uri="{BB962C8B-B14F-4D97-AF65-F5344CB8AC3E}">
        <p14:creationId xmlns:p14="http://schemas.microsoft.com/office/powerpoint/2010/main" val="3574651637"/>
      </p:ext>
    </p:extLst>
  </p:cSld>
  <p:clrMapOvr>
    <a:masterClrMapping/>
  </p:clrMapOvr>
  <mc:AlternateContent xmlns:mc="http://schemas.openxmlformats.org/markup-compatibility/2006" xmlns:p14="http://schemas.microsoft.com/office/powerpoint/2010/main">
    <mc:Choice Requires="p14">
      <p:transition spd="med" p14:dur="700" advTm="13940">
        <p:fade/>
      </p:transition>
    </mc:Choice>
    <mc:Fallback xmlns="">
      <p:transition spd="med" advTm="1394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15600" y="546667"/>
            <a:ext cx="11360800" cy="810400"/>
          </a:xfrm>
          <a:prstGeom prst="rect">
            <a:avLst/>
          </a:prstGeom>
        </p:spPr>
        <p:txBody>
          <a:bodyPr spcFirstLastPara="1" wrap="square" lIns="121900" tIns="121900" rIns="121900" bIns="121900" anchor="t" anchorCtr="0">
            <a:normAutofit fontScale="90000"/>
          </a:bodyPr>
          <a:lstStyle/>
          <a:p>
            <a:pPr rtl="0"/>
            <a:r>
              <a:rPr lang="en" dirty="0"/>
              <a:t>POSIX Support &amp; Interception</a:t>
            </a:r>
            <a:endParaRPr dirty="0"/>
          </a:p>
          <a:p>
            <a:pPr rtl="0"/>
            <a:endParaRPr dirty="0"/>
          </a:p>
        </p:txBody>
      </p:sp>
      <p:sp>
        <p:nvSpPr>
          <p:cNvPr id="381" name="Google Shape;381;p58"/>
          <p:cNvSpPr txBox="1">
            <a:spLocks noGrp="1"/>
          </p:cNvSpPr>
          <p:nvPr>
            <p:ph type="body" idx="1"/>
          </p:nvPr>
        </p:nvSpPr>
        <p:spPr>
          <a:xfrm>
            <a:off x="6596767" y="1780133"/>
            <a:ext cx="5535200" cy="4449600"/>
          </a:xfrm>
          <a:prstGeom prst="rect">
            <a:avLst/>
          </a:prstGeom>
        </p:spPr>
        <p:txBody>
          <a:bodyPr spcFirstLastPara="1" wrap="square" lIns="121900" tIns="121900" rIns="121900" bIns="121900" anchor="t" anchorCtr="0">
            <a:normAutofit fontScale="62500" lnSpcReduction="20000"/>
          </a:bodyPr>
          <a:lstStyle/>
          <a:p>
            <a:pPr indent="-422899" rtl="0">
              <a:buSzPct val="100000"/>
              <a:buAutoNum type="arabicPeriod"/>
            </a:pPr>
            <a:r>
              <a:rPr lang="en" dirty="0" err="1"/>
              <a:t>Userspace</a:t>
            </a:r>
            <a:r>
              <a:rPr lang="en" dirty="0"/>
              <a:t> DFS library with API like POSIX</a:t>
            </a:r>
            <a:endParaRPr dirty="0"/>
          </a:p>
          <a:p>
            <a:pPr lvl="1" indent="-396653" rtl="0">
              <a:buSzPct val="100000"/>
            </a:pPr>
            <a:r>
              <a:rPr lang="en" b="1" dirty="0"/>
              <a:t>Require</a:t>
            </a:r>
            <a:r>
              <a:rPr lang="en" dirty="0"/>
              <a:t> application changes</a:t>
            </a:r>
            <a:endParaRPr dirty="0"/>
          </a:p>
          <a:p>
            <a:pPr lvl="1" indent="-396653" rtl="0">
              <a:buSzPct val="100000"/>
            </a:pPr>
            <a:r>
              <a:rPr lang="en" dirty="0"/>
              <a:t>Low latency &amp; high concurrency</a:t>
            </a:r>
            <a:endParaRPr dirty="0"/>
          </a:p>
          <a:p>
            <a:pPr lvl="1" indent="-396653" rtl="0">
              <a:buSzPct val="100000"/>
            </a:pPr>
            <a:r>
              <a:rPr lang="en" dirty="0"/>
              <a:t>No caching</a:t>
            </a:r>
            <a:endParaRPr dirty="0"/>
          </a:p>
          <a:p>
            <a:pPr indent="-422899" rtl="0">
              <a:buSzPct val="100000"/>
              <a:buAutoNum type="arabicPeriod"/>
            </a:pPr>
            <a:r>
              <a:rPr lang="en" dirty="0"/>
              <a:t>DFUSE daemon to support POSIX API</a:t>
            </a:r>
            <a:endParaRPr dirty="0"/>
          </a:p>
          <a:p>
            <a:pPr lvl="1" indent="-396653" rtl="0">
              <a:buSzPct val="100000"/>
            </a:pPr>
            <a:r>
              <a:rPr lang="en" b="1" dirty="0"/>
              <a:t>No</a:t>
            </a:r>
            <a:r>
              <a:rPr lang="en" dirty="0"/>
              <a:t> application changes</a:t>
            </a:r>
            <a:endParaRPr dirty="0"/>
          </a:p>
          <a:p>
            <a:pPr lvl="1" indent="-396653" rtl="0">
              <a:buSzPct val="100000"/>
            </a:pPr>
            <a:r>
              <a:rPr lang="en" dirty="0"/>
              <a:t>VFS mount point &amp; high latency</a:t>
            </a:r>
            <a:endParaRPr dirty="0"/>
          </a:p>
          <a:p>
            <a:pPr lvl="1" indent="-396653" rtl="0">
              <a:buSzPct val="100000"/>
            </a:pPr>
            <a:r>
              <a:rPr lang="en" dirty="0"/>
              <a:t>Caching by Linux kernel</a:t>
            </a:r>
            <a:endParaRPr dirty="0"/>
          </a:p>
          <a:p>
            <a:pPr indent="-422899" rtl="0">
              <a:buSzPct val="100000"/>
              <a:buAutoNum type="arabicPeriod"/>
            </a:pPr>
            <a:r>
              <a:rPr lang="en" dirty="0"/>
              <a:t>DFUSE + Interception library</a:t>
            </a:r>
            <a:endParaRPr dirty="0"/>
          </a:p>
          <a:p>
            <a:pPr lvl="1" indent="-396653" rtl="0">
              <a:buSzPct val="100000"/>
            </a:pPr>
            <a:r>
              <a:rPr lang="en" b="1" dirty="0"/>
              <a:t>No</a:t>
            </a:r>
            <a:r>
              <a:rPr lang="en" dirty="0"/>
              <a:t> application changes</a:t>
            </a:r>
            <a:endParaRPr dirty="0"/>
          </a:p>
          <a:p>
            <a:pPr lvl="1" indent="-396653" rtl="0">
              <a:buSzPct val="100000"/>
            </a:pPr>
            <a:r>
              <a:rPr lang="en" dirty="0"/>
              <a:t>2 flavors using LD_PRELOAD</a:t>
            </a:r>
            <a:endParaRPr dirty="0"/>
          </a:p>
          <a:p>
            <a:pPr lvl="1" indent="-396653" rtl="0">
              <a:buSzPct val="100000"/>
            </a:pPr>
            <a:r>
              <a:rPr lang="en" dirty="0" err="1"/>
              <a:t>libioil</a:t>
            </a:r>
            <a:endParaRPr dirty="0"/>
          </a:p>
          <a:p>
            <a:pPr lvl="2" indent="-396653" rtl="0">
              <a:buSzPct val="100000"/>
            </a:pPr>
            <a:r>
              <a:rPr lang="en" dirty="0"/>
              <a:t>(f)read/write interception</a:t>
            </a:r>
            <a:endParaRPr dirty="0"/>
          </a:p>
          <a:p>
            <a:pPr lvl="2" indent="-396653" rtl="0">
              <a:buSzPct val="100000"/>
            </a:pPr>
            <a:r>
              <a:rPr lang="en" dirty="0"/>
              <a:t>Metadata via </a:t>
            </a:r>
            <a:r>
              <a:rPr lang="en" dirty="0" err="1"/>
              <a:t>dfuse</a:t>
            </a:r>
            <a:endParaRPr dirty="0"/>
          </a:p>
          <a:p>
            <a:pPr lvl="1" indent="-396653" rtl="0">
              <a:buSzPct val="100000"/>
            </a:pPr>
            <a:r>
              <a:rPr lang="en" dirty="0"/>
              <a:t>libpil4dfs</a:t>
            </a:r>
            <a:endParaRPr dirty="0"/>
          </a:p>
          <a:p>
            <a:pPr lvl="2" indent="-396653" rtl="0">
              <a:buSzPct val="100000"/>
            </a:pPr>
            <a:r>
              <a:rPr lang="en" dirty="0"/>
              <a:t>Data &amp; metadata interception</a:t>
            </a:r>
            <a:endParaRPr dirty="0"/>
          </a:p>
          <a:p>
            <a:pPr lvl="2" indent="-396653" rtl="0">
              <a:buSzPct val="100000"/>
            </a:pPr>
            <a:r>
              <a:rPr lang="en" dirty="0"/>
              <a:t>Aim at delivering same performance as #1 w/o any application change</a:t>
            </a:r>
            <a:endParaRPr dirty="0"/>
          </a:p>
          <a:p>
            <a:pPr lvl="2" indent="-396653" rtl="0">
              <a:buSzPct val="100000"/>
            </a:pPr>
            <a:r>
              <a:rPr lang="en" dirty="0" err="1"/>
              <a:t>Mmap</a:t>
            </a:r>
            <a:r>
              <a:rPr lang="en" dirty="0"/>
              <a:t> &amp; binary execution via fuse</a:t>
            </a:r>
            <a:endParaRPr dirty="0"/>
          </a:p>
        </p:txBody>
      </p:sp>
      <p:sp>
        <p:nvSpPr>
          <p:cNvPr id="382" name="Google Shape;382;p58"/>
          <p:cNvSpPr/>
          <p:nvPr/>
        </p:nvSpPr>
        <p:spPr>
          <a:xfrm>
            <a:off x="744533" y="3858555"/>
            <a:ext cx="5120000" cy="5028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 sz="1333" b="1">
                <a:solidFill>
                  <a:schemeClr val="lt1"/>
                </a:solidFill>
              </a:rPr>
              <a:t>DFS - DAOS Filesystem (libdfs)</a:t>
            </a:r>
            <a:endParaRPr sz="933" b="1">
              <a:solidFill>
                <a:schemeClr val="lt1"/>
              </a:solidFill>
            </a:endParaRPr>
          </a:p>
        </p:txBody>
      </p:sp>
      <p:sp>
        <p:nvSpPr>
          <p:cNvPr id="383" name="Google Shape;383;p58"/>
          <p:cNvSpPr/>
          <p:nvPr/>
        </p:nvSpPr>
        <p:spPr>
          <a:xfrm>
            <a:off x="744533" y="4423761"/>
            <a:ext cx="5120000" cy="5028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 sz="1333" b="1">
                <a:solidFill>
                  <a:schemeClr val="lt1"/>
                </a:solidFill>
              </a:rPr>
              <a:t>DAOS Library (libdaos)</a:t>
            </a:r>
            <a:endParaRPr sz="933" b="1">
              <a:solidFill>
                <a:schemeClr val="lt1"/>
              </a:solidFill>
            </a:endParaRPr>
          </a:p>
        </p:txBody>
      </p:sp>
      <p:grpSp>
        <p:nvGrpSpPr>
          <p:cNvPr id="384" name="Google Shape;384;p58"/>
          <p:cNvGrpSpPr/>
          <p:nvPr/>
        </p:nvGrpSpPr>
        <p:grpSpPr>
          <a:xfrm>
            <a:off x="1183767" y="3293234"/>
            <a:ext cx="3446029" cy="502580"/>
            <a:chOff x="683561" y="1960308"/>
            <a:chExt cx="2560200" cy="395400"/>
          </a:xfrm>
        </p:grpSpPr>
        <p:sp>
          <p:nvSpPr>
            <p:cNvPr id="385" name="Google Shape;385;p58"/>
            <p:cNvSpPr/>
            <p:nvPr/>
          </p:nvSpPr>
          <p:spPr>
            <a:xfrm>
              <a:off x="683561" y="1960308"/>
              <a:ext cx="2560200" cy="395400"/>
            </a:xfrm>
            <a:prstGeom prst="roundRect">
              <a:avLst>
                <a:gd name="adj" fmla="val 16667"/>
              </a:avLst>
            </a:prstGeom>
            <a:solidFill>
              <a:srgbClr val="A4C2F4"/>
            </a:solidFill>
            <a:ln w="952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 sz="1333">
                  <a:solidFill>
                    <a:schemeClr val="lt1"/>
                  </a:solidFill>
                </a:rPr>
                <a:t>Interception Library</a:t>
              </a:r>
              <a:endParaRPr sz="933">
                <a:solidFill>
                  <a:schemeClr val="lt1"/>
                </a:solidFill>
              </a:endParaRPr>
            </a:p>
          </p:txBody>
        </p:sp>
        <p:sp>
          <p:nvSpPr>
            <p:cNvPr id="386" name="Google Shape;386;p58"/>
            <p:cNvSpPr/>
            <p:nvPr/>
          </p:nvSpPr>
          <p:spPr>
            <a:xfrm>
              <a:off x="723350" y="2038150"/>
              <a:ext cx="669000" cy="2397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 sz="1067" b="1">
                  <a:solidFill>
                    <a:schemeClr val="lt1"/>
                  </a:solidFill>
                </a:rPr>
                <a:t>libpil4dfs</a:t>
              </a:r>
              <a:endParaRPr sz="667" b="1">
                <a:solidFill>
                  <a:schemeClr val="lt1"/>
                </a:solidFill>
              </a:endParaRPr>
            </a:p>
          </p:txBody>
        </p:sp>
        <p:sp>
          <p:nvSpPr>
            <p:cNvPr id="387" name="Google Shape;387;p58"/>
            <p:cNvSpPr/>
            <p:nvPr/>
          </p:nvSpPr>
          <p:spPr>
            <a:xfrm>
              <a:off x="2581150" y="2038150"/>
              <a:ext cx="629400" cy="2397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 sz="1067" b="1">
                  <a:solidFill>
                    <a:schemeClr val="lt1"/>
                  </a:solidFill>
                </a:rPr>
                <a:t>libioil</a:t>
              </a:r>
              <a:endParaRPr sz="667" b="1">
                <a:solidFill>
                  <a:schemeClr val="lt1"/>
                </a:solidFill>
              </a:endParaRPr>
            </a:p>
          </p:txBody>
        </p:sp>
      </p:grpSp>
      <p:sp>
        <p:nvSpPr>
          <p:cNvPr id="388" name="Google Shape;388;p58"/>
          <p:cNvSpPr/>
          <p:nvPr/>
        </p:nvSpPr>
        <p:spPr>
          <a:xfrm>
            <a:off x="744533" y="2120667"/>
            <a:ext cx="3885200" cy="5272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 sz="1333">
                <a:solidFill>
                  <a:schemeClr val="lt1"/>
                </a:solidFill>
              </a:rPr>
              <a:t>Application/Framework</a:t>
            </a:r>
            <a:endParaRPr sz="1333">
              <a:solidFill>
                <a:schemeClr val="lt1"/>
              </a:solidFill>
            </a:endParaRPr>
          </a:p>
        </p:txBody>
      </p:sp>
      <p:sp>
        <p:nvSpPr>
          <p:cNvPr id="389" name="Google Shape;389;p58"/>
          <p:cNvSpPr/>
          <p:nvPr/>
        </p:nvSpPr>
        <p:spPr>
          <a:xfrm>
            <a:off x="5001733" y="2960184"/>
            <a:ext cx="950400" cy="5272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 sz="1333" b="1">
                <a:solidFill>
                  <a:schemeClr val="lt1"/>
                </a:solidFill>
              </a:rPr>
              <a:t>dfuse</a:t>
            </a:r>
            <a:endParaRPr sz="933" b="1">
              <a:solidFill>
                <a:schemeClr val="lt1"/>
              </a:solidFill>
            </a:endParaRPr>
          </a:p>
        </p:txBody>
      </p:sp>
      <p:cxnSp>
        <p:nvCxnSpPr>
          <p:cNvPr id="390" name="Google Shape;390;p58"/>
          <p:cNvCxnSpPr/>
          <p:nvPr/>
        </p:nvCxnSpPr>
        <p:spPr>
          <a:xfrm>
            <a:off x="905967" y="2656192"/>
            <a:ext cx="0" cy="1198000"/>
          </a:xfrm>
          <a:prstGeom prst="straightConnector1">
            <a:avLst/>
          </a:prstGeom>
          <a:noFill/>
          <a:ln w="9525" cap="flat" cmpd="sng">
            <a:solidFill>
              <a:schemeClr val="dk1"/>
            </a:solidFill>
            <a:prstDash val="solid"/>
            <a:round/>
            <a:headEnd type="none" w="med" len="med"/>
            <a:tailEnd type="triangle" w="med" len="med"/>
          </a:ln>
        </p:spPr>
      </p:cxnSp>
      <p:cxnSp>
        <p:nvCxnSpPr>
          <p:cNvPr id="391" name="Google Shape;391;p58"/>
          <p:cNvCxnSpPr>
            <a:endCxn id="386" idx="0"/>
          </p:cNvCxnSpPr>
          <p:nvPr/>
        </p:nvCxnSpPr>
        <p:spPr>
          <a:xfrm flipH="1">
            <a:off x="1687559" y="2620175"/>
            <a:ext cx="7600" cy="772000"/>
          </a:xfrm>
          <a:prstGeom prst="straightConnector1">
            <a:avLst/>
          </a:prstGeom>
          <a:noFill/>
          <a:ln w="9525" cap="flat" cmpd="sng">
            <a:solidFill>
              <a:schemeClr val="dk1"/>
            </a:solidFill>
            <a:prstDash val="solid"/>
            <a:round/>
            <a:headEnd type="none" w="med" len="med"/>
            <a:tailEnd type="triangle" w="med" len="med"/>
          </a:ln>
        </p:spPr>
      </p:cxnSp>
      <p:cxnSp>
        <p:nvCxnSpPr>
          <p:cNvPr id="392" name="Google Shape;392;p58"/>
          <p:cNvCxnSpPr>
            <a:endCxn id="387" idx="0"/>
          </p:cNvCxnSpPr>
          <p:nvPr/>
        </p:nvCxnSpPr>
        <p:spPr>
          <a:xfrm flipH="1">
            <a:off x="4161507" y="2610175"/>
            <a:ext cx="8000" cy="782000"/>
          </a:xfrm>
          <a:prstGeom prst="straightConnector1">
            <a:avLst/>
          </a:prstGeom>
          <a:noFill/>
          <a:ln w="9525" cap="flat" cmpd="sng">
            <a:solidFill>
              <a:schemeClr val="dk1"/>
            </a:solidFill>
            <a:prstDash val="solid"/>
            <a:round/>
            <a:headEnd type="none" w="med" len="med"/>
            <a:tailEnd type="triangle" w="med" len="med"/>
          </a:ln>
        </p:spPr>
      </p:cxnSp>
      <p:cxnSp>
        <p:nvCxnSpPr>
          <p:cNvPr id="393" name="Google Shape;393;p58"/>
          <p:cNvCxnSpPr>
            <a:stCxn id="389" idx="2"/>
          </p:cNvCxnSpPr>
          <p:nvPr/>
        </p:nvCxnSpPr>
        <p:spPr>
          <a:xfrm flipH="1">
            <a:off x="5474533" y="3487384"/>
            <a:ext cx="2400" cy="386800"/>
          </a:xfrm>
          <a:prstGeom prst="straightConnector1">
            <a:avLst/>
          </a:prstGeom>
          <a:noFill/>
          <a:ln w="9525" cap="flat" cmpd="sng">
            <a:solidFill>
              <a:schemeClr val="dk1"/>
            </a:solidFill>
            <a:prstDash val="solid"/>
            <a:round/>
            <a:headEnd type="none" w="med" len="med"/>
            <a:tailEnd type="triangle" w="med" len="med"/>
          </a:ln>
        </p:spPr>
      </p:cxnSp>
      <p:cxnSp>
        <p:nvCxnSpPr>
          <p:cNvPr id="394" name="Google Shape;394;p58"/>
          <p:cNvCxnSpPr>
            <a:stCxn id="388" idx="3"/>
            <a:endCxn id="395" idx="1"/>
          </p:cNvCxnSpPr>
          <p:nvPr/>
        </p:nvCxnSpPr>
        <p:spPr>
          <a:xfrm>
            <a:off x="4629733" y="2384267"/>
            <a:ext cx="364400" cy="0"/>
          </a:xfrm>
          <a:prstGeom prst="straightConnector1">
            <a:avLst/>
          </a:prstGeom>
          <a:noFill/>
          <a:ln w="9525" cap="flat" cmpd="sng">
            <a:solidFill>
              <a:schemeClr val="dk1"/>
            </a:solidFill>
            <a:prstDash val="solid"/>
            <a:round/>
            <a:headEnd type="none" w="med" len="med"/>
            <a:tailEnd type="triangle" w="med" len="med"/>
          </a:ln>
        </p:spPr>
      </p:cxnSp>
      <p:grpSp>
        <p:nvGrpSpPr>
          <p:cNvPr id="396" name="Google Shape;396;p58"/>
          <p:cNvGrpSpPr/>
          <p:nvPr/>
        </p:nvGrpSpPr>
        <p:grpSpPr>
          <a:xfrm>
            <a:off x="744700" y="1475335"/>
            <a:ext cx="3885200" cy="530700"/>
            <a:chOff x="558525" y="1335100"/>
            <a:chExt cx="2913900" cy="398025"/>
          </a:xfrm>
        </p:grpSpPr>
        <p:sp>
          <p:nvSpPr>
            <p:cNvPr id="397" name="Google Shape;397;p58"/>
            <p:cNvSpPr/>
            <p:nvPr/>
          </p:nvSpPr>
          <p:spPr>
            <a:xfrm>
              <a:off x="558525" y="1570825"/>
              <a:ext cx="2913900" cy="1623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endParaRPr sz="3200"/>
            </a:p>
          </p:txBody>
        </p:sp>
        <p:sp>
          <p:nvSpPr>
            <p:cNvPr id="398" name="Google Shape;398;p58"/>
            <p:cNvSpPr txBox="1"/>
            <p:nvPr/>
          </p:nvSpPr>
          <p:spPr>
            <a:xfrm>
              <a:off x="1195075" y="1335100"/>
              <a:ext cx="1658400" cy="295484"/>
            </a:xfrm>
            <a:prstGeom prst="rect">
              <a:avLst/>
            </a:prstGeom>
            <a:noFill/>
            <a:ln>
              <a:noFill/>
            </a:ln>
          </p:spPr>
          <p:txBody>
            <a:bodyPr spcFirstLastPara="1" wrap="square" lIns="121900" tIns="121900" rIns="121900" bIns="121900" anchor="t" anchorCtr="0">
              <a:spAutoFit/>
            </a:bodyPr>
            <a:lstStyle/>
            <a:p>
              <a:pPr>
                <a:spcBef>
                  <a:spcPts val="0"/>
                </a:spcBef>
              </a:pPr>
              <a:r>
                <a:rPr lang="en" sz="1067">
                  <a:solidFill>
                    <a:schemeClr val="dk1"/>
                  </a:solidFill>
                </a:rPr>
                <a:t>Single process address space</a:t>
              </a:r>
              <a:endParaRPr sz="1067">
                <a:solidFill>
                  <a:schemeClr val="dk1"/>
                </a:solidFill>
              </a:endParaRPr>
            </a:p>
          </p:txBody>
        </p:sp>
      </p:grpSp>
      <p:grpSp>
        <p:nvGrpSpPr>
          <p:cNvPr id="399" name="Google Shape;399;p58"/>
          <p:cNvGrpSpPr/>
          <p:nvPr/>
        </p:nvGrpSpPr>
        <p:grpSpPr>
          <a:xfrm>
            <a:off x="8211" y="2120667"/>
            <a:ext cx="576289" cy="3885200"/>
            <a:chOff x="6158" y="1819100"/>
            <a:chExt cx="432217" cy="2913900"/>
          </a:xfrm>
        </p:grpSpPr>
        <p:sp>
          <p:nvSpPr>
            <p:cNvPr id="400" name="Google Shape;400;p58"/>
            <p:cNvSpPr/>
            <p:nvPr/>
          </p:nvSpPr>
          <p:spPr>
            <a:xfrm rot="-5400000">
              <a:off x="-1099725" y="3194900"/>
              <a:ext cx="2913900" cy="1623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endParaRPr sz="3200"/>
            </a:p>
          </p:txBody>
        </p:sp>
        <p:sp>
          <p:nvSpPr>
            <p:cNvPr id="401" name="Google Shape;401;p58"/>
            <p:cNvSpPr txBox="1"/>
            <p:nvPr/>
          </p:nvSpPr>
          <p:spPr>
            <a:xfrm rot="16200000">
              <a:off x="-272850" y="3064508"/>
              <a:ext cx="853500" cy="295484"/>
            </a:xfrm>
            <a:prstGeom prst="rect">
              <a:avLst/>
            </a:prstGeom>
            <a:noFill/>
            <a:ln>
              <a:noFill/>
            </a:ln>
          </p:spPr>
          <p:txBody>
            <a:bodyPr spcFirstLastPara="1" wrap="square" lIns="121900" tIns="121900" rIns="121900" bIns="121900" anchor="t" anchorCtr="0">
              <a:spAutoFit/>
            </a:bodyPr>
            <a:lstStyle/>
            <a:p>
              <a:pPr>
                <a:spcBef>
                  <a:spcPts val="0"/>
                </a:spcBef>
              </a:pPr>
              <a:r>
                <a:rPr lang="en" sz="1067">
                  <a:solidFill>
                    <a:schemeClr val="dk1"/>
                  </a:solidFill>
                </a:rPr>
                <a:t>Kernel bypass</a:t>
              </a:r>
              <a:endParaRPr sz="1067">
                <a:solidFill>
                  <a:schemeClr val="dk1"/>
                </a:solidFill>
              </a:endParaRPr>
            </a:p>
          </p:txBody>
        </p:sp>
      </p:grpSp>
      <p:sp>
        <p:nvSpPr>
          <p:cNvPr id="402" name="Google Shape;402;p58"/>
          <p:cNvSpPr/>
          <p:nvPr/>
        </p:nvSpPr>
        <p:spPr>
          <a:xfrm>
            <a:off x="744533" y="5496128"/>
            <a:ext cx="5120000" cy="5028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 sz="1333" b="1">
                <a:solidFill>
                  <a:schemeClr val="lt1"/>
                </a:solidFill>
              </a:rPr>
              <a:t>DAOS Storage Engine</a:t>
            </a:r>
            <a:endParaRPr sz="933" b="1">
              <a:solidFill>
                <a:schemeClr val="lt1"/>
              </a:solidFill>
            </a:endParaRPr>
          </a:p>
        </p:txBody>
      </p:sp>
      <p:cxnSp>
        <p:nvCxnSpPr>
          <p:cNvPr id="403" name="Google Shape;403;p58"/>
          <p:cNvCxnSpPr/>
          <p:nvPr/>
        </p:nvCxnSpPr>
        <p:spPr>
          <a:xfrm>
            <a:off x="2287600" y="4916933"/>
            <a:ext cx="0" cy="594000"/>
          </a:xfrm>
          <a:prstGeom prst="straightConnector1">
            <a:avLst/>
          </a:prstGeom>
          <a:noFill/>
          <a:ln w="9525" cap="flat" cmpd="sng">
            <a:solidFill>
              <a:schemeClr val="dk1"/>
            </a:solidFill>
            <a:prstDash val="solid"/>
            <a:round/>
            <a:headEnd type="triangle" w="med" len="med"/>
            <a:tailEnd type="triangle" w="med" len="med"/>
          </a:ln>
        </p:spPr>
      </p:cxnSp>
      <p:sp>
        <p:nvSpPr>
          <p:cNvPr id="404" name="Google Shape;404;p58"/>
          <p:cNvSpPr/>
          <p:nvPr/>
        </p:nvSpPr>
        <p:spPr>
          <a:xfrm rot="-5400000">
            <a:off x="3952700" y="5031333"/>
            <a:ext cx="574400" cy="365200"/>
          </a:xfrm>
          <a:prstGeom prst="leftRightArrow">
            <a:avLst>
              <a:gd name="adj1" fmla="val 50000"/>
              <a:gd name="adj2"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endParaRPr sz="3200"/>
          </a:p>
        </p:txBody>
      </p:sp>
      <p:sp>
        <p:nvSpPr>
          <p:cNvPr id="405" name="Google Shape;405;p58"/>
          <p:cNvSpPr txBox="1"/>
          <p:nvPr/>
        </p:nvSpPr>
        <p:spPr>
          <a:xfrm>
            <a:off x="1796767" y="5006151"/>
            <a:ext cx="629200" cy="393978"/>
          </a:xfrm>
          <a:prstGeom prst="rect">
            <a:avLst/>
          </a:prstGeom>
          <a:noFill/>
          <a:ln>
            <a:noFill/>
          </a:ln>
        </p:spPr>
        <p:txBody>
          <a:bodyPr spcFirstLastPara="1" wrap="square" lIns="121900" tIns="121900" rIns="121900" bIns="121900" anchor="t" anchorCtr="0">
            <a:spAutoFit/>
          </a:bodyPr>
          <a:lstStyle/>
          <a:p>
            <a:pPr>
              <a:spcBef>
                <a:spcPts val="0"/>
              </a:spcBef>
            </a:pPr>
            <a:r>
              <a:rPr lang="en" sz="1067">
                <a:solidFill>
                  <a:schemeClr val="dk1"/>
                </a:solidFill>
              </a:rPr>
              <a:t>RPC</a:t>
            </a:r>
            <a:endParaRPr sz="1067">
              <a:solidFill>
                <a:schemeClr val="dk1"/>
              </a:solidFill>
            </a:endParaRPr>
          </a:p>
        </p:txBody>
      </p:sp>
      <p:sp>
        <p:nvSpPr>
          <p:cNvPr id="406" name="Google Shape;406;p58"/>
          <p:cNvSpPr txBox="1"/>
          <p:nvPr/>
        </p:nvSpPr>
        <p:spPr>
          <a:xfrm>
            <a:off x="4376867" y="4981401"/>
            <a:ext cx="796000" cy="393978"/>
          </a:xfrm>
          <a:prstGeom prst="rect">
            <a:avLst/>
          </a:prstGeom>
          <a:noFill/>
          <a:ln>
            <a:noFill/>
          </a:ln>
        </p:spPr>
        <p:txBody>
          <a:bodyPr spcFirstLastPara="1" wrap="square" lIns="121900" tIns="121900" rIns="121900" bIns="121900" anchor="t" anchorCtr="0">
            <a:spAutoFit/>
          </a:bodyPr>
          <a:lstStyle/>
          <a:p>
            <a:pPr>
              <a:spcBef>
                <a:spcPts val="0"/>
              </a:spcBef>
            </a:pPr>
            <a:r>
              <a:rPr lang="en" sz="1067">
                <a:solidFill>
                  <a:schemeClr val="dk1"/>
                </a:solidFill>
              </a:rPr>
              <a:t>RDMA</a:t>
            </a:r>
            <a:endParaRPr sz="1067">
              <a:solidFill>
                <a:schemeClr val="dk1"/>
              </a:solidFill>
            </a:endParaRPr>
          </a:p>
        </p:txBody>
      </p:sp>
      <p:cxnSp>
        <p:nvCxnSpPr>
          <p:cNvPr id="407" name="Google Shape;407;p58"/>
          <p:cNvCxnSpPr/>
          <p:nvPr/>
        </p:nvCxnSpPr>
        <p:spPr>
          <a:xfrm>
            <a:off x="4734367" y="1721433"/>
            <a:ext cx="0" cy="1032800"/>
          </a:xfrm>
          <a:prstGeom prst="straightConnector1">
            <a:avLst/>
          </a:prstGeom>
          <a:noFill/>
          <a:ln w="9525" cap="flat" cmpd="sng">
            <a:solidFill>
              <a:schemeClr val="dk2"/>
            </a:solidFill>
            <a:prstDash val="dash"/>
            <a:round/>
            <a:headEnd type="none" w="med" len="med"/>
            <a:tailEnd type="none" w="med" len="med"/>
          </a:ln>
        </p:spPr>
      </p:cxnSp>
      <p:sp>
        <p:nvSpPr>
          <p:cNvPr id="408" name="Google Shape;408;p58"/>
          <p:cNvSpPr txBox="1"/>
          <p:nvPr/>
        </p:nvSpPr>
        <p:spPr>
          <a:xfrm>
            <a:off x="4233133" y="1393134"/>
            <a:ext cx="1077600" cy="393978"/>
          </a:xfrm>
          <a:prstGeom prst="rect">
            <a:avLst/>
          </a:prstGeom>
          <a:noFill/>
          <a:ln>
            <a:noFill/>
          </a:ln>
        </p:spPr>
        <p:txBody>
          <a:bodyPr spcFirstLastPara="1" wrap="square" lIns="121900" tIns="121900" rIns="121900" bIns="121900" anchor="t" anchorCtr="0">
            <a:spAutoFit/>
          </a:bodyPr>
          <a:lstStyle/>
          <a:p>
            <a:pPr>
              <a:spcBef>
                <a:spcPts val="0"/>
              </a:spcBef>
            </a:pPr>
            <a:r>
              <a:rPr lang="en" sz="1067">
                <a:solidFill>
                  <a:schemeClr val="dk1"/>
                </a:solidFill>
              </a:rPr>
              <a:t>System calls</a:t>
            </a:r>
            <a:endParaRPr sz="1067">
              <a:solidFill>
                <a:schemeClr val="dk1"/>
              </a:solidFill>
            </a:endParaRPr>
          </a:p>
        </p:txBody>
      </p:sp>
      <p:sp>
        <p:nvSpPr>
          <p:cNvPr id="395" name="Google Shape;395;p58"/>
          <p:cNvSpPr/>
          <p:nvPr/>
        </p:nvSpPr>
        <p:spPr>
          <a:xfrm>
            <a:off x="4993933" y="2120651"/>
            <a:ext cx="950400" cy="5272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pPr>
            <a:r>
              <a:rPr lang="en" sz="1333" b="1">
                <a:solidFill>
                  <a:schemeClr val="lt1"/>
                </a:solidFill>
              </a:rPr>
              <a:t>Linux</a:t>
            </a:r>
            <a:endParaRPr sz="1333" b="1">
              <a:solidFill>
                <a:schemeClr val="lt1"/>
              </a:solidFill>
            </a:endParaRPr>
          </a:p>
          <a:p>
            <a:pPr algn="ctr">
              <a:spcBef>
                <a:spcPts val="0"/>
              </a:spcBef>
            </a:pPr>
            <a:r>
              <a:rPr lang="en" sz="1333" b="1">
                <a:solidFill>
                  <a:schemeClr val="lt1"/>
                </a:solidFill>
              </a:rPr>
              <a:t>Kernel</a:t>
            </a:r>
            <a:endParaRPr sz="1333" b="1">
              <a:solidFill>
                <a:schemeClr val="lt1"/>
              </a:solidFill>
            </a:endParaRPr>
          </a:p>
        </p:txBody>
      </p:sp>
      <p:cxnSp>
        <p:nvCxnSpPr>
          <p:cNvPr id="409" name="Google Shape;409;p58"/>
          <p:cNvCxnSpPr/>
          <p:nvPr/>
        </p:nvCxnSpPr>
        <p:spPr>
          <a:xfrm rot="10800000">
            <a:off x="4734533" y="2754167"/>
            <a:ext cx="1334400" cy="9600"/>
          </a:xfrm>
          <a:prstGeom prst="straightConnector1">
            <a:avLst/>
          </a:prstGeom>
          <a:noFill/>
          <a:ln w="9525" cap="flat" cmpd="sng">
            <a:solidFill>
              <a:schemeClr val="dk2"/>
            </a:solidFill>
            <a:prstDash val="dash"/>
            <a:round/>
            <a:headEnd type="none" w="med" len="med"/>
            <a:tailEnd type="none" w="med" len="med"/>
          </a:ln>
        </p:spPr>
      </p:cxnSp>
      <p:cxnSp>
        <p:nvCxnSpPr>
          <p:cNvPr id="410" name="Google Shape;410;p58"/>
          <p:cNvCxnSpPr>
            <a:stCxn id="395" idx="2"/>
            <a:endCxn id="389" idx="0"/>
          </p:cNvCxnSpPr>
          <p:nvPr/>
        </p:nvCxnSpPr>
        <p:spPr>
          <a:xfrm>
            <a:off x="5469133" y="2647851"/>
            <a:ext cx="8000" cy="312400"/>
          </a:xfrm>
          <a:prstGeom prst="straightConnector1">
            <a:avLst/>
          </a:prstGeom>
          <a:noFill/>
          <a:ln w="9525" cap="flat" cmpd="sng">
            <a:solidFill>
              <a:schemeClr val="dk1"/>
            </a:solidFill>
            <a:prstDash val="solid"/>
            <a:round/>
            <a:headEnd type="none" w="med" len="med"/>
            <a:tailEnd type="triangle" w="med" len="med"/>
          </a:ln>
        </p:spPr>
      </p:cxnSp>
      <p:sp>
        <p:nvSpPr>
          <p:cNvPr id="411" name="Google Shape;411;p58"/>
          <p:cNvSpPr txBox="1"/>
          <p:nvPr/>
        </p:nvSpPr>
        <p:spPr>
          <a:xfrm>
            <a:off x="1620400" y="2765334"/>
            <a:ext cx="1334400" cy="393978"/>
          </a:xfrm>
          <a:prstGeom prst="rect">
            <a:avLst/>
          </a:prstGeom>
          <a:noFill/>
          <a:ln>
            <a:noFill/>
          </a:ln>
        </p:spPr>
        <p:txBody>
          <a:bodyPr spcFirstLastPara="1" wrap="square" lIns="121900" tIns="121900" rIns="121900" bIns="121900" anchor="t" anchorCtr="0">
            <a:spAutoFit/>
          </a:bodyPr>
          <a:lstStyle/>
          <a:p>
            <a:pPr>
              <a:spcBef>
                <a:spcPts val="0"/>
              </a:spcBef>
            </a:pPr>
            <a:r>
              <a:rPr lang="en" sz="1067">
                <a:solidFill>
                  <a:schemeClr val="dk1"/>
                </a:solidFill>
              </a:rPr>
              <a:t>Data &amp; metadata</a:t>
            </a:r>
            <a:endParaRPr sz="1067">
              <a:solidFill>
                <a:schemeClr val="dk1"/>
              </a:solidFill>
            </a:endParaRPr>
          </a:p>
        </p:txBody>
      </p:sp>
      <p:sp>
        <p:nvSpPr>
          <p:cNvPr id="412" name="Google Shape;412;p58"/>
          <p:cNvSpPr txBox="1"/>
          <p:nvPr/>
        </p:nvSpPr>
        <p:spPr>
          <a:xfrm>
            <a:off x="3727900" y="2765351"/>
            <a:ext cx="629200" cy="393978"/>
          </a:xfrm>
          <a:prstGeom prst="rect">
            <a:avLst/>
          </a:prstGeom>
          <a:noFill/>
          <a:ln>
            <a:noFill/>
          </a:ln>
        </p:spPr>
        <p:txBody>
          <a:bodyPr spcFirstLastPara="1" wrap="square" lIns="121900" tIns="121900" rIns="121900" bIns="121900" anchor="t" anchorCtr="0">
            <a:spAutoFit/>
          </a:bodyPr>
          <a:lstStyle/>
          <a:p>
            <a:pPr>
              <a:spcBef>
                <a:spcPts val="0"/>
              </a:spcBef>
            </a:pPr>
            <a:r>
              <a:rPr lang="en" sz="1067">
                <a:solidFill>
                  <a:schemeClr val="dk1"/>
                </a:solidFill>
              </a:rPr>
              <a:t>Data</a:t>
            </a:r>
            <a:endParaRPr sz="1067">
              <a:solidFill>
                <a:schemeClr val="dk1"/>
              </a:solidFill>
            </a:endParaRPr>
          </a:p>
        </p:txBody>
      </p:sp>
      <p:sp>
        <p:nvSpPr>
          <p:cNvPr id="413" name="Google Shape;413;p58"/>
          <p:cNvSpPr/>
          <p:nvPr/>
        </p:nvSpPr>
        <p:spPr>
          <a:xfrm>
            <a:off x="696567" y="2997600"/>
            <a:ext cx="418800" cy="193600"/>
          </a:xfrm>
          <a:prstGeom prst="ellipse">
            <a:avLst/>
          </a:prstGeom>
          <a:solidFill>
            <a:srgbClr val="F6B26B"/>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r>
              <a:rPr lang="en" sz="933"/>
              <a:t>1</a:t>
            </a:r>
            <a:endParaRPr sz="933"/>
          </a:p>
        </p:txBody>
      </p:sp>
      <p:sp>
        <p:nvSpPr>
          <p:cNvPr id="414" name="Google Shape;414;p58"/>
          <p:cNvSpPr/>
          <p:nvPr/>
        </p:nvSpPr>
        <p:spPr>
          <a:xfrm>
            <a:off x="1424167" y="2707267"/>
            <a:ext cx="534400" cy="193600"/>
          </a:xfrm>
          <a:prstGeom prst="ellipse">
            <a:avLst/>
          </a:prstGeom>
          <a:solidFill>
            <a:srgbClr val="F6B26B"/>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r>
              <a:rPr lang="en" sz="800"/>
              <a:t>3b</a:t>
            </a:r>
            <a:endParaRPr sz="800"/>
          </a:p>
        </p:txBody>
      </p:sp>
      <p:sp>
        <p:nvSpPr>
          <p:cNvPr id="415" name="Google Shape;415;p58"/>
          <p:cNvSpPr/>
          <p:nvPr/>
        </p:nvSpPr>
        <p:spPr>
          <a:xfrm>
            <a:off x="3878767" y="2707267"/>
            <a:ext cx="534400" cy="193600"/>
          </a:xfrm>
          <a:prstGeom prst="ellipse">
            <a:avLst/>
          </a:prstGeom>
          <a:solidFill>
            <a:srgbClr val="F6B26B"/>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r>
              <a:rPr lang="en" sz="933"/>
              <a:t>3a</a:t>
            </a:r>
            <a:endParaRPr sz="933"/>
          </a:p>
        </p:txBody>
      </p:sp>
      <p:sp>
        <p:nvSpPr>
          <p:cNvPr id="416" name="Google Shape;416;p58"/>
          <p:cNvSpPr/>
          <p:nvPr/>
        </p:nvSpPr>
        <p:spPr>
          <a:xfrm>
            <a:off x="6639667" y="3752517"/>
            <a:ext cx="534400" cy="193600"/>
          </a:xfrm>
          <a:prstGeom prst="ellipse">
            <a:avLst/>
          </a:prstGeom>
          <a:solidFill>
            <a:srgbClr val="F6B26B"/>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r>
              <a:rPr lang="en" sz="933"/>
              <a:t> 3</a:t>
            </a:r>
            <a:endParaRPr sz="933"/>
          </a:p>
        </p:txBody>
      </p:sp>
      <p:sp>
        <p:nvSpPr>
          <p:cNvPr id="417" name="Google Shape;417;p58"/>
          <p:cNvSpPr/>
          <p:nvPr/>
        </p:nvSpPr>
        <p:spPr>
          <a:xfrm>
            <a:off x="6697467" y="2833647"/>
            <a:ext cx="418800" cy="193600"/>
          </a:xfrm>
          <a:prstGeom prst="ellipse">
            <a:avLst/>
          </a:prstGeom>
          <a:solidFill>
            <a:srgbClr val="F6B26B"/>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r>
              <a:rPr lang="en" sz="933"/>
              <a:t>2</a:t>
            </a:r>
            <a:endParaRPr sz="933"/>
          </a:p>
        </p:txBody>
      </p:sp>
      <p:sp>
        <p:nvSpPr>
          <p:cNvPr id="418" name="Google Shape;418;p58"/>
          <p:cNvSpPr/>
          <p:nvPr/>
        </p:nvSpPr>
        <p:spPr>
          <a:xfrm>
            <a:off x="6697467" y="1914733"/>
            <a:ext cx="418800" cy="193600"/>
          </a:xfrm>
          <a:prstGeom prst="ellipse">
            <a:avLst/>
          </a:prstGeom>
          <a:solidFill>
            <a:srgbClr val="F6B26B"/>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r>
              <a:rPr lang="en" sz="933"/>
              <a:t>1</a:t>
            </a:r>
            <a:endParaRPr sz="933"/>
          </a:p>
        </p:txBody>
      </p:sp>
      <p:sp>
        <p:nvSpPr>
          <p:cNvPr id="419" name="Google Shape;419;p58"/>
          <p:cNvSpPr/>
          <p:nvPr/>
        </p:nvSpPr>
        <p:spPr>
          <a:xfrm>
            <a:off x="7306400" y="4410733"/>
            <a:ext cx="534400" cy="193600"/>
          </a:xfrm>
          <a:prstGeom prst="ellipse">
            <a:avLst/>
          </a:prstGeom>
          <a:solidFill>
            <a:srgbClr val="F6B26B"/>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r>
              <a:rPr lang="en" sz="933"/>
              <a:t>3a</a:t>
            </a:r>
            <a:endParaRPr sz="933"/>
          </a:p>
        </p:txBody>
      </p:sp>
      <p:sp>
        <p:nvSpPr>
          <p:cNvPr id="420" name="Google Shape;420;p58"/>
          <p:cNvSpPr/>
          <p:nvPr/>
        </p:nvSpPr>
        <p:spPr>
          <a:xfrm>
            <a:off x="7306400" y="5037767"/>
            <a:ext cx="534400" cy="193600"/>
          </a:xfrm>
          <a:prstGeom prst="ellipse">
            <a:avLst/>
          </a:prstGeom>
          <a:solidFill>
            <a:srgbClr val="F6B26B"/>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r>
              <a:rPr lang="en" sz="933"/>
              <a:t>3b</a:t>
            </a:r>
            <a:endParaRPr sz="933"/>
          </a:p>
        </p:txBody>
      </p:sp>
      <p:sp>
        <p:nvSpPr>
          <p:cNvPr id="421" name="Google Shape;421;p58"/>
          <p:cNvSpPr/>
          <p:nvPr/>
        </p:nvSpPr>
        <p:spPr>
          <a:xfrm>
            <a:off x="4565467" y="2098347"/>
            <a:ext cx="418800" cy="193600"/>
          </a:xfrm>
          <a:prstGeom prst="ellipse">
            <a:avLst/>
          </a:prstGeom>
          <a:solidFill>
            <a:srgbClr val="F6B26B"/>
          </a:solidFill>
          <a:ln w="9525" cap="flat" cmpd="sng">
            <a:solidFill>
              <a:srgbClr val="F6B26B"/>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pPr>
            <a:r>
              <a:rPr lang="en" sz="933"/>
              <a:t>2</a:t>
            </a:r>
            <a:endParaRPr sz="933"/>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30C8F-93C0-3340-978B-15832153FE8F}"/>
              </a:ext>
            </a:extLst>
          </p:cNvPr>
          <p:cNvSpPr>
            <a:spLocks noGrp="1"/>
          </p:cNvSpPr>
          <p:nvPr>
            <p:ph type="title"/>
          </p:nvPr>
        </p:nvSpPr>
        <p:spPr/>
        <p:txBody>
          <a:bodyPr/>
          <a:lstStyle/>
          <a:p>
            <a:r>
              <a:rPr lang="en-US" dirty="0"/>
              <a:t>How to use DFS?</a:t>
            </a:r>
          </a:p>
        </p:txBody>
      </p:sp>
      <p:sp>
        <p:nvSpPr>
          <p:cNvPr id="4" name="Content Placeholder 3">
            <a:extLst>
              <a:ext uri="{FF2B5EF4-FFF2-40B4-BE49-F238E27FC236}">
                <a16:creationId xmlns:a16="http://schemas.microsoft.com/office/drawing/2014/main" id="{AEAC6622-2722-8249-88E5-F232C095ACE1}"/>
              </a:ext>
            </a:extLst>
          </p:cNvPr>
          <p:cNvSpPr>
            <a:spLocks noGrp="1"/>
          </p:cNvSpPr>
          <p:nvPr>
            <p:ph idx="1"/>
          </p:nvPr>
        </p:nvSpPr>
        <p:spPr/>
        <p:txBody>
          <a:bodyPr>
            <a:normAutofit/>
          </a:bodyPr>
          <a:lstStyle/>
          <a:p>
            <a:r>
              <a:rPr lang="en-US" dirty="0">
                <a:solidFill>
                  <a:schemeClr val="accent1"/>
                </a:solidFill>
              </a:rPr>
              <a:t>You should have access to a pool (identified by a string label).</a:t>
            </a:r>
          </a:p>
          <a:p>
            <a:r>
              <a:rPr lang="en-US" dirty="0">
                <a:solidFill>
                  <a:schemeClr val="accent1"/>
                </a:solidFill>
              </a:rPr>
              <a:t>Create a POSIX container with the </a:t>
            </a:r>
            <a:r>
              <a:rPr lang="en-US" dirty="0" err="1">
                <a:solidFill>
                  <a:schemeClr val="accent1"/>
                </a:solidFill>
              </a:rPr>
              <a:t>daos</a:t>
            </a:r>
            <a:r>
              <a:rPr lang="en-US" dirty="0">
                <a:solidFill>
                  <a:schemeClr val="accent1"/>
                </a:solidFill>
              </a:rPr>
              <a:t> tool:</a:t>
            </a:r>
          </a:p>
          <a:p>
            <a:pPr marL="681550" lvl="1" indent="-380990">
              <a:buFont typeface="Wingdings" pitchFamily="2" charset="2"/>
              <a:buChar char="§"/>
            </a:pPr>
            <a:r>
              <a:rPr lang="en-US" dirty="0">
                <a:latin typeface="Courier" pitchFamily="2" charset="0"/>
                <a:ea typeface="Menlo" panose="020B0609030804020204" pitchFamily="49" charset="0"/>
                <a:cs typeface="Menlo" panose="020B0609030804020204" pitchFamily="49" charset="0"/>
              </a:rPr>
              <a:t>daos </a:t>
            </a:r>
            <a:r>
              <a:rPr lang="en-US" dirty="0" err="1">
                <a:latin typeface="Courier" pitchFamily="2" charset="0"/>
                <a:ea typeface="Menlo" panose="020B0609030804020204" pitchFamily="49" charset="0"/>
                <a:cs typeface="Menlo" panose="020B0609030804020204" pitchFamily="49" charset="0"/>
              </a:rPr>
              <a:t>cont</a:t>
            </a:r>
            <a:r>
              <a:rPr lang="en-US" dirty="0">
                <a:latin typeface="Courier" pitchFamily="2" charset="0"/>
                <a:ea typeface="Menlo" panose="020B0609030804020204" pitchFamily="49" charset="0"/>
                <a:cs typeface="Menlo" panose="020B0609030804020204" pitchFamily="49" charset="0"/>
              </a:rPr>
              <a:t> create </a:t>
            </a:r>
            <a:r>
              <a:rPr lang="en-US" dirty="0" err="1">
                <a:latin typeface="Courier" pitchFamily="2" charset="0"/>
                <a:ea typeface="Menlo" panose="020B0609030804020204" pitchFamily="49" charset="0"/>
                <a:cs typeface="Menlo" panose="020B0609030804020204" pitchFamily="49" charset="0"/>
              </a:rPr>
              <a:t>mypool</a:t>
            </a:r>
            <a:r>
              <a:rPr lang="en-US" dirty="0">
                <a:latin typeface="Courier" pitchFamily="2" charset="0"/>
                <a:ea typeface="Menlo" panose="020B0609030804020204" pitchFamily="49" charset="0"/>
                <a:cs typeface="Menlo" panose="020B0609030804020204" pitchFamily="49" charset="0"/>
              </a:rPr>
              <a:t> </a:t>
            </a:r>
            <a:r>
              <a:rPr lang="en-US" dirty="0" err="1">
                <a:latin typeface="Courier" pitchFamily="2" charset="0"/>
                <a:ea typeface="Menlo" panose="020B0609030804020204" pitchFamily="49" charset="0"/>
                <a:cs typeface="Menlo" panose="020B0609030804020204" pitchFamily="49" charset="0"/>
              </a:rPr>
              <a:t>mycont</a:t>
            </a:r>
            <a:r>
              <a:rPr lang="en-US" dirty="0">
                <a:latin typeface="Courier" pitchFamily="2" charset="0"/>
                <a:ea typeface="Menlo" panose="020B0609030804020204" pitchFamily="49" charset="0"/>
                <a:cs typeface="Menlo" panose="020B0609030804020204" pitchFamily="49" charset="0"/>
              </a:rPr>
              <a:t> --type=POSIX</a:t>
            </a:r>
          </a:p>
          <a:p>
            <a:pPr marL="681550" lvl="1" indent="-380990">
              <a:buFont typeface="Wingdings" pitchFamily="2" charset="2"/>
              <a:buChar char="§"/>
            </a:pPr>
            <a:r>
              <a:rPr lang="en-US" dirty="0"/>
              <a:t>Alternatively, you can programmatically create a container to use directly in your application (if you are using DFS and changing your app).</a:t>
            </a:r>
          </a:p>
          <a:p>
            <a:pPr marL="478350" indent="-380990"/>
            <a:r>
              <a:rPr lang="en-US" dirty="0">
                <a:solidFill>
                  <a:schemeClr val="accent1"/>
                </a:solidFill>
              </a:rPr>
              <a:t>Open the DFS mount:</a:t>
            </a:r>
          </a:p>
          <a:p>
            <a:pPr marL="681550" lvl="1" indent="-380990"/>
            <a:r>
              <a:rPr lang="en-US" dirty="0" err="1">
                <a:latin typeface="Courier" pitchFamily="2" charset="0"/>
              </a:rPr>
              <a:t>dfs_connect</a:t>
            </a:r>
            <a:r>
              <a:rPr lang="en-US" dirty="0">
                <a:latin typeface="Courier" pitchFamily="2" charset="0"/>
              </a:rPr>
              <a:t> (</a:t>
            </a:r>
            <a:r>
              <a:rPr lang="en-US" dirty="0" err="1">
                <a:latin typeface="Courier" pitchFamily="2" charset="0"/>
              </a:rPr>
              <a:t>mypool</a:t>
            </a:r>
            <a:r>
              <a:rPr lang="en-US" dirty="0">
                <a:latin typeface="Courier" pitchFamily="2" charset="0"/>
              </a:rPr>
              <a:t>, </a:t>
            </a:r>
            <a:r>
              <a:rPr lang="en-US" dirty="0" err="1">
                <a:latin typeface="Courier" pitchFamily="2" charset="0"/>
              </a:rPr>
              <a:t>mycont</a:t>
            </a:r>
            <a:r>
              <a:rPr lang="en-US" dirty="0">
                <a:latin typeface="Courier" pitchFamily="2" charset="0"/>
              </a:rPr>
              <a:t>, O_RDWR, .. &amp;</a:t>
            </a:r>
            <a:r>
              <a:rPr lang="en-US" dirty="0" err="1">
                <a:latin typeface="Courier" pitchFamily="2" charset="0"/>
              </a:rPr>
              <a:t>dfs</a:t>
            </a:r>
            <a:r>
              <a:rPr lang="en-US" dirty="0">
                <a:latin typeface="Courier" pitchFamily="2" charset="0"/>
              </a:rPr>
              <a:t>);</a:t>
            </a:r>
          </a:p>
          <a:p>
            <a:pPr marL="681550" lvl="1" indent="-380990"/>
            <a:r>
              <a:rPr lang="en-US" dirty="0" err="1">
                <a:latin typeface="Courier" pitchFamily="2" charset="0"/>
              </a:rPr>
              <a:t>dfs_disconnect</a:t>
            </a:r>
            <a:r>
              <a:rPr lang="en-US" dirty="0">
                <a:latin typeface="Courier" pitchFamily="2" charset="0"/>
              </a:rPr>
              <a:t> (</a:t>
            </a:r>
            <a:r>
              <a:rPr lang="en-US" dirty="0" err="1">
                <a:latin typeface="Courier" pitchFamily="2" charset="0"/>
              </a:rPr>
              <a:t>dfs</a:t>
            </a:r>
            <a:r>
              <a:rPr lang="en-US" dirty="0">
                <a:latin typeface="Courier" pitchFamily="2" charset="0"/>
              </a:rPr>
              <a:t>);</a:t>
            </a:r>
          </a:p>
        </p:txBody>
      </p:sp>
    </p:spTree>
    <p:extLst>
      <p:ext uri="{BB962C8B-B14F-4D97-AF65-F5344CB8AC3E}">
        <p14:creationId xmlns:p14="http://schemas.microsoft.com/office/powerpoint/2010/main" val="21653889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4C23-D6E0-A34B-A8B8-CD84450B2CA3}"/>
              </a:ext>
            </a:extLst>
          </p:cNvPr>
          <p:cNvSpPr>
            <a:spLocks noGrp="1"/>
          </p:cNvSpPr>
          <p:nvPr>
            <p:ph type="title"/>
          </p:nvPr>
        </p:nvSpPr>
        <p:spPr/>
        <p:txBody>
          <a:bodyPr/>
          <a:lstStyle/>
          <a:p>
            <a:r>
              <a:rPr lang="en-US" dirty="0"/>
              <a:t>DFS API</a:t>
            </a:r>
          </a:p>
        </p:txBody>
      </p:sp>
      <p:graphicFrame>
        <p:nvGraphicFramePr>
          <p:cNvPr id="5" name="Content Placeholder 4">
            <a:extLst>
              <a:ext uri="{FF2B5EF4-FFF2-40B4-BE49-F238E27FC236}">
                <a16:creationId xmlns:a16="http://schemas.microsoft.com/office/drawing/2014/main" id="{F4CC15E2-5F81-434B-8C5A-7A980903FE4D}"/>
              </a:ext>
            </a:extLst>
          </p:cNvPr>
          <p:cNvGraphicFramePr>
            <a:graphicFrameLocks noGrp="1"/>
          </p:cNvGraphicFramePr>
          <p:nvPr>
            <p:ph idx="1"/>
          </p:nvPr>
        </p:nvGraphicFramePr>
        <p:xfrm>
          <a:off x="607484" y="1571748"/>
          <a:ext cx="9555358" cy="3380129"/>
        </p:xfrm>
        <a:graphic>
          <a:graphicData uri="http://schemas.openxmlformats.org/drawingml/2006/table">
            <a:tbl>
              <a:tblPr firstRow="1" bandRow="1">
                <a:tableStyleId>{5C22544A-7EE6-4342-B048-85BDC9FD1C3A}</a:tableStyleId>
              </a:tblPr>
              <a:tblGrid>
                <a:gridCol w="4777679">
                  <a:extLst>
                    <a:ext uri="{9D8B030D-6E8A-4147-A177-3AD203B41FA5}">
                      <a16:colId xmlns:a16="http://schemas.microsoft.com/office/drawing/2014/main" val="3925769500"/>
                    </a:ext>
                  </a:extLst>
                </a:gridCol>
                <a:gridCol w="4777679">
                  <a:extLst>
                    <a:ext uri="{9D8B030D-6E8A-4147-A177-3AD203B41FA5}">
                      <a16:colId xmlns:a16="http://schemas.microsoft.com/office/drawing/2014/main" val="329012729"/>
                    </a:ext>
                  </a:extLst>
                </a:gridCol>
              </a:tblGrid>
              <a:tr h="428308">
                <a:tc>
                  <a:txBody>
                    <a:bodyPr/>
                    <a:lstStyle/>
                    <a:p>
                      <a:r>
                        <a:rPr lang="en-US" sz="1900" dirty="0"/>
                        <a:t>POSIX</a:t>
                      </a:r>
                    </a:p>
                  </a:txBody>
                  <a:tcPr marL="121920" marR="121920" marT="60960" marB="60960"/>
                </a:tc>
                <a:tc>
                  <a:txBody>
                    <a:bodyPr/>
                    <a:lstStyle/>
                    <a:p>
                      <a:r>
                        <a:rPr lang="en-US" sz="1900" dirty="0"/>
                        <a:t>DFS</a:t>
                      </a:r>
                    </a:p>
                  </a:txBody>
                  <a:tcPr marL="121920" marR="121920" marT="60960" marB="60960"/>
                </a:tc>
                <a:extLst>
                  <a:ext uri="{0D108BD9-81ED-4DB2-BD59-A6C34878D82A}">
                    <a16:rowId xmlns:a16="http://schemas.microsoft.com/office/drawing/2014/main" val="4107458339"/>
                  </a:ext>
                </a:extLst>
              </a:tr>
              <a:tr h="428308">
                <a:tc>
                  <a:txBody>
                    <a:bodyPr/>
                    <a:lstStyle/>
                    <a:p>
                      <a:pPr algn="l"/>
                      <a:r>
                        <a:rPr lang="en-US" sz="1900" dirty="0" err="1"/>
                        <a:t>mkdir</a:t>
                      </a:r>
                      <a:r>
                        <a:rPr lang="en-US" sz="1900" dirty="0"/>
                        <a:t>(), </a:t>
                      </a:r>
                      <a:r>
                        <a:rPr lang="en-US" sz="1900" dirty="0" err="1"/>
                        <a:t>rmdir</a:t>
                      </a:r>
                      <a:r>
                        <a:rPr lang="en-US" sz="1900" dirty="0"/>
                        <a:t>()</a:t>
                      </a:r>
                    </a:p>
                  </a:txBody>
                  <a:tcPr marL="121920" marR="121920" marT="60960" marB="60960"/>
                </a:tc>
                <a:tc>
                  <a:txBody>
                    <a:bodyPr/>
                    <a:lstStyle/>
                    <a:p>
                      <a:pPr algn="l"/>
                      <a:r>
                        <a:rPr lang="en-US" sz="1900" dirty="0" err="1"/>
                        <a:t>dfs_mkdir</a:t>
                      </a:r>
                      <a:r>
                        <a:rPr lang="en-US" sz="1900" dirty="0"/>
                        <a:t>(), </a:t>
                      </a:r>
                      <a:r>
                        <a:rPr lang="en-US" sz="1900" dirty="0" err="1"/>
                        <a:t>dfs_rmdir</a:t>
                      </a:r>
                      <a:r>
                        <a:rPr lang="en-US" sz="1900" dirty="0"/>
                        <a:t>()</a:t>
                      </a:r>
                    </a:p>
                  </a:txBody>
                  <a:tcPr marL="121920" marR="121920" marT="60960" marB="60960"/>
                </a:tc>
                <a:extLst>
                  <a:ext uri="{0D108BD9-81ED-4DB2-BD59-A6C34878D82A}">
                    <a16:rowId xmlns:a16="http://schemas.microsoft.com/office/drawing/2014/main" val="3618392531"/>
                  </a:ext>
                </a:extLst>
              </a:tr>
              <a:tr h="489048">
                <a:tc>
                  <a:txBody>
                    <a:bodyPr/>
                    <a:lstStyle/>
                    <a:p>
                      <a:pPr algn="l"/>
                      <a:r>
                        <a:rPr lang="en-US" sz="1900" dirty="0"/>
                        <a:t>open(), close(), access()</a:t>
                      </a:r>
                    </a:p>
                  </a:txBody>
                  <a:tcPr marL="121920" marR="121920" marT="60960" marB="60960"/>
                </a:tc>
                <a:tc>
                  <a:txBody>
                    <a:bodyPr/>
                    <a:lstStyle/>
                    <a:p>
                      <a:pPr algn="l"/>
                      <a:r>
                        <a:rPr lang="en-US" sz="1900" dirty="0" err="1"/>
                        <a:t>dfs_open</a:t>
                      </a:r>
                      <a:r>
                        <a:rPr lang="en-US" sz="1900" dirty="0"/>
                        <a:t>(), </a:t>
                      </a:r>
                      <a:r>
                        <a:rPr lang="en-US" sz="1900" dirty="0" err="1"/>
                        <a:t>dfs_release</a:t>
                      </a:r>
                      <a:r>
                        <a:rPr lang="en-US" sz="1900" dirty="0"/>
                        <a:t>(),</a:t>
                      </a:r>
                      <a:r>
                        <a:rPr lang="en-US" sz="1900" dirty="0" err="1"/>
                        <a:t>dfs_lookup</a:t>
                      </a:r>
                      <a:r>
                        <a:rPr lang="en-US" sz="1900" dirty="0"/>
                        <a:t>()</a:t>
                      </a:r>
                    </a:p>
                  </a:txBody>
                  <a:tcPr marL="121920" marR="121920" marT="60960" marB="60960"/>
                </a:tc>
                <a:extLst>
                  <a:ext uri="{0D108BD9-81ED-4DB2-BD59-A6C34878D82A}">
                    <a16:rowId xmlns:a16="http://schemas.microsoft.com/office/drawing/2014/main" val="2035486142"/>
                  </a:ext>
                </a:extLst>
              </a:tr>
              <a:tr h="428308">
                <a:tc>
                  <a:txBody>
                    <a:bodyPr/>
                    <a:lstStyle/>
                    <a:p>
                      <a:pPr algn="l"/>
                      <a:r>
                        <a:rPr lang="en-US" sz="1900" dirty="0" err="1"/>
                        <a:t>pwritev</a:t>
                      </a:r>
                      <a:r>
                        <a:rPr lang="en-US" sz="1900" dirty="0"/>
                        <a:t>(), </a:t>
                      </a:r>
                      <a:r>
                        <a:rPr lang="en-US" sz="1900" dirty="0" err="1"/>
                        <a:t>preadv</a:t>
                      </a:r>
                      <a:r>
                        <a:rPr lang="en-US" sz="1900" dirty="0"/>
                        <a:t>()</a:t>
                      </a:r>
                    </a:p>
                  </a:txBody>
                  <a:tcPr marL="121920" marR="121920" marT="60960" marB="60960"/>
                </a:tc>
                <a:tc>
                  <a:txBody>
                    <a:bodyPr/>
                    <a:lstStyle/>
                    <a:p>
                      <a:pPr algn="l"/>
                      <a:r>
                        <a:rPr lang="en-US" sz="1900" dirty="0" err="1"/>
                        <a:t>dfs_read</a:t>
                      </a:r>
                      <a:r>
                        <a:rPr lang="en-US" sz="1900" dirty="0"/>
                        <a:t>/write()</a:t>
                      </a:r>
                    </a:p>
                  </a:txBody>
                  <a:tcPr marL="121920" marR="121920" marT="60960" marB="60960"/>
                </a:tc>
                <a:extLst>
                  <a:ext uri="{0D108BD9-81ED-4DB2-BD59-A6C34878D82A}">
                    <a16:rowId xmlns:a16="http://schemas.microsoft.com/office/drawing/2014/main" val="4154716231"/>
                  </a:ext>
                </a:extLst>
              </a:tr>
              <a:tr h="428308">
                <a:tc>
                  <a:txBody>
                    <a:bodyPr/>
                    <a:lstStyle/>
                    <a:p>
                      <a:pPr algn="l"/>
                      <a:r>
                        <a:rPr lang="en-US" sz="1900" dirty="0"/>
                        <a:t>{</a:t>
                      </a:r>
                      <a:r>
                        <a:rPr lang="en-US" sz="1900" dirty="0" err="1"/>
                        <a:t>set,get,list,remove</a:t>
                      </a:r>
                      <a:r>
                        <a:rPr lang="en-US" sz="1900" dirty="0"/>
                        <a:t>}</a:t>
                      </a:r>
                      <a:r>
                        <a:rPr lang="en-US" sz="1900" dirty="0" err="1"/>
                        <a:t>xattr</a:t>
                      </a:r>
                      <a:r>
                        <a:rPr lang="en-US" sz="1900" dirty="0"/>
                        <a:t>()</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err="1"/>
                        <a:t>dfs</a:t>
                      </a:r>
                      <a:r>
                        <a:rPr lang="en-US" sz="1900" dirty="0"/>
                        <a:t>_{</a:t>
                      </a:r>
                      <a:r>
                        <a:rPr lang="en-US" sz="1900" dirty="0" err="1"/>
                        <a:t>set,get,list,remove</a:t>
                      </a:r>
                      <a:r>
                        <a:rPr lang="en-US" sz="1900" dirty="0"/>
                        <a:t>}</a:t>
                      </a:r>
                      <a:r>
                        <a:rPr lang="en-US" sz="1900" dirty="0" err="1"/>
                        <a:t>xattr</a:t>
                      </a:r>
                      <a:endParaRPr lang="en-US" sz="1900" dirty="0"/>
                    </a:p>
                  </a:txBody>
                  <a:tcPr marL="121920" marR="121920" marT="60960" marB="60960"/>
                </a:tc>
                <a:extLst>
                  <a:ext uri="{0D108BD9-81ED-4DB2-BD59-A6C34878D82A}">
                    <a16:rowId xmlns:a16="http://schemas.microsoft.com/office/drawing/2014/main" val="234719134"/>
                  </a:ext>
                </a:extLst>
              </a:tr>
              <a:tr h="428308">
                <a:tc>
                  <a:txBody>
                    <a:bodyPr/>
                    <a:lstStyle/>
                    <a:p>
                      <a:pPr algn="l"/>
                      <a:r>
                        <a:rPr lang="en-US" sz="1900" dirty="0"/>
                        <a:t>stat(), </a:t>
                      </a:r>
                      <a:r>
                        <a:rPr lang="en-US" sz="1900" dirty="0" err="1"/>
                        <a:t>fstat</a:t>
                      </a:r>
                      <a:r>
                        <a:rPr lang="en-US" sz="1900" dirty="0"/>
                        <a:t>()</a:t>
                      </a:r>
                    </a:p>
                  </a:txBody>
                  <a:tcPr marL="121920" marR="121920" marT="60960" marB="60960"/>
                </a:tc>
                <a:tc>
                  <a:txBody>
                    <a:bodyPr/>
                    <a:lstStyle/>
                    <a:p>
                      <a:pPr algn="l"/>
                      <a:r>
                        <a:rPr lang="en-US" sz="1900" dirty="0" err="1"/>
                        <a:t>dfs_stat</a:t>
                      </a:r>
                      <a:r>
                        <a:rPr lang="en-US" sz="1900" dirty="0"/>
                        <a:t>(),</a:t>
                      </a:r>
                      <a:r>
                        <a:rPr lang="en-US" sz="1900" dirty="0" err="1"/>
                        <a:t>ostat</a:t>
                      </a:r>
                      <a:r>
                        <a:rPr lang="en-US" sz="1900" dirty="0"/>
                        <a:t>()</a:t>
                      </a:r>
                    </a:p>
                  </a:txBody>
                  <a:tcPr marL="121920" marR="121920" marT="60960" marB="60960"/>
                </a:tc>
                <a:extLst>
                  <a:ext uri="{0D108BD9-81ED-4DB2-BD59-A6C34878D82A}">
                    <a16:rowId xmlns:a16="http://schemas.microsoft.com/office/drawing/2014/main" val="3598065756"/>
                  </a:ext>
                </a:extLst>
              </a:tr>
              <a:tr h="749541">
                <a:tc>
                  <a:txBody>
                    <a:bodyPr/>
                    <a:lstStyle/>
                    <a:p>
                      <a:pPr algn="l"/>
                      <a:r>
                        <a:rPr lang="en-US" sz="1900" dirty="0" err="1"/>
                        <a:t>readdir</a:t>
                      </a:r>
                      <a:r>
                        <a:rPr lang="en-US" sz="1900" dirty="0"/>
                        <a:t>()</a:t>
                      </a:r>
                    </a:p>
                    <a:p>
                      <a:pPr algn="l"/>
                      <a:r>
                        <a:rPr lang="en-US" sz="1900" dirty="0"/>
                        <a:t>…</a:t>
                      </a:r>
                    </a:p>
                  </a:txBody>
                  <a:tcPr marL="121920" marR="121920" marT="60960" marB="60960"/>
                </a:tc>
                <a:tc>
                  <a:txBody>
                    <a:bodyPr/>
                    <a:lstStyle/>
                    <a:p>
                      <a:pPr algn="l"/>
                      <a:r>
                        <a:rPr lang="en-US" sz="1900" dirty="0" err="1"/>
                        <a:t>dfs_readdir</a:t>
                      </a:r>
                      <a:r>
                        <a:rPr lang="en-US" sz="1900" dirty="0"/>
                        <a:t>()</a:t>
                      </a:r>
                    </a:p>
                    <a:p>
                      <a:pPr algn="l"/>
                      <a:r>
                        <a:rPr lang="en-US" sz="1900" dirty="0"/>
                        <a:t>…</a:t>
                      </a:r>
                    </a:p>
                  </a:txBody>
                  <a:tcPr marL="121920" marR="121920" marT="60960" marB="60960"/>
                </a:tc>
                <a:extLst>
                  <a:ext uri="{0D108BD9-81ED-4DB2-BD59-A6C34878D82A}">
                    <a16:rowId xmlns:a16="http://schemas.microsoft.com/office/drawing/2014/main" val="2839934005"/>
                  </a:ext>
                </a:extLst>
              </a:tr>
            </a:tbl>
          </a:graphicData>
        </a:graphic>
      </p:graphicFrame>
      <p:sp>
        <p:nvSpPr>
          <p:cNvPr id="7" name="TextBox 6">
            <a:extLst>
              <a:ext uri="{FF2B5EF4-FFF2-40B4-BE49-F238E27FC236}">
                <a16:creationId xmlns:a16="http://schemas.microsoft.com/office/drawing/2014/main" id="{38ED78D9-9920-57E4-F727-1AE5EF018E78}"/>
              </a:ext>
            </a:extLst>
          </p:cNvPr>
          <p:cNvSpPr txBox="1"/>
          <p:nvPr/>
        </p:nvSpPr>
        <p:spPr>
          <a:xfrm>
            <a:off x="592916" y="4951877"/>
            <a:ext cx="11300737" cy="1244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spcBef>
                <a:spcPts val="600"/>
              </a:spcBef>
              <a:buFont typeface="Arial" panose="020B0604020202020204" pitchFamily="34" charset="0"/>
              <a:buChar char="•"/>
            </a:pPr>
            <a:r>
              <a:rPr lang="en-US" dirty="0">
                <a:solidFill>
                  <a:srgbClr val="003C71"/>
                </a:solidFill>
              </a:rPr>
              <a:t>Mostly 1-1 mapping from POSIX API to DFS API.</a:t>
            </a:r>
          </a:p>
          <a:p>
            <a:pPr marL="342900" indent="-342900">
              <a:spcBef>
                <a:spcPts val="600"/>
              </a:spcBef>
              <a:buFont typeface="Arial" panose="020B0604020202020204" pitchFamily="34" charset="0"/>
              <a:buChar char="•"/>
            </a:pPr>
            <a:r>
              <a:rPr lang="en-US" dirty="0">
                <a:solidFill>
                  <a:srgbClr val="003C71"/>
                </a:solidFill>
              </a:rPr>
              <a:t>Instead of File &amp; Directory descriptors, use DFS objects.</a:t>
            </a:r>
          </a:p>
          <a:p>
            <a:pPr marL="342900" indent="-342900">
              <a:spcBef>
                <a:spcPts val="600"/>
              </a:spcBef>
              <a:buFont typeface="Arial" panose="020B0604020202020204" pitchFamily="34" charset="0"/>
              <a:buChar char="•"/>
            </a:pPr>
            <a:r>
              <a:rPr lang="en-US" dirty="0">
                <a:solidFill>
                  <a:srgbClr val="003C71"/>
                </a:solidFill>
              </a:rPr>
              <a:t>All calls need the DFS mount which is usually done once initialization.</a:t>
            </a:r>
          </a:p>
        </p:txBody>
      </p:sp>
    </p:spTree>
    <p:extLst>
      <p:ext uri="{BB962C8B-B14F-4D97-AF65-F5344CB8AC3E}">
        <p14:creationId xmlns:p14="http://schemas.microsoft.com/office/powerpoint/2010/main" val="6036441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F0187-95A1-8040-A0B7-70A2762259AF}"/>
              </a:ext>
            </a:extLst>
          </p:cNvPr>
          <p:cNvSpPr>
            <a:spLocks noGrp="1"/>
          </p:cNvSpPr>
          <p:nvPr>
            <p:ph type="title"/>
          </p:nvPr>
        </p:nvSpPr>
        <p:spPr/>
        <p:txBody>
          <a:bodyPr>
            <a:normAutofit/>
          </a:bodyPr>
          <a:lstStyle/>
          <a:p>
            <a:r>
              <a:rPr lang="en-US" dirty="0"/>
              <a:t>DFUSE</a:t>
            </a:r>
          </a:p>
        </p:txBody>
      </p:sp>
      <p:sp>
        <p:nvSpPr>
          <p:cNvPr id="12" name="Content Placeholder 11">
            <a:extLst>
              <a:ext uri="{FF2B5EF4-FFF2-40B4-BE49-F238E27FC236}">
                <a16:creationId xmlns:a16="http://schemas.microsoft.com/office/drawing/2014/main" id="{CB3CA15F-00CA-1244-8DF4-275F5A4BB3E3}"/>
              </a:ext>
            </a:extLst>
          </p:cNvPr>
          <p:cNvSpPr>
            <a:spLocks noGrp="1"/>
          </p:cNvSpPr>
          <p:nvPr>
            <p:ph idx="1"/>
          </p:nvPr>
        </p:nvSpPr>
        <p:spPr>
          <a:xfrm>
            <a:off x="609601" y="1571747"/>
            <a:ext cx="10970683" cy="4567767"/>
          </a:xfrm>
        </p:spPr>
        <p:txBody>
          <a:bodyPr>
            <a:normAutofit/>
          </a:bodyPr>
          <a:lstStyle/>
          <a:p>
            <a:r>
              <a:rPr lang="en-US" sz="1867" dirty="0">
                <a:solidFill>
                  <a:schemeClr val="accent1"/>
                </a:solidFill>
              </a:rPr>
              <a:t>To mount an existing POSIX container with </a:t>
            </a:r>
            <a:r>
              <a:rPr lang="en-US" sz="1867" dirty="0" err="1">
                <a:solidFill>
                  <a:schemeClr val="accent1"/>
                </a:solidFill>
              </a:rPr>
              <a:t>dfuse</a:t>
            </a:r>
            <a:r>
              <a:rPr lang="en-US" sz="1867" dirty="0">
                <a:solidFill>
                  <a:schemeClr val="accent1"/>
                </a:solidFill>
              </a:rPr>
              <a:t>, run the following command:</a:t>
            </a:r>
          </a:p>
          <a:p>
            <a:pPr lvl="1"/>
            <a:r>
              <a:rPr lang="en-US" sz="1600" dirty="0" err="1">
                <a:latin typeface="Courier" pitchFamily="2" charset="0"/>
              </a:rPr>
              <a:t>dfuse</a:t>
            </a:r>
            <a:r>
              <a:rPr lang="en-US" sz="1600" dirty="0">
                <a:latin typeface="Courier" pitchFamily="2" charset="0"/>
              </a:rPr>
              <a:t> </a:t>
            </a:r>
            <a:r>
              <a:rPr lang="en-US" sz="1600" dirty="0" err="1">
                <a:latin typeface="Courier" pitchFamily="2" charset="0"/>
              </a:rPr>
              <a:t>mypool</a:t>
            </a:r>
            <a:r>
              <a:rPr lang="en-US" sz="1600" dirty="0">
                <a:latin typeface="Courier" pitchFamily="2" charset="0"/>
              </a:rPr>
              <a:t> </a:t>
            </a:r>
            <a:r>
              <a:rPr lang="en-US" sz="1600" dirty="0" err="1">
                <a:latin typeface="Courier" pitchFamily="2" charset="0"/>
              </a:rPr>
              <a:t>mycont</a:t>
            </a:r>
            <a:r>
              <a:rPr lang="en-US" sz="1600" dirty="0">
                <a:latin typeface="Courier" pitchFamily="2" charset="0"/>
              </a:rPr>
              <a:t> -m /</a:t>
            </a:r>
            <a:r>
              <a:rPr lang="en-US" sz="1600" dirty="0" err="1">
                <a:latin typeface="Courier" pitchFamily="2" charset="0"/>
              </a:rPr>
              <a:t>mnt</a:t>
            </a:r>
            <a:r>
              <a:rPr lang="en-US" sz="1600" dirty="0">
                <a:latin typeface="Courier" pitchFamily="2" charset="0"/>
              </a:rPr>
              <a:t>/</a:t>
            </a:r>
            <a:r>
              <a:rPr lang="en-US" sz="1600" dirty="0" err="1">
                <a:latin typeface="Courier" pitchFamily="2" charset="0"/>
              </a:rPr>
              <a:t>dfuse</a:t>
            </a:r>
            <a:endParaRPr lang="en-US" sz="1600" dirty="0">
              <a:latin typeface="Courier" pitchFamily="2" charset="0"/>
            </a:endParaRPr>
          </a:p>
          <a:p>
            <a:pPr lvl="1"/>
            <a:r>
              <a:rPr lang="en-US" sz="1600" dirty="0"/>
              <a:t>No one can access your container / mountpoint unless access is provided on the pool and container (through ACLs).</a:t>
            </a:r>
          </a:p>
          <a:p>
            <a:r>
              <a:rPr lang="en-US" sz="1867" dirty="0">
                <a:solidFill>
                  <a:schemeClr val="accent1"/>
                </a:solidFill>
              </a:rPr>
              <a:t>Now you have a parallel file system under /</a:t>
            </a:r>
            <a:r>
              <a:rPr lang="en-US" sz="1867" dirty="0" err="1">
                <a:solidFill>
                  <a:schemeClr val="accent1"/>
                </a:solidFill>
              </a:rPr>
              <a:t>mnt</a:t>
            </a:r>
            <a:r>
              <a:rPr lang="en-US" sz="1867" dirty="0">
                <a:solidFill>
                  <a:schemeClr val="accent1"/>
                </a:solidFill>
              </a:rPr>
              <a:t>/</a:t>
            </a:r>
            <a:r>
              <a:rPr lang="en-US" sz="1867" dirty="0" err="1">
                <a:solidFill>
                  <a:schemeClr val="accent1"/>
                </a:solidFill>
              </a:rPr>
              <a:t>dfuse</a:t>
            </a:r>
            <a:r>
              <a:rPr lang="en-US" sz="1867" dirty="0">
                <a:solidFill>
                  <a:schemeClr val="accent1"/>
                </a:solidFill>
              </a:rPr>
              <a:t> on all nodes where that is mounted</a:t>
            </a:r>
          </a:p>
          <a:p>
            <a:pPr lvl="1"/>
            <a:r>
              <a:rPr lang="en-US" sz="1467" dirty="0">
                <a:solidFill>
                  <a:schemeClr val="accent1"/>
                </a:solidFill>
              </a:rPr>
              <a:t>Access files / directories as any namespace in the container, and applications can run without any modifications (the easy path).</a:t>
            </a:r>
          </a:p>
          <a:p>
            <a:r>
              <a:rPr lang="en-US" sz="1867" dirty="0">
                <a:solidFill>
                  <a:schemeClr val="accent1"/>
                </a:solidFill>
              </a:rPr>
              <a:t>Interception Libraries:</a:t>
            </a:r>
          </a:p>
          <a:p>
            <a:pPr lvl="1"/>
            <a:r>
              <a:rPr lang="en-US" sz="1600" dirty="0"/>
              <a:t>This library works in conjunction with </a:t>
            </a:r>
            <a:r>
              <a:rPr lang="en-US" sz="1600" dirty="0" err="1"/>
              <a:t>dfuse</a:t>
            </a:r>
            <a:r>
              <a:rPr lang="en-US" sz="1600" dirty="0"/>
              <a:t> and allow to interception of POSIX I/O calls and issue the I/O operations directly from the application context through </a:t>
            </a:r>
            <a:r>
              <a:rPr lang="en-US" sz="1600" dirty="0" err="1"/>
              <a:t>libdaos</a:t>
            </a:r>
            <a:r>
              <a:rPr lang="en-US" sz="1600" dirty="0"/>
              <a:t> without any application changes.</a:t>
            </a:r>
            <a:endParaRPr lang="en-US" sz="1600" dirty="0">
              <a:solidFill>
                <a:schemeClr val="tx2"/>
              </a:solidFill>
            </a:endParaRPr>
          </a:p>
          <a:p>
            <a:pPr lvl="1"/>
            <a:r>
              <a:rPr lang="en-US" sz="1600" dirty="0">
                <a:solidFill>
                  <a:schemeClr val="tx2"/>
                </a:solidFill>
              </a:rPr>
              <a:t>This provides kernel-bypass for I/O. To use this set the LD_PRELOAD to point to the shared library in the DOAS install </a:t>
            </a:r>
            <a:r>
              <a:rPr lang="en-US" sz="1600" dirty="0" err="1">
                <a:solidFill>
                  <a:schemeClr val="tx2"/>
                </a:solidFill>
              </a:rPr>
              <a:t>dir</a:t>
            </a:r>
            <a:endParaRPr lang="en-US" sz="1600" dirty="0"/>
          </a:p>
          <a:p>
            <a:pPr lvl="2"/>
            <a:r>
              <a:rPr lang="en-US" sz="1600" dirty="0">
                <a:solidFill>
                  <a:schemeClr val="tx2"/>
                </a:solidFill>
              </a:rPr>
              <a:t>LD_PRELOAD=/path/to/daos/install/lib/</a:t>
            </a:r>
            <a:r>
              <a:rPr lang="en-US" sz="1600" dirty="0" err="1">
                <a:solidFill>
                  <a:schemeClr val="tx2"/>
                </a:solidFill>
              </a:rPr>
              <a:t>libioil.so</a:t>
            </a:r>
            <a:r>
              <a:rPr lang="en-US" sz="1600" dirty="0">
                <a:solidFill>
                  <a:schemeClr val="tx2"/>
                </a:solidFill>
              </a:rPr>
              <a:t> or libpil4dfs.so</a:t>
            </a:r>
          </a:p>
        </p:txBody>
      </p:sp>
    </p:spTree>
    <p:extLst>
      <p:ext uri="{BB962C8B-B14F-4D97-AF65-F5344CB8AC3E}">
        <p14:creationId xmlns:p14="http://schemas.microsoft.com/office/powerpoint/2010/main" val="33265970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C143-871E-C37D-B17E-816EC105EA4E}"/>
              </a:ext>
            </a:extLst>
          </p:cNvPr>
          <p:cNvSpPr>
            <a:spLocks noGrp="1"/>
          </p:cNvSpPr>
          <p:nvPr>
            <p:ph type="title"/>
          </p:nvPr>
        </p:nvSpPr>
        <p:spPr/>
        <p:txBody>
          <a:bodyPr/>
          <a:lstStyle/>
          <a:p>
            <a:r>
              <a:rPr lang="en-US" dirty="0"/>
              <a:t>Hands On</a:t>
            </a:r>
          </a:p>
        </p:txBody>
      </p:sp>
      <p:sp>
        <p:nvSpPr>
          <p:cNvPr id="3" name="Content Placeholder 2">
            <a:extLst>
              <a:ext uri="{FF2B5EF4-FFF2-40B4-BE49-F238E27FC236}">
                <a16:creationId xmlns:a16="http://schemas.microsoft.com/office/drawing/2014/main" id="{9158C81D-150B-22B2-4531-B4D69293580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17091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20052"/>
      </p:ext>
    </p:extLst>
  </p:cSld>
  <p:clrMapOvr>
    <a:masterClrMapping/>
  </p:clrMapOvr>
  <mc:AlternateContent xmlns:mc="http://schemas.openxmlformats.org/markup-compatibility/2006" xmlns:p14="http://schemas.microsoft.com/office/powerpoint/2010/main">
    <mc:Choice Requires="p14">
      <p:transition p14:dur="0" advTm="21359"/>
    </mc:Choice>
    <mc:Fallback xmlns="">
      <p:transition advTm="2135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16F78-780B-A4A5-161F-BF211ECC5B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AFFE9-A965-2C59-5A8C-0E3428A82812}"/>
              </a:ext>
            </a:extLst>
          </p:cNvPr>
          <p:cNvSpPr>
            <a:spLocks noGrp="1"/>
          </p:cNvSpPr>
          <p:nvPr>
            <p:ph type="title"/>
          </p:nvPr>
        </p:nvSpPr>
        <p:spPr/>
        <p:txBody>
          <a:bodyPr/>
          <a:lstStyle/>
          <a:p>
            <a:r>
              <a:rPr lang="en-US" dirty="0"/>
              <a:t>DAOS User API</a:t>
            </a:r>
          </a:p>
        </p:txBody>
      </p:sp>
      <p:sp>
        <p:nvSpPr>
          <p:cNvPr id="3" name="Content Placeholder 2">
            <a:extLst>
              <a:ext uri="{FF2B5EF4-FFF2-40B4-BE49-F238E27FC236}">
                <a16:creationId xmlns:a16="http://schemas.microsoft.com/office/drawing/2014/main" id="{EBF9B7B0-30BA-7CB9-5F34-F7ADA76320A2}"/>
              </a:ext>
            </a:extLst>
          </p:cNvPr>
          <p:cNvSpPr>
            <a:spLocks noGrp="1"/>
          </p:cNvSpPr>
          <p:nvPr>
            <p:ph idx="1"/>
          </p:nvPr>
        </p:nvSpPr>
        <p:spPr>
          <a:xfrm>
            <a:off x="592915" y="1524000"/>
            <a:ext cx="10444431" cy="4724402"/>
          </a:xfrm>
        </p:spPr>
        <p:txBody>
          <a:bodyPr>
            <a:normAutofit/>
          </a:bodyPr>
          <a:lstStyle/>
          <a:p>
            <a:r>
              <a:rPr lang="en-US" dirty="0"/>
              <a:t>Pools:</a:t>
            </a:r>
          </a:p>
          <a:p>
            <a:pPr lvl="1"/>
            <a:r>
              <a:rPr lang="en-US" dirty="0"/>
              <a:t>Connect, disconnect, query</a:t>
            </a:r>
          </a:p>
          <a:p>
            <a:r>
              <a:rPr lang="en-US" dirty="0"/>
              <a:t>Containers:</a:t>
            </a:r>
          </a:p>
          <a:p>
            <a:pPr lvl="1"/>
            <a:r>
              <a:rPr lang="en-US" dirty="0"/>
              <a:t>Create, destroy, open, close, query, properties, attributes</a:t>
            </a:r>
          </a:p>
          <a:p>
            <a:r>
              <a:rPr lang="en-US" dirty="0"/>
              <a:t>Objects:</a:t>
            </a:r>
          </a:p>
          <a:p>
            <a:pPr lvl="1"/>
            <a:r>
              <a:rPr lang="en-US" dirty="0"/>
              <a:t>Access APIs based on type</a:t>
            </a:r>
          </a:p>
        </p:txBody>
      </p:sp>
    </p:spTree>
    <p:extLst>
      <p:ext uri="{BB962C8B-B14F-4D97-AF65-F5344CB8AC3E}">
        <p14:creationId xmlns:p14="http://schemas.microsoft.com/office/powerpoint/2010/main" val="2719429854"/>
      </p:ext>
    </p:extLst>
  </p:cSld>
  <p:clrMapOvr>
    <a:masterClrMapping/>
  </p:clrMapOvr>
  <mc:AlternateContent xmlns:mc="http://schemas.openxmlformats.org/markup-compatibility/2006" xmlns:p14="http://schemas.microsoft.com/office/powerpoint/2010/main">
    <mc:Choice Requires="p14">
      <p:transition spd="med" p14:dur="700" advTm="299728">
        <p:fade/>
      </p:transition>
    </mc:Choice>
    <mc:Fallback xmlns="">
      <p:transition spd="med" advTm="299728">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4C2A-62E3-2E4B-B85C-29C9394D0FCC}"/>
              </a:ext>
            </a:extLst>
          </p:cNvPr>
          <p:cNvSpPr>
            <a:spLocks noGrp="1"/>
          </p:cNvSpPr>
          <p:nvPr>
            <p:ph type="title"/>
          </p:nvPr>
        </p:nvSpPr>
        <p:spPr/>
        <p:txBody>
          <a:bodyPr/>
          <a:lstStyle/>
          <a:p>
            <a:r>
              <a:rPr lang="en-FR" dirty="0"/>
              <a:t>DAOS Data Model: Objects</a:t>
            </a:r>
          </a:p>
        </p:txBody>
      </p:sp>
      <p:sp>
        <p:nvSpPr>
          <p:cNvPr id="214" name="Rounded Rectangle 213">
            <a:extLst>
              <a:ext uri="{FF2B5EF4-FFF2-40B4-BE49-F238E27FC236}">
                <a16:creationId xmlns:a16="http://schemas.microsoft.com/office/drawing/2014/main" id="{1EDA8713-25A8-2C4F-A130-8AE7B933F27F}"/>
              </a:ext>
            </a:extLst>
          </p:cNvPr>
          <p:cNvSpPr/>
          <p:nvPr/>
        </p:nvSpPr>
        <p:spPr bwMode="auto">
          <a:xfrm>
            <a:off x="1469374" y="4006110"/>
            <a:ext cx="1484596" cy="35116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err="1">
                <a:ln>
                  <a:noFill/>
                </a:ln>
                <a:solidFill>
                  <a:prstClr val="black"/>
                </a:solidFill>
                <a:effectLst/>
                <a:uLnTx/>
                <a:uFillTx/>
              </a:rPr>
              <a:t>dkey</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15" name="Rounded Rectangle 214">
            <a:extLst>
              <a:ext uri="{FF2B5EF4-FFF2-40B4-BE49-F238E27FC236}">
                <a16:creationId xmlns:a16="http://schemas.microsoft.com/office/drawing/2014/main" id="{1BBCA3AA-991B-464F-9D75-50EF9F7C2195}"/>
              </a:ext>
            </a:extLst>
          </p:cNvPr>
          <p:cNvSpPr/>
          <p:nvPr/>
        </p:nvSpPr>
        <p:spPr bwMode="auto">
          <a:xfrm>
            <a:off x="2973551" y="4006110"/>
            <a:ext cx="1484596" cy="35116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err="1">
                <a:ln>
                  <a:noFill/>
                </a:ln>
                <a:solidFill>
                  <a:prstClr val="black"/>
                </a:solidFill>
                <a:effectLst/>
                <a:uLnTx/>
                <a:uFillTx/>
              </a:rPr>
              <a:t>akey</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16" name="Rounded Rectangle 215">
            <a:extLst>
              <a:ext uri="{FF2B5EF4-FFF2-40B4-BE49-F238E27FC236}">
                <a16:creationId xmlns:a16="http://schemas.microsoft.com/office/drawing/2014/main" id="{F2EB93A6-6174-7F47-A1FC-436339E114C0}"/>
              </a:ext>
            </a:extLst>
          </p:cNvPr>
          <p:cNvSpPr/>
          <p:nvPr/>
        </p:nvSpPr>
        <p:spPr bwMode="auto">
          <a:xfrm>
            <a:off x="4478308" y="4000468"/>
            <a:ext cx="1484596" cy="35116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black"/>
                </a:solidFill>
                <a:effectLst/>
                <a:uLnTx/>
                <a:uFillTx/>
              </a:rPr>
              <a:t>index</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17" name="Rounded Rectangle 216">
            <a:extLst>
              <a:ext uri="{FF2B5EF4-FFF2-40B4-BE49-F238E27FC236}">
                <a16:creationId xmlns:a16="http://schemas.microsoft.com/office/drawing/2014/main" id="{2CD88441-F330-A54C-AE00-2E717B70F56E}"/>
              </a:ext>
            </a:extLst>
          </p:cNvPr>
          <p:cNvSpPr/>
          <p:nvPr/>
        </p:nvSpPr>
        <p:spPr bwMode="auto">
          <a:xfrm>
            <a:off x="6002645" y="4000468"/>
            <a:ext cx="3973013" cy="35116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lang="en-GB" sz="1600" dirty="0">
                <a:solidFill>
                  <a:prstClr val="black"/>
                </a:solidFill>
                <a:latin typeface="Arial" charset="0"/>
                <a:ea typeface="ＭＳ Ｐゴシック" pitchFamily="1" charset="-128"/>
              </a:rPr>
              <a:t>record</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8" name="Left Brace 7">
            <a:extLst>
              <a:ext uri="{FF2B5EF4-FFF2-40B4-BE49-F238E27FC236}">
                <a16:creationId xmlns:a16="http://schemas.microsoft.com/office/drawing/2014/main" id="{A4E45B7B-E0F4-C244-A0A4-2DF916D74700}"/>
              </a:ext>
            </a:extLst>
          </p:cNvPr>
          <p:cNvSpPr/>
          <p:nvPr/>
        </p:nvSpPr>
        <p:spPr>
          <a:xfrm rot="5400000">
            <a:off x="3499604" y="1514589"/>
            <a:ext cx="433070" cy="4493533"/>
          </a:xfrm>
          <a:prstGeom prst="leftBrace">
            <a:avLst>
              <a:gd name="adj1" fmla="val 8333"/>
              <a:gd name="adj2" fmla="val 5000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FR" sz="1800" b="0" i="0" u="none" strike="noStrike" cap="none" spc="0" normalizeH="0" baseline="0">
              <a:ln>
                <a:noFill/>
              </a:ln>
              <a:solidFill>
                <a:srgbClr val="000000"/>
              </a:solidFill>
              <a:effectLst/>
              <a:uFillTx/>
            </a:endParaRPr>
          </a:p>
        </p:txBody>
      </p:sp>
      <p:sp>
        <p:nvSpPr>
          <p:cNvPr id="9" name="TextBox 8">
            <a:extLst>
              <a:ext uri="{FF2B5EF4-FFF2-40B4-BE49-F238E27FC236}">
                <a16:creationId xmlns:a16="http://schemas.microsoft.com/office/drawing/2014/main" id="{C7227F2B-2B93-804C-9972-1473AADA1122}"/>
              </a:ext>
            </a:extLst>
          </p:cNvPr>
          <p:cNvSpPr txBox="1"/>
          <p:nvPr/>
        </p:nvSpPr>
        <p:spPr>
          <a:xfrm>
            <a:off x="2973889" y="3267821"/>
            <a:ext cx="1378583"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600" b="0" i="0" u="none" strike="noStrike" cap="none" spc="0" normalizeH="0" baseline="0" dirty="0">
                <a:ln>
                  <a:noFill/>
                </a:ln>
                <a:solidFill>
                  <a:schemeClr val="tx2"/>
                </a:solidFill>
                <a:effectLst/>
                <a:uFillTx/>
                <a:latin typeface="+mn-lt"/>
                <a:ea typeface="+mn-ea"/>
                <a:cs typeface="+mn-cs"/>
                <a:sym typeface="Helvetica Neue"/>
              </a:rPr>
              <a:t>Composite key</a:t>
            </a:r>
          </a:p>
        </p:txBody>
      </p:sp>
      <p:cxnSp>
        <p:nvCxnSpPr>
          <p:cNvPr id="11" name="Straight Arrow Connector 10">
            <a:extLst>
              <a:ext uri="{FF2B5EF4-FFF2-40B4-BE49-F238E27FC236}">
                <a16:creationId xmlns:a16="http://schemas.microsoft.com/office/drawing/2014/main" id="{E9D33FDB-26E0-EC44-BF4F-1846C8C26EF6}"/>
              </a:ext>
            </a:extLst>
          </p:cNvPr>
          <p:cNvCxnSpPr>
            <a:cxnSpLocks/>
            <a:stCxn id="12" idx="0"/>
            <a:endCxn id="214" idx="2"/>
          </p:cNvCxnSpPr>
          <p:nvPr/>
        </p:nvCxnSpPr>
        <p:spPr>
          <a:xfrm flipV="1">
            <a:off x="1646253" y="4357279"/>
            <a:ext cx="565419" cy="70228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C3E22FFF-0C21-4443-99E5-501EC468AC6A}"/>
              </a:ext>
            </a:extLst>
          </p:cNvPr>
          <p:cNvSpPr txBox="1"/>
          <p:nvPr/>
        </p:nvSpPr>
        <p:spPr>
          <a:xfrm>
            <a:off x="40044" y="5059560"/>
            <a:ext cx="3212418" cy="1231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600" b="0" i="1" u="none" strike="noStrike" cap="none" spc="0" normalizeH="0" baseline="0" dirty="0">
                <a:ln>
                  <a:noFill/>
                </a:ln>
                <a:solidFill>
                  <a:schemeClr val="tx2"/>
                </a:solidFill>
                <a:effectLst/>
                <a:uFillTx/>
                <a:latin typeface="+mn-lt"/>
                <a:ea typeface="+mn-ea"/>
                <a:cs typeface="+mn-cs"/>
                <a:sym typeface="Helvetica Neue"/>
              </a:rPr>
              <a:t>Distribution key</a:t>
            </a:r>
          </a:p>
          <a:p>
            <a:pPr marL="0" marR="0" indent="0" algn="l" defTabSz="2438338" rtl="0" fontAlgn="auto" latinLnBrk="0" hangingPunct="0">
              <a:lnSpc>
                <a:spcPct val="100000"/>
              </a:lnSpc>
              <a:spcBef>
                <a:spcPts val="0"/>
              </a:spcBef>
              <a:spcAft>
                <a:spcPts val="0"/>
              </a:spcAft>
              <a:buClrTx/>
              <a:buSzTx/>
              <a:buFontTx/>
              <a:buNone/>
              <a:tabLst/>
            </a:pPr>
            <a:r>
              <a:rPr kumimoji="0" lang="en-FR" sz="1600" b="0" i="0" u="none" strike="noStrike" cap="none" spc="0" normalizeH="0" baseline="0" dirty="0">
                <a:ln>
                  <a:noFill/>
                </a:ln>
                <a:solidFill>
                  <a:schemeClr val="tx2"/>
                </a:solidFill>
                <a:effectLst/>
                <a:uFillTx/>
                <a:latin typeface="+mn-lt"/>
                <a:ea typeface="+mn-ea"/>
                <a:cs typeface="+mn-cs"/>
                <a:sym typeface="Helvetica Neue"/>
              </a:rPr>
              <a:t>Variable length</a:t>
            </a:r>
          </a:p>
          <a:p>
            <a:pPr marL="0" marR="0" indent="0" algn="l" defTabSz="2438338" rtl="0" fontAlgn="auto" latinLnBrk="0" hangingPunct="0">
              <a:lnSpc>
                <a:spcPct val="100000"/>
              </a:lnSpc>
              <a:spcBef>
                <a:spcPts val="0"/>
              </a:spcBef>
              <a:spcAft>
                <a:spcPts val="0"/>
              </a:spcAft>
              <a:buClrTx/>
              <a:buSzTx/>
              <a:buFontTx/>
              <a:buNone/>
              <a:tabLst/>
            </a:pPr>
            <a:r>
              <a:rPr lang="en-FR" sz="1600" dirty="0">
                <a:solidFill>
                  <a:schemeClr val="tx2"/>
                </a:solidFill>
              </a:rPr>
              <a:t>Integer, string, data structure, …</a:t>
            </a:r>
          </a:p>
          <a:p>
            <a:pPr marL="0" marR="0" indent="0" algn="l" defTabSz="2438338" rtl="0" fontAlgn="auto" latinLnBrk="0" hangingPunct="0">
              <a:lnSpc>
                <a:spcPct val="100000"/>
              </a:lnSpc>
              <a:spcBef>
                <a:spcPts val="0"/>
              </a:spcBef>
              <a:spcAft>
                <a:spcPts val="0"/>
              </a:spcAft>
              <a:buClrTx/>
              <a:buSzTx/>
              <a:buFontTx/>
              <a:buNone/>
              <a:tabLst/>
            </a:pPr>
            <a:r>
              <a:rPr lang="en-FR" sz="1600" dirty="0">
                <a:solidFill>
                  <a:schemeClr val="tx2"/>
                </a:solidFill>
              </a:rPr>
              <a:t>Hashed/distributed across engines</a:t>
            </a:r>
          </a:p>
          <a:p>
            <a:pPr marL="0" marR="0" indent="0" algn="l" defTabSz="2438338" rtl="0" fontAlgn="auto" latinLnBrk="0" hangingPunct="0">
              <a:lnSpc>
                <a:spcPct val="100000"/>
              </a:lnSpc>
              <a:spcBef>
                <a:spcPts val="0"/>
              </a:spcBef>
              <a:spcAft>
                <a:spcPts val="0"/>
              </a:spcAft>
              <a:buClrTx/>
              <a:buSzTx/>
              <a:buFontTx/>
              <a:buNone/>
              <a:tabLst/>
            </a:pPr>
            <a:endParaRPr kumimoji="0" lang="en-FR" sz="1600" b="0" i="0" u="none" strike="noStrike" cap="none" spc="0" normalizeH="0" baseline="0" dirty="0">
              <a:ln>
                <a:noFill/>
              </a:ln>
              <a:solidFill>
                <a:schemeClr val="tx2"/>
              </a:solidFill>
              <a:effectLst/>
              <a:uFillTx/>
              <a:latin typeface="+mn-lt"/>
              <a:ea typeface="+mn-ea"/>
              <a:cs typeface="+mn-cs"/>
              <a:sym typeface="Helvetica Neue"/>
            </a:endParaRPr>
          </a:p>
        </p:txBody>
      </p:sp>
      <p:grpSp>
        <p:nvGrpSpPr>
          <p:cNvPr id="220" name="Group 219">
            <a:extLst>
              <a:ext uri="{FF2B5EF4-FFF2-40B4-BE49-F238E27FC236}">
                <a16:creationId xmlns:a16="http://schemas.microsoft.com/office/drawing/2014/main" id="{0CD6D632-C4BE-4741-AFA4-12EED96D9F38}"/>
              </a:ext>
            </a:extLst>
          </p:cNvPr>
          <p:cNvGrpSpPr/>
          <p:nvPr/>
        </p:nvGrpSpPr>
        <p:grpSpPr>
          <a:xfrm>
            <a:off x="571370" y="1552218"/>
            <a:ext cx="1684164" cy="1171006"/>
            <a:chOff x="714871" y="2063673"/>
            <a:chExt cx="2896729" cy="2957300"/>
          </a:xfrm>
        </p:grpSpPr>
        <p:sp>
          <p:nvSpPr>
            <p:cNvPr id="221" name="Rounded Rectangle 220">
              <a:extLst>
                <a:ext uri="{FF2B5EF4-FFF2-40B4-BE49-F238E27FC236}">
                  <a16:creationId xmlns:a16="http://schemas.microsoft.com/office/drawing/2014/main" id="{3C9E7C8F-6523-BE4B-96A7-B34C54EA4262}"/>
                </a:ext>
              </a:extLst>
            </p:cNvPr>
            <p:cNvSpPr/>
            <p:nvPr/>
          </p:nvSpPr>
          <p:spPr bwMode="auto">
            <a:xfrm>
              <a:off x="714871" y="2063673"/>
              <a:ext cx="2896729" cy="2957300"/>
            </a:xfrm>
            <a:prstGeom prst="roundRect">
              <a:avLst>
                <a:gd name="adj" fmla="val 8051"/>
              </a:avLst>
            </a:prstGeom>
            <a:solidFill>
              <a:srgbClr val="C3D600"/>
            </a:solidFill>
            <a:ln w="25400" cap="flat" cmpd="sng" algn="ctr">
              <a:solidFill>
                <a:srgbClr val="C3D600">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Arial" charset="0"/>
                  <a:ea typeface="ＭＳ Ｐゴシック" pitchFamily="1" charset="-128"/>
                  <a:cs typeface=""/>
                </a:rPr>
                <a:t>Container (</a:t>
              </a:r>
              <a:r>
                <a:rPr lang="en-GB" sz="900" kern="0" dirty="0" err="1">
                  <a:solidFill>
                    <a:prstClr val="black"/>
                  </a:solidFill>
                  <a:latin typeface="Arial" charset="0"/>
                  <a:ea typeface="ＭＳ Ｐゴシック" pitchFamily="1" charset="-128"/>
                  <a:cs typeface=""/>
                </a:rPr>
                <a:t>eg</a:t>
              </a:r>
              <a:r>
                <a:rPr lang="en-GB" sz="900" kern="0" dirty="0">
                  <a:solidFill>
                    <a:prstClr val="black"/>
                  </a:solidFill>
                  <a:latin typeface="Arial" charset="0"/>
                  <a:ea typeface="ＭＳ Ｐゴシック" pitchFamily="1" charset="-128"/>
                  <a:cs typeface=""/>
                </a:rPr>
                <a:t> POSIX)</a:t>
              </a:r>
            </a:p>
          </p:txBody>
        </p:sp>
        <p:cxnSp>
          <p:nvCxnSpPr>
            <p:cNvPr id="222" name="Straight Arrow Connector 221">
              <a:extLst>
                <a:ext uri="{FF2B5EF4-FFF2-40B4-BE49-F238E27FC236}">
                  <a16:creationId xmlns:a16="http://schemas.microsoft.com/office/drawing/2014/main" id="{1AA57E3C-25C1-3245-9449-5F8A682BBD29}"/>
                </a:ext>
              </a:extLst>
            </p:cNvPr>
            <p:cNvCxnSpPr/>
            <p:nvPr/>
          </p:nvCxnSpPr>
          <p:spPr>
            <a:xfrm>
              <a:off x="2166165" y="3103876"/>
              <a:ext cx="812939" cy="315437"/>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223" name="Rounded Rectangle 222">
              <a:extLst>
                <a:ext uri="{FF2B5EF4-FFF2-40B4-BE49-F238E27FC236}">
                  <a16:creationId xmlns:a16="http://schemas.microsoft.com/office/drawing/2014/main" id="{A362E546-6B44-814D-9FCC-52484967B763}"/>
                </a:ext>
              </a:extLst>
            </p:cNvPr>
            <p:cNvSpPr/>
            <p:nvPr/>
          </p:nvSpPr>
          <p:spPr bwMode="auto">
            <a:xfrm>
              <a:off x="2506821" y="4216232"/>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24" name="Rounded Rectangle 223">
              <a:extLst>
                <a:ext uri="{FF2B5EF4-FFF2-40B4-BE49-F238E27FC236}">
                  <a16:creationId xmlns:a16="http://schemas.microsoft.com/office/drawing/2014/main" id="{609F0CA9-20DF-8547-B8D5-AF55B293BA09}"/>
                </a:ext>
              </a:extLst>
            </p:cNvPr>
            <p:cNvSpPr/>
            <p:nvPr/>
          </p:nvSpPr>
          <p:spPr bwMode="auto">
            <a:xfrm>
              <a:off x="2592967" y="4313178"/>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25" name="Rounded Rectangle 224">
              <a:extLst>
                <a:ext uri="{FF2B5EF4-FFF2-40B4-BE49-F238E27FC236}">
                  <a16:creationId xmlns:a16="http://schemas.microsoft.com/office/drawing/2014/main" id="{E6E058C0-23F7-6B4E-8B30-13A0BCA3F2BD}"/>
                </a:ext>
              </a:extLst>
            </p:cNvPr>
            <p:cNvSpPr/>
            <p:nvPr/>
          </p:nvSpPr>
          <p:spPr bwMode="auto">
            <a:xfrm>
              <a:off x="2679112" y="441012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26" name="Rounded Rectangle 225">
              <a:extLst>
                <a:ext uri="{FF2B5EF4-FFF2-40B4-BE49-F238E27FC236}">
                  <a16:creationId xmlns:a16="http://schemas.microsoft.com/office/drawing/2014/main" id="{88E2A908-4E92-1B46-903D-FE74C1E515A6}"/>
                </a:ext>
              </a:extLst>
            </p:cNvPr>
            <p:cNvSpPr/>
            <p:nvPr/>
          </p:nvSpPr>
          <p:spPr bwMode="auto">
            <a:xfrm>
              <a:off x="2765259" y="4507073"/>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cxnSp>
          <p:nvCxnSpPr>
            <p:cNvPr id="227" name="Straight Arrow Connector 226">
              <a:extLst>
                <a:ext uri="{FF2B5EF4-FFF2-40B4-BE49-F238E27FC236}">
                  <a16:creationId xmlns:a16="http://schemas.microsoft.com/office/drawing/2014/main" id="{1F01770E-BAF8-1245-A232-E57C67054D46}"/>
                </a:ext>
              </a:extLst>
            </p:cNvPr>
            <p:cNvCxnSpPr/>
            <p:nvPr/>
          </p:nvCxnSpPr>
          <p:spPr bwMode="auto">
            <a:xfrm flipH="1">
              <a:off x="2851403" y="3807100"/>
              <a:ext cx="127700" cy="409132"/>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28" name="Straight Arrow Connector 227">
              <a:extLst>
                <a:ext uri="{FF2B5EF4-FFF2-40B4-BE49-F238E27FC236}">
                  <a16:creationId xmlns:a16="http://schemas.microsoft.com/office/drawing/2014/main" id="{7AE6CE8A-867B-194C-A841-A0FA48F7D546}"/>
                </a:ext>
              </a:extLst>
            </p:cNvPr>
            <p:cNvCxnSpPr/>
            <p:nvPr/>
          </p:nvCxnSpPr>
          <p:spPr bwMode="auto">
            <a:xfrm flipH="1">
              <a:off x="2937550" y="3807100"/>
              <a:ext cx="41555" cy="506080"/>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29" name="Straight Arrow Connector 228">
              <a:extLst>
                <a:ext uri="{FF2B5EF4-FFF2-40B4-BE49-F238E27FC236}">
                  <a16:creationId xmlns:a16="http://schemas.microsoft.com/office/drawing/2014/main" id="{C972CB53-F3EC-7A4A-9D94-9D5B4FB22D0D}"/>
                </a:ext>
              </a:extLst>
            </p:cNvPr>
            <p:cNvCxnSpPr/>
            <p:nvPr/>
          </p:nvCxnSpPr>
          <p:spPr bwMode="auto">
            <a:xfrm>
              <a:off x="2979105" y="3807100"/>
              <a:ext cx="44592" cy="603026"/>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30" name="Straight Arrow Connector 229">
              <a:extLst>
                <a:ext uri="{FF2B5EF4-FFF2-40B4-BE49-F238E27FC236}">
                  <a16:creationId xmlns:a16="http://schemas.microsoft.com/office/drawing/2014/main" id="{BF01FA74-E057-AE4F-B522-FD825C3FD53A}"/>
                </a:ext>
              </a:extLst>
            </p:cNvPr>
            <p:cNvCxnSpPr/>
            <p:nvPr/>
          </p:nvCxnSpPr>
          <p:spPr bwMode="auto">
            <a:xfrm>
              <a:off x="2979105" y="3807100"/>
              <a:ext cx="130738" cy="699973"/>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231" name="Rounded Rectangle 230">
              <a:extLst>
                <a:ext uri="{FF2B5EF4-FFF2-40B4-BE49-F238E27FC236}">
                  <a16:creationId xmlns:a16="http://schemas.microsoft.com/office/drawing/2014/main" id="{19A5316D-F4D5-D742-9AA6-6032045E1C64}"/>
                </a:ext>
              </a:extLst>
            </p:cNvPr>
            <p:cNvSpPr/>
            <p:nvPr/>
          </p:nvSpPr>
          <p:spPr bwMode="auto">
            <a:xfrm>
              <a:off x="2634520" y="3419311"/>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err="1">
                  <a:solidFill>
                    <a:prstClr val="black"/>
                  </a:solidFill>
                  <a:latin typeface="Intel Clear"/>
                </a:rPr>
                <a:t>dir</a:t>
              </a:r>
              <a:endParaRPr lang="en-GB" sz="900" kern="0" dirty="0">
                <a:solidFill>
                  <a:prstClr val="black"/>
                </a:solidFill>
                <a:latin typeface="Arial" charset="0"/>
                <a:ea typeface="ＭＳ Ｐゴシック" pitchFamily="1" charset="-128"/>
              </a:endParaRPr>
            </a:p>
          </p:txBody>
        </p:sp>
        <p:sp>
          <p:nvSpPr>
            <p:cNvPr id="232" name="Rounded Rectangle 231">
              <a:extLst>
                <a:ext uri="{FF2B5EF4-FFF2-40B4-BE49-F238E27FC236}">
                  <a16:creationId xmlns:a16="http://schemas.microsoft.com/office/drawing/2014/main" id="{B47C36AD-CB02-1946-90A8-0C4993CF1CBB}"/>
                </a:ext>
              </a:extLst>
            </p:cNvPr>
            <p:cNvSpPr/>
            <p:nvPr/>
          </p:nvSpPr>
          <p:spPr bwMode="auto">
            <a:xfrm>
              <a:off x="1781676" y="4319216"/>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33" name="Rounded Rectangle 232">
              <a:extLst>
                <a:ext uri="{FF2B5EF4-FFF2-40B4-BE49-F238E27FC236}">
                  <a16:creationId xmlns:a16="http://schemas.microsoft.com/office/drawing/2014/main" id="{60FDFB77-F797-7443-B9EB-20B35EF24D25}"/>
                </a:ext>
              </a:extLst>
            </p:cNvPr>
            <p:cNvSpPr/>
            <p:nvPr/>
          </p:nvSpPr>
          <p:spPr bwMode="auto">
            <a:xfrm>
              <a:off x="1867821" y="4416164"/>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34" name="Rounded Rectangle 233">
              <a:extLst>
                <a:ext uri="{FF2B5EF4-FFF2-40B4-BE49-F238E27FC236}">
                  <a16:creationId xmlns:a16="http://schemas.microsoft.com/office/drawing/2014/main" id="{FB000A39-66EC-B04A-B1AE-D74EACB69FBF}"/>
                </a:ext>
              </a:extLst>
            </p:cNvPr>
            <p:cNvSpPr/>
            <p:nvPr/>
          </p:nvSpPr>
          <p:spPr bwMode="auto">
            <a:xfrm>
              <a:off x="1953967" y="4513109"/>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cxnSp>
          <p:nvCxnSpPr>
            <p:cNvPr id="235" name="Straight Arrow Connector 234">
              <a:extLst>
                <a:ext uri="{FF2B5EF4-FFF2-40B4-BE49-F238E27FC236}">
                  <a16:creationId xmlns:a16="http://schemas.microsoft.com/office/drawing/2014/main" id="{EA916C2B-C56D-F740-88D1-6563DB9558F2}"/>
                </a:ext>
              </a:extLst>
            </p:cNvPr>
            <p:cNvCxnSpPr/>
            <p:nvPr/>
          </p:nvCxnSpPr>
          <p:spPr bwMode="auto">
            <a:xfrm flipH="1">
              <a:off x="2126258" y="3813136"/>
              <a:ext cx="41555" cy="506080"/>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36" name="Straight Arrow Connector 235">
              <a:extLst>
                <a:ext uri="{FF2B5EF4-FFF2-40B4-BE49-F238E27FC236}">
                  <a16:creationId xmlns:a16="http://schemas.microsoft.com/office/drawing/2014/main" id="{1BF05FA6-374C-E94F-904C-F58ABA87E214}"/>
                </a:ext>
              </a:extLst>
            </p:cNvPr>
            <p:cNvCxnSpPr/>
            <p:nvPr/>
          </p:nvCxnSpPr>
          <p:spPr bwMode="auto">
            <a:xfrm>
              <a:off x="2167813" y="3813136"/>
              <a:ext cx="44592" cy="603026"/>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37" name="Straight Arrow Connector 236">
              <a:extLst>
                <a:ext uri="{FF2B5EF4-FFF2-40B4-BE49-F238E27FC236}">
                  <a16:creationId xmlns:a16="http://schemas.microsoft.com/office/drawing/2014/main" id="{D6541BA3-FC2B-4547-9DB1-B558FAC09D46}"/>
                </a:ext>
              </a:extLst>
            </p:cNvPr>
            <p:cNvCxnSpPr/>
            <p:nvPr/>
          </p:nvCxnSpPr>
          <p:spPr bwMode="auto">
            <a:xfrm>
              <a:off x="2167813" y="3813136"/>
              <a:ext cx="130738" cy="699973"/>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238" name="Rounded Rectangle 237">
              <a:extLst>
                <a:ext uri="{FF2B5EF4-FFF2-40B4-BE49-F238E27FC236}">
                  <a16:creationId xmlns:a16="http://schemas.microsoft.com/office/drawing/2014/main" id="{77FF7CC7-7D11-2342-B5F2-A987770B9250}"/>
                </a:ext>
              </a:extLst>
            </p:cNvPr>
            <p:cNvSpPr/>
            <p:nvPr/>
          </p:nvSpPr>
          <p:spPr bwMode="auto">
            <a:xfrm>
              <a:off x="1823229" y="3425350"/>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err="1">
                  <a:solidFill>
                    <a:prstClr val="black"/>
                  </a:solidFill>
                  <a:latin typeface="Intel Clear"/>
                </a:rPr>
                <a:t>dir</a:t>
              </a:r>
              <a:endParaRPr lang="en-GB" sz="900" kern="0" dirty="0">
                <a:solidFill>
                  <a:prstClr val="black"/>
                </a:solidFill>
                <a:latin typeface="Arial" charset="0"/>
                <a:ea typeface="ＭＳ Ｐゴシック" pitchFamily="1" charset="-128"/>
              </a:endParaRPr>
            </a:p>
          </p:txBody>
        </p:sp>
        <p:sp>
          <p:nvSpPr>
            <p:cNvPr id="239" name="Rounded Rectangle 238">
              <a:extLst>
                <a:ext uri="{FF2B5EF4-FFF2-40B4-BE49-F238E27FC236}">
                  <a16:creationId xmlns:a16="http://schemas.microsoft.com/office/drawing/2014/main" id="{AE15B72C-A747-5D4F-BB69-CC06DEDE8078}"/>
                </a:ext>
              </a:extLst>
            </p:cNvPr>
            <p:cNvSpPr/>
            <p:nvPr/>
          </p:nvSpPr>
          <p:spPr bwMode="auto">
            <a:xfrm>
              <a:off x="801021" y="411928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40" name="Rounded Rectangle 239">
              <a:extLst>
                <a:ext uri="{FF2B5EF4-FFF2-40B4-BE49-F238E27FC236}">
                  <a16:creationId xmlns:a16="http://schemas.microsoft.com/office/drawing/2014/main" id="{EB9CDBD3-AD7E-214B-A8C2-0F7D6CE50202}"/>
                </a:ext>
              </a:extLst>
            </p:cNvPr>
            <p:cNvSpPr/>
            <p:nvPr/>
          </p:nvSpPr>
          <p:spPr bwMode="auto">
            <a:xfrm>
              <a:off x="887165" y="4216232"/>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41" name="Rounded Rectangle 240">
              <a:extLst>
                <a:ext uri="{FF2B5EF4-FFF2-40B4-BE49-F238E27FC236}">
                  <a16:creationId xmlns:a16="http://schemas.microsoft.com/office/drawing/2014/main" id="{1230C871-ABBD-954A-9AA7-3704DBD5D4B1}"/>
                </a:ext>
              </a:extLst>
            </p:cNvPr>
            <p:cNvSpPr/>
            <p:nvPr/>
          </p:nvSpPr>
          <p:spPr bwMode="auto">
            <a:xfrm>
              <a:off x="973310" y="4313178"/>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42" name="Rounded Rectangle 241">
              <a:extLst>
                <a:ext uri="{FF2B5EF4-FFF2-40B4-BE49-F238E27FC236}">
                  <a16:creationId xmlns:a16="http://schemas.microsoft.com/office/drawing/2014/main" id="{13679427-26FA-BC48-9186-8B0EABF5F901}"/>
                </a:ext>
              </a:extLst>
            </p:cNvPr>
            <p:cNvSpPr/>
            <p:nvPr/>
          </p:nvSpPr>
          <p:spPr bwMode="auto">
            <a:xfrm>
              <a:off x="1059457" y="441012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43" name="Rounded Rectangle 242">
              <a:extLst>
                <a:ext uri="{FF2B5EF4-FFF2-40B4-BE49-F238E27FC236}">
                  <a16:creationId xmlns:a16="http://schemas.microsoft.com/office/drawing/2014/main" id="{4243608F-7BE1-4247-97AE-51126AB2CBF4}"/>
                </a:ext>
              </a:extLst>
            </p:cNvPr>
            <p:cNvSpPr/>
            <p:nvPr/>
          </p:nvSpPr>
          <p:spPr bwMode="auto">
            <a:xfrm>
              <a:off x="1145602" y="4507073"/>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cxnSp>
          <p:nvCxnSpPr>
            <p:cNvPr id="244" name="Straight Arrow Connector 243">
              <a:extLst>
                <a:ext uri="{FF2B5EF4-FFF2-40B4-BE49-F238E27FC236}">
                  <a16:creationId xmlns:a16="http://schemas.microsoft.com/office/drawing/2014/main" id="{54FE2144-98B0-3B48-95EC-C0DAB0BB57BD}"/>
                </a:ext>
              </a:extLst>
            </p:cNvPr>
            <p:cNvCxnSpPr/>
            <p:nvPr/>
          </p:nvCxnSpPr>
          <p:spPr bwMode="auto">
            <a:xfrm flipH="1">
              <a:off x="1145605" y="3807100"/>
              <a:ext cx="213844" cy="312187"/>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45" name="Straight Arrow Connector 244">
              <a:extLst>
                <a:ext uri="{FF2B5EF4-FFF2-40B4-BE49-F238E27FC236}">
                  <a16:creationId xmlns:a16="http://schemas.microsoft.com/office/drawing/2014/main" id="{5C49B947-2F7F-0C4A-91C7-1D0BDDEF5E4D}"/>
                </a:ext>
              </a:extLst>
            </p:cNvPr>
            <p:cNvCxnSpPr/>
            <p:nvPr/>
          </p:nvCxnSpPr>
          <p:spPr bwMode="auto">
            <a:xfrm flipH="1">
              <a:off x="1231748" y="3807100"/>
              <a:ext cx="127700" cy="409132"/>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46" name="Straight Arrow Connector 245">
              <a:extLst>
                <a:ext uri="{FF2B5EF4-FFF2-40B4-BE49-F238E27FC236}">
                  <a16:creationId xmlns:a16="http://schemas.microsoft.com/office/drawing/2014/main" id="{F9628C0C-5B0A-8F49-A998-6184831CFDD6}"/>
                </a:ext>
              </a:extLst>
            </p:cNvPr>
            <p:cNvCxnSpPr/>
            <p:nvPr/>
          </p:nvCxnSpPr>
          <p:spPr bwMode="auto">
            <a:xfrm flipH="1">
              <a:off x="1317895" y="3807100"/>
              <a:ext cx="41555" cy="506080"/>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47" name="Straight Arrow Connector 246">
              <a:extLst>
                <a:ext uri="{FF2B5EF4-FFF2-40B4-BE49-F238E27FC236}">
                  <a16:creationId xmlns:a16="http://schemas.microsoft.com/office/drawing/2014/main" id="{84BD216B-26D2-9B4B-8E0C-924CA9E3AC51}"/>
                </a:ext>
              </a:extLst>
            </p:cNvPr>
            <p:cNvCxnSpPr/>
            <p:nvPr/>
          </p:nvCxnSpPr>
          <p:spPr bwMode="auto">
            <a:xfrm>
              <a:off x="1359448" y="3807100"/>
              <a:ext cx="44592" cy="603026"/>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48" name="Straight Arrow Connector 247">
              <a:extLst>
                <a:ext uri="{FF2B5EF4-FFF2-40B4-BE49-F238E27FC236}">
                  <a16:creationId xmlns:a16="http://schemas.microsoft.com/office/drawing/2014/main" id="{8145EC13-916B-3144-9F5E-2F402751D577}"/>
                </a:ext>
              </a:extLst>
            </p:cNvPr>
            <p:cNvCxnSpPr/>
            <p:nvPr/>
          </p:nvCxnSpPr>
          <p:spPr bwMode="auto">
            <a:xfrm>
              <a:off x="1359448" y="3807100"/>
              <a:ext cx="130738" cy="699973"/>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249" name="Rounded Rectangle 248">
              <a:extLst>
                <a:ext uri="{FF2B5EF4-FFF2-40B4-BE49-F238E27FC236}">
                  <a16:creationId xmlns:a16="http://schemas.microsoft.com/office/drawing/2014/main" id="{8031A125-1755-0542-B18A-A40786117A13}"/>
                </a:ext>
              </a:extLst>
            </p:cNvPr>
            <p:cNvSpPr/>
            <p:nvPr/>
          </p:nvSpPr>
          <p:spPr bwMode="auto">
            <a:xfrm>
              <a:off x="1014865" y="3419311"/>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err="1">
                  <a:solidFill>
                    <a:prstClr val="black"/>
                  </a:solidFill>
                  <a:latin typeface="Intel Clear"/>
                </a:rPr>
                <a:t>dir</a:t>
              </a:r>
              <a:endParaRPr lang="en-GB" sz="900" kern="0" dirty="0">
                <a:solidFill>
                  <a:prstClr val="black"/>
                </a:solidFill>
                <a:latin typeface="Arial" charset="0"/>
                <a:ea typeface="ＭＳ Ｐゴシック" pitchFamily="1" charset="-128"/>
              </a:endParaRPr>
            </a:p>
          </p:txBody>
        </p:sp>
        <p:sp>
          <p:nvSpPr>
            <p:cNvPr id="250" name="Rounded Rectangle 249">
              <a:extLst>
                <a:ext uri="{FF2B5EF4-FFF2-40B4-BE49-F238E27FC236}">
                  <a16:creationId xmlns:a16="http://schemas.microsoft.com/office/drawing/2014/main" id="{DAD06F33-4ACB-A044-9DED-495D47F3CA1B}"/>
                </a:ext>
              </a:extLst>
            </p:cNvPr>
            <p:cNvSpPr/>
            <p:nvPr/>
          </p:nvSpPr>
          <p:spPr bwMode="auto">
            <a:xfrm>
              <a:off x="1818652" y="2716087"/>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root</a:t>
              </a:r>
              <a:endParaRPr lang="en-GB" sz="900" kern="0" dirty="0">
                <a:solidFill>
                  <a:prstClr val="black"/>
                </a:solidFill>
                <a:latin typeface="Arial" charset="0"/>
                <a:ea typeface="ＭＳ Ｐゴシック" pitchFamily="1" charset="-128"/>
              </a:endParaRPr>
            </a:p>
          </p:txBody>
        </p:sp>
        <p:cxnSp>
          <p:nvCxnSpPr>
            <p:cNvPr id="251" name="Straight Arrow Connector 250">
              <a:extLst>
                <a:ext uri="{FF2B5EF4-FFF2-40B4-BE49-F238E27FC236}">
                  <a16:creationId xmlns:a16="http://schemas.microsoft.com/office/drawing/2014/main" id="{2E922B3F-2A75-A444-8B5F-F501B68C8F0D}"/>
                </a:ext>
              </a:extLst>
            </p:cNvPr>
            <p:cNvCxnSpPr/>
            <p:nvPr/>
          </p:nvCxnSpPr>
          <p:spPr>
            <a:xfrm flipH="1">
              <a:off x="1359448" y="3103876"/>
              <a:ext cx="803789" cy="315437"/>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252" name="Straight Arrow Connector 251">
              <a:extLst>
                <a:ext uri="{FF2B5EF4-FFF2-40B4-BE49-F238E27FC236}">
                  <a16:creationId xmlns:a16="http://schemas.microsoft.com/office/drawing/2014/main" id="{E7D8FA19-7C25-A841-834A-8046332D2E0E}"/>
                </a:ext>
              </a:extLst>
            </p:cNvPr>
            <p:cNvCxnSpPr/>
            <p:nvPr/>
          </p:nvCxnSpPr>
          <p:spPr>
            <a:xfrm>
              <a:off x="2163236" y="3103876"/>
              <a:ext cx="4577" cy="321474"/>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grpSp>
      <p:sp>
        <p:nvSpPr>
          <p:cNvPr id="253" name="TextBox 252">
            <a:extLst>
              <a:ext uri="{FF2B5EF4-FFF2-40B4-BE49-F238E27FC236}">
                <a16:creationId xmlns:a16="http://schemas.microsoft.com/office/drawing/2014/main" id="{68C23B37-A0A9-DF4F-9E0C-F5212772F8F8}"/>
              </a:ext>
            </a:extLst>
          </p:cNvPr>
          <p:cNvSpPr txBox="1"/>
          <p:nvPr/>
        </p:nvSpPr>
        <p:spPr>
          <a:xfrm>
            <a:off x="621458" y="1248449"/>
            <a:ext cx="1676741" cy="215444"/>
          </a:xfrm>
          <a:prstGeom prst="rect">
            <a:avLst/>
          </a:prstGeom>
          <a:noFill/>
        </p:spPr>
        <p:txBody>
          <a:bodyPr vert="horz"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rPr>
              <a:t>I/O Middleware </a:t>
            </a:r>
            <a:r>
              <a:rPr kumimoji="0" lang="fr-FR" sz="1400" b="0" i="0" u="none" strike="noStrike" kern="1200" cap="none" spc="0" normalizeH="0" baseline="0" noProof="0" dirty="0" err="1">
                <a:ln>
                  <a:noFill/>
                </a:ln>
                <a:solidFill>
                  <a:prstClr val="black"/>
                </a:solidFill>
                <a:effectLst/>
                <a:uLnTx/>
                <a:uFillTx/>
              </a:rPr>
              <a:t>View</a:t>
            </a:r>
            <a:endParaRPr kumimoji="0" lang="fr-FR" sz="1400" b="0" i="0" u="none" strike="noStrike" kern="1200" cap="none" spc="0" normalizeH="0" baseline="0" noProof="0" dirty="0">
              <a:ln>
                <a:noFill/>
              </a:ln>
              <a:solidFill>
                <a:prstClr val="black"/>
              </a:solidFill>
              <a:effectLst/>
              <a:uLnTx/>
              <a:uFillTx/>
            </a:endParaRPr>
          </a:p>
        </p:txBody>
      </p:sp>
      <p:sp>
        <p:nvSpPr>
          <p:cNvPr id="13" name="Right Arrow 12">
            <a:extLst>
              <a:ext uri="{FF2B5EF4-FFF2-40B4-BE49-F238E27FC236}">
                <a16:creationId xmlns:a16="http://schemas.microsoft.com/office/drawing/2014/main" id="{8E607E12-F5E8-CB4F-84EB-1090B8C21D72}"/>
              </a:ext>
            </a:extLst>
          </p:cNvPr>
          <p:cNvSpPr/>
          <p:nvPr/>
        </p:nvSpPr>
        <p:spPr>
          <a:xfrm>
            <a:off x="2429879" y="1964108"/>
            <a:ext cx="922921" cy="2784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FR"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4" name="TextBox 253">
            <a:extLst>
              <a:ext uri="{FF2B5EF4-FFF2-40B4-BE49-F238E27FC236}">
                <a16:creationId xmlns:a16="http://schemas.microsoft.com/office/drawing/2014/main" id="{16EB3BEB-3412-2C4D-8649-C8B98AEFD90F}"/>
              </a:ext>
            </a:extLst>
          </p:cNvPr>
          <p:cNvSpPr txBox="1"/>
          <p:nvPr/>
        </p:nvSpPr>
        <p:spPr>
          <a:xfrm>
            <a:off x="2495913" y="1743367"/>
            <a:ext cx="710131" cy="215444"/>
          </a:xfrm>
          <a:prstGeom prst="rect">
            <a:avLst/>
          </a:prstGeom>
          <a:noFill/>
        </p:spPr>
        <p:txBody>
          <a:bodyPr vert="horz"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rPr>
              <a:t>Mapping</a:t>
            </a:r>
            <a:endParaRPr kumimoji="0" lang="fr-FR" sz="1400" b="0" i="0" u="none" strike="noStrike" kern="1200" cap="none" spc="0" normalizeH="0" baseline="0" noProof="0" dirty="0">
              <a:ln>
                <a:noFill/>
              </a:ln>
              <a:solidFill>
                <a:prstClr val="black"/>
              </a:solidFill>
              <a:effectLst/>
              <a:uLnTx/>
              <a:uFillTx/>
            </a:endParaRPr>
          </a:p>
        </p:txBody>
      </p:sp>
      <p:grpSp>
        <p:nvGrpSpPr>
          <p:cNvPr id="255" name="Group 254">
            <a:extLst>
              <a:ext uri="{FF2B5EF4-FFF2-40B4-BE49-F238E27FC236}">
                <a16:creationId xmlns:a16="http://schemas.microsoft.com/office/drawing/2014/main" id="{2EB2FB7D-B391-9441-9A33-4B67691CF0DA}"/>
              </a:ext>
            </a:extLst>
          </p:cNvPr>
          <p:cNvGrpSpPr/>
          <p:nvPr/>
        </p:nvGrpSpPr>
        <p:grpSpPr>
          <a:xfrm>
            <a:off x="3462838" y="1546576"/>
            <a:ext cx="1684164" cy="1171006"/>
            <a:chOff x="714871" y="2063673"/>
            <a:chExt cx="2896729" cy="2957300"/>
          </a:xfrm>
        </p:grpSpPr>
        <p:sp>
          <p:nvSpPr>
            <p:cNvPr id="256" name="Rounded Rectangle 255">
              <a:extLst>
                <a:ext uri="{FF2B5EF4-FFF2-40B4-BE49-F238E27FC236}">
                  <a16:creationId xmlns:a16="http://schemas.microsoft.com/office/drawing/2014/main" id="{55B9FA01-381E-234D-A955-B180D7727150}"/>
                </a:ext>
              </a:extLst>
            </p:cNvPr>
            <p:cNvSpPr/>
            <p:nvPr/>
          </p:nvSpPr>
          <p:spPr bwMode="auto">
            <a:xfrm>
              <a:off x="714871" y="2063673"/>
              <a:ext cx="2896729" cy="2957300"/>
            </a:xfrm>
            <a:prstGeom prst="roundRect">
              <a:avLst>
                <a:gd name="adj" fmla="val 8051"/>
              </a:avLst>
            </a:prstGeom>
            <a:solidFill>
              <a:srgbClr val="C3D600"/>
            </a:solidFill>
            <a:ln w="25400" cap="flat" cmpd="sng" algn="ctr">
              <a:solidFill>
                <a:srgbClr val="C3D600">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Arial" charset="0"/>
                  <a:ea typeface="ＭＳ Ｐゴシック" pitchFamily="1" charset="-128"/>
                  <a:cs typeface=""/>
                </a:rPr>
                <a:t>Container</a:t>
              </a:r>
            </a:p>
          </p:txBody>
        </p:sp>
        <p:sp>
          <p:nvSpPr>
            <p:cNvPr id="258" name="Rounded Rectangle 257">
              <a:extLst>
                <a:ext uri="{FF2B5EF4-FFF2-40B4-BE49-F238E27FC236}">
                  <a16:creationId xmlns:a16="http://schemas.microsoft.com/office/drawing/2014/main" id="{4A3C33E1-E0C1-D34E-A9F6-5117464F59A5}"/>
                </a:ext>
              </a:extLst>
            </p:cNvPr>
            <p:cNvSpPr/>
            <p:nvPr/>
          </p:nvSpPr>
          <p:spPr bwMode="auto">
            <a:xfrm>
              <a:off x="2506821" y="4216232"/>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59" name="Rounded Rectangle 258">
              <a:extLst>
                <a:ext uri="{FF2B5EF4-FFF2-40B4-BE49-F238E27FC236}">
                  <a16:creationId xmlns:a16="http://schemas.microsoft.com/office/drawing/2014/main" id="{97C5E7F3-0279-9746-BCFD-0343A4745868}"/>
                </a:ext>
              </a:extLst>
            </p:cNvPr>
            <p:cNvSpPr/>
            <p:nvPr/>
          </p:nvSpPr>
          <p:spPr bwMode="auto">
            <a:xfrm>
              <a:off x="2592967" y="4313178"/>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60" name="Rounded Rectangle 259">
              <a:extLst>
                <a:ext uri="{FF2B5EF4-FFF2-40B4-BE49-F238E27FC236}">
                  <a16:creationId xmlns:a16="http://schemas.microsoft.com/office/drawing/2014/main" id="{536BC0FD-D760-F742-BAB1-852FACBED1C0}"/>
                </a:ext>
              </a:extLst>
            </p:cNvPr>
            <p:cNvSpPr/>
            <p:nvPr/>
          </p:nvSpPr>
          <p:spPr bwMode="auto">
            <a:xfrm>
              <a:off x="2679112" y="441012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61" name="Rounded Rectangle 260">
              <a:extLst>
                <a:ext uri="{FF2B5EF4-FFF2-40B4-BE49-F238E27FC236}">
                  <a16:creationId xmlns:a16="http://schemas.microsoft.com/office/drawing/2014/main" id="{E90F4CF5-6195-4443-AAF8-48FB22529904}"/>
                </a:ext>
              </a:extLst>
            </p:cNvPr>
            <p:cNvSpPr/>
            <p:nvPr/>
          </p:nvSpPr>
          <p:spPr bwMode="auto">
            <a:xfrm>
              <a:off x="2765259" y="4507073"/>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dirty="0">
                  <a:solidFill>
                    <a:prstClr val="black"/>
                  </a:solidFill>
                  <a:latin typeface="Intel Clear"/>
                  <a:ea typeface="ＭＳ Ｐゴシック" pitchFamily="1" charset="-128"/>
                </a:rPr>
                <a:t>obj20</a:t>
              </a:r>
              <a:endParaRPr lang="en-GB" sz="900" kern="0" dirty="0">
                <a:solidFill>
                  <a:prstClr val="black"/>
                </a:solidFill>
                <a:latin typeface="Arial" charset="0"/>
                <a:ea typeface="ＭＳ Ｐゴシック" pitchFamily="1" charset="-128"/>
              </a:endParaRPr>
            </a:p>
          </p:txBody>
        </p:sp>
        <p:sp>
          <p:nvSpPr>
            <p:cNvPr id="266" name="Rounded Rectangle 265">
              <a:extLst>
                <a:ext uri="{FF2B5EF4-FFF2-40B4-BE49-F238E27FC236}">
                  <a16:creationId xmlns:a16="http://schemas.microsoft.com/office/drawing/2014/main" id="{21A087FD-B429-034E-B49D-2B0B1C205571}"/>
                </a:ext>
              </a:extLst>
            </p:cNvPr>
            <p:cNvSpPr/>
            <p:nvPr/>
          </p:nvSpPr>
          <p:spPr bwMode="auto">
            <a:xfrm>
              <a:off x="2634520" y="3419311"/>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obj4</a:t>
              </a:r>
              <a:endParaRPr lang="en-GB" sz="900" kern="0" dirty="0">
                <a:solidFill>
                  <a:prstClr val="black"/>
                </a:solidFill>
                <a:latin typeface="Arial" charset="0"/>
                <a:ea typeface="ＭＳ Ｐゴシック" pitchFamily="1" charset="-128"/>
              </a:endParaRPr>
            </a:p>
          </p:txBody>
        </p:sp>
        <p:sp>
          <p:nvSpPr>
            <p:cNvPr id="267" name="Rounded Rectangle 266">
              <a:extLst>
                <a:ext uri="{FF2B5EF4-FFF2-40B4-BE49-F238E27FC236}">
                  <a16:creationId xmlns:a16="http://schemas.microsoft.com/office/drawing/2014/main" id="{596AFF94-EECD-EB46-AA58-F3B2C74B5908}"/>
                </a:ext>
              </a:extLst>
            </p:cNvPr>
            <p:cNvSpPr/>
            <p:nvPr/>
          </p:nvSpPr>
          <p:spPr bwMode="auto">
            <a:xfrm>
              <a:off x="1781676" y="4319216"/>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68" name="Rounded Rectangle 267">
              <a:extLst>
                <a:ext uri="{FF2B5EF4-FFF2-40B4-BE49-F238E27FC236}">
                  <a16:creationId xmlns:a16="http://schemas.microsoft.com/office/drawing/2014/main" id="{C2DCF579-DE84-7E4F-BD7F-8E44FB9D3249}"/>
                </a:ext>
              </a:extLst>
            </p:cNvPr>
            <p:cNvSpPr/>
            <p:nvPr/>
          </p:nvSpPr>
          <p:spPr bwMode="auto">
            <a:xfrm>
              <a:off x="1867821" y="4416164"/>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69" name="Rounded Rectangle 268">
              <a:extLst>
                <a:ext uri="{FF2B5EF4-FFF2-40B4-BE49-F238E27FC236}">
                  <a16:creationId xmlns:a16="http://schemas.microsoft.com/office/drawing/2014/main" id="{EEE6FB3A-E647-DB46-A7AF-3BCF35A32237}"/>
                </a:ext>
              </a:extLst>
            </p:cNvPr>
            <p:cNvSpPr/>
            <p:nvPr/>
          </p:nvSpPr>
          <p:spPr bwMode="auto">
            <a:xfrm>
              <a:off x="1953967" y="4513109"/>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obj10</a:t>
              </a:r>
              <a:endParaRPr lang="en-GB" sz="900" kern="0" dirty="0">
                <a:solidFill>
                  <a:prstClr val="black"/>
                </a:solidFill>
                <a:latin typeface="Arial" charset="0"/>
                <a:ea typeface="ＭＳ Ｐゴシック" pitchFamily="1" charset="-128"/>
              </a:endParaRPr>
            </a:p>
          </p:txBody>
        </p:sp>
        <p:sp>
          <p:nvSpPr>
            <p:cNvPr id="273" name="Rounded Rectangle 272">
              <a:extLst>
                <a:ext uri="{FF2B5EF4-FFF2-40B4-BE49-F238E27FC236}">
                  <a16:creationId xmlns:a16="http://schemas.microsoft.com/office/drawing/2014/main" id="{A553BB9F-0649-3B4C-8762-E23A58221045}"/>
                </a:ext>
              </a:extLst>
            </p:cNvPr>
            <p:cNvSpPr/>
            <p:nvPr/>
          </p:nvSpPr>
          <p:spPr bwMode="auto">
            <a:xfrm>
              <a:off x="1823230" y="3425347"/>
              <a:ext cx="689167" cy="39093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obj3</a:t>
              </a:r>
              <a:endParaRPr lang="en-GB" sz="900" kern="0" dirty="0">
                <a:solidFill>
                  <a:prstClr val="black"/>
                </a:solidFill>
                <a:latin typeface="Arial" charset="0"/>
                <a:ea typeface="ＭＳ Ｐゴシック" pitchFamily="1" charset="-128"/>
              </a:endParaRPr>
            </a:p>
          </p:txBody>
        </p:sp>
        <p:sp>
          <p:nvSpPr>
            <p:cNvPr id="274" name="Rounded Rectangle 273">
              <a:extLst>
                <a:ext uri="{FF2B5EF4-FFF2-40B4-BE49-F238E27FC236}">
                  <a16:creationId xmlns:a16="http://schemas.microsoft.com/office/drawing/2014/main" id="{A0E88760-5897-B74F-B0FD-F562377D48B6}"/>
                </a:ext>
              </a:extLst>
            </p:cNvPr>
            <p:cNvSpPr/>
            <p:nvPr/>
          </p:nvSpPr>
          <p:spPr bwMode="auto">
            <a:xfrm>
              <a:off x="801021" y="411928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75" name="Rounded Rectangle 274">
              <a:extLst>
                <a:ext uri="{FF2B5EF4-FFF2-40B4-BE49-F238E27FC236}">
                  <a16:creationId xmlns:a16="http://schemas.microsoft.com/office/drawing/2014/main" id="{2ACAB891-D3FA-1E40-A941-2925DAEFCEC4}"/>
                </a:ext>
              </a:extLst>
            </p:cNvPr>
            <p:cNvSpPr/>
            <p:nvPr/>
          </p:nvSpPr>
          <p:spPr bwMode="auto">
            <a:xfrm>
              <a:off x="887165" y="4216232"/>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76" name="Rounded Rectangle 275">
              <a:extLst>
                <a:ext uri="{FF2B5EF4-FFF2-40B4-BE49-F238E27FC236}">
                  <a16:creationId xmlns:a16="http://schemas.microsoft.com/office/drawing/2014/main" id="{9268DBA7-81C1-4E48-B2AD-7E0B1FB2AFD4}"/>
                </a:ext>
              </a:extLst>
            </p:cNvPr>
            <p:cNvSpPr/>
            <p:nvPr/>
          </p:nvSpPr>
          <p:spPr bwMode="auto">
            <a:xfrm>
              <a:off x="973310" y="4313178"/>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77" name="Rounded Rectangle 276">
              <a:extLst>
                <a:ext uri="{FF2B5EF4-FFF2-40B4-BE49-F238E27FC236}">
                  <a16:creationId xmlns:a16="http://schemas.microsoft.com/office/drawing/2014/main" id="{04679582-7B14-A649-A30E-4431CEF74D58}"/>
                </a:ext>
              </a:extLst>
            </p:cNvPr>
            <p:cNvSpPr/>
            <p:nvPr/>
          </p:nvSpPr>
          <p:spPr bwMode="auto">
            <a:xfrm>
              <a:off x="1059457" y="441012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278" name="Rounded Rectangle 277">
              <a:extLst>
                <a:ext uri="{FF2B5EF4-FFF2-40B4-BE49-F238E27FC236}">
                  <a16:creationId xmlns:a16="http://schemas.microsoft.com/office/drawing/2014/main" id="{1930BF6C-2E14-8E4E-84F6-C527620F0E19}"/>
                </a:ext>
              </a:extLst>
            </p:cNvPr>
            <p:cNvSpPr/>
            <p:nvPr/>
          </p:nvSpPr>
          <p:spPr bwMode="auto">
            <a:xfrm>
              <a:off x="1145602" y="4507073"/>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obj5</a:t>
              </a:r>
              <a:endParaRPr lang="en-GB" sz="900" kern="0" dirty="0">
                <a:solidFill>
                  <a:prstClr val="black"/>
                </a:solidFill>
                <a:latin typeface="Arial" charset="0"/>
                <a:ea typeface="ＭＳ Ｐゴシック" pitchFamily="1" charset="-128"/>
              </a:endParaRPr>
            </a:p>
          </p:txBody>
        </p:sp>
        <p:sp>
          <p:nvSpPr>
            <p:cNvPr id="284" name="Rounded Rectangle 283">
              <a:extLst>
                <a:ext uri="{FF2B5EF4-FFF2-40B4-BE49-F238E27FC236}">
                  <a16:creationId xmlns:a16="http://schemas.microsoft.com/office/drawing/2014/main" id="{D5BA35C1-F0DD-504B-83BE-85D6AF67E356}"/>
                </a:ext>
              </a:extLst>
            </p:cNvPr>
            <p:cNvSpPr/>
            <p:nvPr/>
          </p:nvSpPr>
          <p:spPr bwMode="auto">
            <a:xfrm>
              <a:off x="1014865" y="3419309"/>
              <a:ext cx="689167" cy="39093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obj2</a:t>
              </a:r>
              <a:endParaRPr lang="en-GB" sz="900" kern="0" dirty="0">
                <a:solidFill>
                  <a:prstClr val="black"/>
                </a:solidFill>
                <a:latin typeface="Arial" charset="0"/>
                <a:ea typeface="ＭＳ Ｐゴシック" pitchFamily="1" charset="-128"/>
              </a:endParaRPr>
            </a:p>
          </p:txBody>
        </p:sp>
        <p:sp>
          <p:nvSpPr>
            <p:cNvPr id="285" name="Rounded Rectangle 284">
              <a:extLst>
                <a:ext uri="{FF2B5EF4-FFF2-40B4-BE49-F238E27FC236}">
                  <a16:creationId xmlns:a16="http://schemas.microsoft.com/office/drawing/2014/main" id="{08AF69C5-0DFF-BF49-9FC4-88F8893773C8}"/>
                </a:ext>
              </a:extLst>
            </p:cNvPr>
            <p:cNvSpPr/>
            <p:nvPr/>
          </p:nvSpPr>
          <p:spPr bwMode="auto">
            <a:xfrm>
              <a:off x="1818652" y="2716087"/>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obj1</a:t>
              </a:r>
              <a:endParaRPr lang="en-GB" sz="900" kern="0" dirty="0">
                <a:solidFill>
                  <a:prstClr val="black"/>
                </a:solidFill>
                <a:latin typeface="Arial" charset="0"/>
                <a:ea typeface="ＭＳ Ｐゴシック" pitchFamily="1" charset="-128"/>
              </a:endParaRPr>
            </a:p>
          </p:txBody>
        </p:sp>
      </p:grpSp>
      <p:sp>
        <p:nvSpPr>
          <p:cNvPr id="288" name="TextBox 287">
            <a:extLst>
              <a:ext uri="{FF2B5EF4-FFF2-40B4-BE49-F238E27FC236}">
                <a16:creationId xmlns:a16="http://schemas.microsoft.com/office/drawing/2014/main" id="{045E74C6-493F-6241-B4AD-03BE19D4B646}"/>
              </a:ext>
            </a:extLst>
          </p:cNvPr>
          <p:cNvSpPr txBox="1"/>
          <p:nvPr/>
        </p:nvSpPr>
        <p:spPr>
          <a:xfrm>
            <a:off x="3547181" y="1242807"/>
            <a:ext cx="1513236" cy="215444"/>
          </a:xfrm>
          <a:prstGeom prst="rect">
            <a:avLst/>
          </a:prstGeom>
          <a:noFill/>
        </p:spPr>
        <p:txBody>
          <a:bodyPr vert="horz"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rPr>
              <a:t>DAOS </a:t>
            </a:r>
            <a:r>
              <a:rPr lang="fr-FR" sz="1400" kern="1200" dirty="0">
                <a:solidFill>
                  <a:prstClr val="black"/>
                </a:solidFill>
              </a:rPr>
              <a:t>L</a:t>
            </a:r>
            <a:r>
              <a:rPr kumimoji="0" lang="fr-FR" sz="1400" b="0" i="0" u="none" strike="noStrike" kern="1200" cap="none" spc="0" normalizeH="0" baseline="0" noProof="0" dirty="0" err="1">
                <a:ln>
                  <a:noFill/>
                </a:ln>
                <a:solidFill>
                  <a:prstClr val="black"/>
                </a:solidFill>
                <a:effectLst/>
                <a:uLnTx/>
                <a:uFillTx/>
              </a:rPr>
              <a:t>ayout</a:t>
            </a:r>
            <a:r>
              <a:rPr kumimoji="0" lang="fr-FR" sz="1400" b="0" i="0" u="none" strike="noStrike" kern="1200" cap="none" spc="0" normalizeH="0" baseline="0" noProof="0" dirty="0">
                <a:ln>
                  <a:noFill/>
                </a:ln>
                <a:solidFill>
                  <a:prstClr val="black"/>
                </a:solidFill>
                <a:effectLst/>
                <a:uLnTx/>
                <a:uFillTx/>
              </a:rPr>
              <a:t> </a:t>
            </a:r>
            <a:r>
              <a:rPr kumimoji="0" lang="fr-FR" sz="1400" b="0" i="0" u="none" strike="noStrike" kern="1200" cap="none" spc="0" normalizeH="0" baseline="0" noProof="0" dirty="0" err="1">
                <a:ln>
                  <a:noFill/>
                </a:ln>
                <a:solidFill>
                  <a:prstClr val="black"/>
                </a:solidFill>
                <a:effectLst/>
                <a:uLnTx/>
                <a:uFillTx/>
              </a:rPr>
              <a:t>View</a:t>
            </a:r>
            <a:endParaRPr kumimoji="0" lang="fr-FR" sz="1400" b="0" i="0" u="none" strike="noStrike" kern="1200" cap="none" spc="0" normalizeH="0" baseline="0" noProof="0" dirty="0">
              <a:ln>
                <a:noFill/>
              </a:ln>
              <a:solidFill>
                <a:prstClr val="black"/>
              </a:solidFill>
              <a:effectLst/>
              <a:uLnTx/>
              <a:uFillTx/>
            </a:endParaRPr>
          </a:p>
        </p:txBody>
      </p:sp>
      <p:sp>
        <p:nvSpPr>
          <p:cNvPr id="289" name="Right Arrow 288">
            <a:extLst>
              <a:ext uri="{FF2B5EF4-FFF2-40B4-BE49-F238E27FC236}">
                <a16:creationId xmlns:a16="http://schemas.microsoft.com/office/drawing/2014/main" id="{EF2E4CEB-6E38-FC47-BFB6-CF90800A706E}"/>
              </a:ext>
            </a:extLst>
          </p:cNvPr>
          <p:cNvSpPr/>
          <p:nvPr/>
        </p:nvSpPr>
        <p:spPr>
          <a:xfrm>
            <a:off x="5266890" y="2031296"/>
            <a:ext cx="922921" cy="2784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FR"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90" name="TextBox 289">
            <a:extLst>
              <a:ext uri="{FF2B5EF4-FFF2-40B4-BE49-F238E27FC236}">
                <a16:creationId xmlns:a16="http://schemas.microsoft.com/office/drawing/2014/main" id="{867DF0BE-1B24-7D44-8D4F-5B38124B060B}"/>
              </a:ext>
            </a:extLst>
          </p:cNvPr>
          <p:cNvSpPr txBox="1"/>
          <p:nvPr/>
        </p:nvSpPr>
        <p:spPr>
          <a:xfrm>
            <a:off x="5436318" y="1810555"/>
            <a:ext cx="503343" cy="215444"/>
          </a:xfrm>
          <a:prstGeom prst="rect">
            <a:avLst/>
          </a:prstGeom>
          <a:noFill/>
        </p:spPr>
        <p:txBody>
          <a:bodyPr vert="horz"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rPr>
              <a:t>object</a:t>
            </a:r>
            <a:endParaRPr kumimoji="0" lang="fr-FR" sz="1400" b="0" i="0" u="none" strike="noStrike" kern="1200" cap="none" spc="0" normalizeH="0" baseline="0" noProof="0" dirty="0">
              <a:ln>
                <a:noFill/>
              </a:ln>
              <a:solidFill>
                <a:prstClr val="black"/>
              </a:solidFill>
              <a:effectLst/>
              <a:uLnTx/>
              <a:uFillTx/>
            </a:endParaRPr>
          </a:p>
        </p:txBody>
      </p:sp>
      <p:sp>
        <p:nvSpPr>
          <p:cNvPr id="291" name="Rounded Rectangle 290">
            <a:extLst>
              <a:ext uri="{FF2B5EF4-FFF2-40B4-BE49-F238E27FC236}">
                <a16:creationId xmlns:a16="http://schemas.microsoft.com/office/drawing/2014/main" id="{68497B06-97AC-8C44-8C6A-C1AE7195C013}"/>
              </a:ext>
            </a:extLst>
          </p:cNvPr>
          <p:cNvSpPr/>
          <p:nvPr/>
        </p:nvSpPr>
        <p:spPr bwMode="auto">
          <a:xfrm>
            <a:off x="6258983" y="1914429"/>
            <a:ext cx="1684163" cy="46166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algn="ctr" defTabSz="914377" eaLnBrk="0" fontAlgn="base" hangingPunct="0">
              <a:spcBef>
                <a:spcPct val="0"/>
              </a:spcBef>
              <a:spcAft>
                <a:spcPct val="0"/>
              </a:spcAft>
              <a:defRPr/>
            </a:pPr>
            <a:r>
              <a:rPr lang="en-GB" sz="1600" kern="0" dirty="0">
                <a:solidFill>
                  <a:prstClr val="black"/>
                </a:solidFill>
                <a:latin typeface="Intel Clear"/>
              </a:rPr>
              <a:t>128-bit</a:t>
            </a:r>
          </a:p>
          <a:p>
            <a:pPr defTabSz="914377" eaLnBrk="0" fontAlgn="base" hangingPunct="0">
              <a:spcBef>
                <a:spcPct val="0"/>
              </a:spcBef>
              <a:spcAft>
                <a:spcPct val="0"/>
              </a:spcAft>
              <a:defRPr/>
            </a:pPr>
            <a:r>
              <a:rPr lang="en-GB" sz="1600" kern="0" dirty="0">
                <a:solidFill>
                  <a:prstClr val="black"/>
                </a:solidFill>
                <a:latin typeface="Intel Clear"/>
              </a:rPr>
              <a:t>object identifier </a:t>
            </a:r>
            <a:endParaRPr lang="en-GB" sz="1600" kern="0" dirty="0">
              <a:solidFill>
                <a:prstClr val="black"/>
              </a:solidFill>
              <a:latin typeface="Arial" charset="0"/>
              <a:ea typeface="ＭＳ Ｐゴシック" pitchFamily="1" charset="-128"/>
            </a:endParaRPr>
          </a:p>
        </p:txBody>
      </p:sp>
      <p:grpSp>
        <p:nvGrpSpPr>
          <p:cNvPr id="14" name="Group 13">
            <a:extLst>
              <a:ext uri="{FF2B5EF4-FFF2-40B4-BE49-F238E27FC236}">
                <a16:creationId xmlns:a16="http://schemas.microsoft.com/office/drawing/2014/main" id="{8F42DCF2-DFD2-6F46-944E-7836922D2E37}"/>
              </a:ext>
            </a:extLst>
          </p:cNvPr>
          <p:cNvGrpSpPr/>
          <p:nvPr/>
        </p:nvGrpSpPr>
        <p:grpSpPr>
          <a:xfrm>
            <a:off x="8012318" y="1662164"/>
            <a:ext cx="1591657" cy="969484"/>
            <a:chOff x="8012318" y="1834604"/>
            <a:chExt cx="1591657" cy="969484"/>
          </a:xfrm>
        </p:grpSpPr>
        <p:sp>
          <p:nvSpPr>
            <p:cNvPr id="292" name="Rounded Rectangle 291">
              <a:extLst>
                <a:ext uri="{FF2B5EF4-FFF2-40B4-BE49-F238E27FC236}">
                  <a16:creationId xmlns:a16="http://schemas.microsoft.com/office/drawing/2014/main" id="{F961F458-6523-984A-B6ED-8817B1201621}"/>
                </a:ext>
              </a:extLst>
            </p:cNvPr>
            <p:cNvSpPr/>
            <p:nvPr/>
          </p:nvSpPr>
          <p:spPr bwMode="auto">
            <a:xfrm>
              <a:off x="8012318" y="1834604"/>
              <a:ext cx="715432" cy="27699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black"/>
                  </a:solidFill>
                  <a:effectLst/>
                  <a:uLnTx/>
                  <a:uFillTx/>
                </a:rPr>
                <a:t>key</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93" name="Rounded Rectangle 292">
              <a:extLst>
                <a:ext uri="{FF2B5EF4-FFF2-40B4-BE49-F238E27FC236}">
                  <a16:creationId xmlns:a16="http://schemas.microsoft.com/office/drawing/2014/main" id="{829D15CC-62D9-A64B-BCF5-55CB049EA50A}"/>
                </a:ext>
              </a:extLst>
            </p:cNvPr>
            <p:cNvSpPr/>
            <p:nvPr/>
          </p:nvSpPr>
          <p:spPr bwMode="auto">
            <a:xfrm>
              <a:off x="8796922" y="1834604"/>
              <a:ext cx="666930" cy="27699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black"/>
                  </a:solidFill>
                  <a:effectLst/>
                  <a:uLnTx/>
                  <a:uFillTx/>
                </a:rPr>
                <a:t>value</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94" name="Rounded Rectangle 293">
              <a:extLst>
                <a:ext uri="{FF2B5EF4-FFF2-40B4-BE49-F238E27FC236}">
                  <a16:creationId xmlns:a16="http://schemas.microsoft.com/office/drawing/2014/main" id="{B3C35306-4AB1-2842-9CDF-0B3AC6459790}"/>
                </a:ext>
              </a:extLst>
            </p:cNvPr>
            <p:cNvSpPr/>
            <p:nvPr/>
          </p:nvSpPr>
          <p:spPr bwMode="auto">
            <a:xfrm>
              <a:off x="8012318" y="2176705"/>
              <a:ext cx="544550" cy="27699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black"/>
                  </a:solidFill>
                  <a:effectLst/>
                  <a:uLnTx/>
                  <a:uFillTx/>
                </a:rPr>
                <a:t>key</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95" name="Rounded Rectangle 294">
              <a:extLst>
                <a:ext uri="{FF2B5EF4-FFF2-40B4-BE49-F238E27FC236}">
                  <a16:creationId xmlns:a16="http://schemas.microsoft.com/office/drawing/2014/main" id="{B0AF584F-A43F-BB4E-92CB-CDDC2065BCAA}"/>
                </a:ext>
              </a:extLst>
            </p:cNvPr>
            <p:cNvSpPr/>
            <p:nvPr/>
          </p:nvSpPr>
          <p:spPr bwMode="auto">
            <a:xfrm>
              <a:off x="8600124" y="2176705"/>
              <a:ext cx="1001075" cy="27699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black"/>
                  </a:solidFill>
                  <a:effectLst/>
                  <a:uLnTx/>
                  <a:uFillTx/>
                </a:rPr>
                <a:t>value</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96" name="Rounded Rectangle 295">
              <a:extLst>
                <a:ext uri="{FF2B5EF4-FFF2-40B4-BE49-F238E27FC236}">
                  <a16:creationId xmlns:a16="http://schemas.microsoft.com/office/drawing/2014/main" id="{6126997A-9CB3-B745-B150-2000A9186F0E}"/>
                </a:ext>
              </a:extLst>
            </p:cNvPr>
            <p:cNvSpPr/>
            <p:nvPr/>
          </p:nvSpPr>
          <p:spPr bwMode="auto">
            <a:xfrm>
              <a:off x="8015093" y="2527089"/>
              <a:ext cx="870489" cy="27699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black"/>
                  </a:solidFill>
                  <a:effectLst/>
                  <a:uLnTx/>
                  <a:uFillTx/>
                </a:rPr>
                <a:t>key</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97" name="Rounded Rectangle 296">
              <a:extLst>
                <a:ext uri="{FF2B5EF4-FFF2-40B4-BE49-F238E27FC236}">
                  <a16:creationId xmlns:a16="http://schemas.microsoft.com/office/drawing/2014/main" id="{183EDF78-3F01-0A4F-A29A-0E12BBB3780C}"/>
                </a:ext>
              </a:extLst>
            </p:cNvPr>
            <p:cNvSpPr/>
            <p:nvPr/>
          </p:nvSpPr>
          <p:spPr bwMode="auto">
            <a:xfrm>
              <a:off x="8955157" y="2527089"/>
              <a:ext cx="648818" cy="276999"/>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black"/>
                  </a:solidFill>
                  <a:effectLst/>
                  <a:uLnTx/>
                  <a:uFillTx/>
                </a:rPr>
                <a:t>value</a:t>
              </a:r>
              <a:endParaRPr kumimoji="0" lang="en-GB" sz="16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grpSp>
      <p:sp>
        <p:nvSpPr>
          <p:cNvPr id="298" name="Right Arrow 297">
            <a:extLst>
              <a:ext uri="{FF2B5EF4-FFF2-40B4-BE49-F238E27FC236}">
                <a16:creationId xmlns:a16="http://schemas.microsoft.com/office/drawing/2014/main" id="{7BAB7BD4-3A6C-BB4A-8CC7-2CAFAB8FF115}"/>
              </a:ext>
            </a:extLst>
          </p:cNvPr>
          <p:cNvSpPr/>
          <p:nvPr/>
        </p:nvSpPr>
        <p:spPr>
          <a:xfrm rot="8343993">
            <a:off x="6026725" y="2971218"/>
            <a:ext cx="1155473" cy="2784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FR"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99" name="TextBox 298">
            <a:extLst>
              <a:ext uri="{FF2B5EF4-FFF2-40B4-BE49-F238E27FC236}">
                <a16:creationId xmlns:a16="http://schemas.microsoft.com/office/drawing/2014/main" id="{C8B9166A-5269-364F-9650-F87615C8C556}"/>
              </a:ext>
            </a:extLst>
          </p:cNvPr>
          <p:cNvSpPr txBox="1"/>
          <p:nvPr/>
        </p:nvSpPr>
        <p:spPr>
          <a:xfrm rot="19023717">
            <a:off x="6308587" y="2850200"/>
            <a:ext cx="336632" cy="215444"/>
          </a:xfrm>
          <a:prstGeom prst="rect">
            <a:avLst/>
          </a:prstGeom>
          <a:noFill/>
        </p:spPr>
        <p:txBody>
          <a:bodyPr vert="horz"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rPr>
              <a:t>KVS</a:t>
            </a:r>
          </a:p>
        </p:txBody>
      </p:sp>
      <p:sp>
        <p:nvSpPr>
          <p:cNvPr id="300" name="TextBox 299">
            <a:extLst>
              <a:ext uri="{FF2B5EF4-FFF2-40B4-BE49-F238E27FC236}">
                <a16:creationId xmlns:a16="http://schemas.microsoft.com/office/drawing/2014/main" id="{0DD18EC8-74F7-1E48-B01C-E1079BA66FF4}"/>
              </a:ext>
            </a:extLst>
          </p:cNvPr>
          <p:cNvSpPr txBox="1"/>
          <p:nvPr/>
        </p:nvSpPr>
        <p:spPr>
          <a:xfrm>
            <a:off x="3355963" y="5067337"/>
            <a:ext cx="3763851" cy="1231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600" b="0" i="1" u="none" strike="noStrike" cap="none" spc="0" normalizeH="0" baseline="0" dirty="0">
                <a:ln>
                  <a:noFill/>
                </a:ln>
                <a:solidFill>
                  <a:schemeClr val="tx2"/>
                </a:solidFill>
                <a:effectLst/>
                <a:uFillTx/>
                <a:latin typeface="+mn-lt"/>
                <a:ea typeface="+mn-ea"/>
                <a:cs typeface="+mn-cs"/>
                <a:sym typeface="Helvetica Neue"/>
              </a:rPr>
              <a:t>Attribute key</a:t>
            </a:r>
          </a:p>
          <a:p>
            <a:pPr marL="0" marR="0" indent="0" algn="l" defTabSz="2438338" rtl="0" fontAlgn="auto" latinLnBrk="0" hangingPunct="0">
              <a:lnSpc>
                <a:spcPct val="100000"/>
              </a:lnSpc>
              <a:spcBef>
                <a:spcPts val="0"/>
              </a:spcBef>
              <a:spcAft>
                <a:spcPts val="0"/>
              </a:spcAft>
              <a:buClrTx/>
              <a:buSzTx/>
              <a:buFontTx/>
              <a:buNone/>
              <a:tabLst/>
            </a:pPr>
            <a:r>
              <a:rPr kumimoji="0" lang="en-FR" sz="1600" b="0" i="0" u="none" strike="noStrike" cap="none" spc="0" normalizeH="0" baseline="0" dirty="0">
                <a:ln>
                  <a:noFill/>
                </a:ln>
                <a:solidFill>
                  <a:schemeClr val="tx2"/>
                </a:solidFill>
                <a:effectLst/>
                <a:uFillTx/>
                <a:latin typeface="+mn-lt"/>
                <a:ea typeface="+mn-ea"/>
                <a:cs typeface="+mn-cs"/>
                <a:sym typeface="Helvetica Neue"/>
              </a:rPr>
              <a:t>Variable length</a:t>
            </a:r>
          </a:p>
          <a:p>
            <a:pPr marL="0" marR="0" indent="0" algn="l" defTabSz="2438338" rtl="0" fontAlgn="auto" latinLnBrk="0" hangingPunct="0">
              <a:lnSpc>
                <a:spcPct val="100000"/>
              </a:lnSpc>
              <a:spcBef>
                <a:spcPts val="0"/>
              </a:spcBef>
              <a:spcAft>
                <a:spcPts val="0"/>
              </a:spcAft>
              <a:buClrTx/>
              <a:buSzTx/>
              <a:buFontTx/>
              <a:buNone/>
              <a:tabLst/>
            </a:pPr>
            <a:r>
              <a:rPr lang="en-FR" sz="1600" dirty="0">
                <a:solidFill>
                  <a:schemeClr val="tx2"/>
                </a:solidFill>
              </a:rPr>
              <a:t>Integer, string, data structure, …</a:t>
            </a:r>
          </a:p>
          <a:p>
            <a:pPr marL="0" marR="0" indent="0" algn="l" defTabSz="2438338" rtl="0" fontAlgn="auto" latinLnBrk="0" hangingPunct="0">
              <a:lnSpc>
                <a:spcPct val="100000"/>
              </a:lnSpc>
              <a:spcBef>
                <a:spcPts val="0"/>
              </a:spcBef>
              <a:spcAft>
                <a:spcPts val="0"/>
              </a:spcAft>
              <a:buClrTx/>
              <a:buSzTx/>
              <a:buFontTx/>
              <a:buNone/>
              <a:tabLst/>
            </a:pPr>
            <a:r>
              <a:rPr lang="en-FR" sz="1600" dirty="0">
                <a:solidFill>
                  <a:schemeClr val="tx2"/>
                </a:solidFill>
              </a:rPr>
              <a:t>Co-located on same engines</a:t>
            </a:r>
          </a:p>
          <a:p>
            <a:pPr marL="0" marR="0" indent="0" algn="l" defTabSz="2438338" rtl="0" fontAlgn="auto" latinLnBrk="0" hangingPunct="0">
              <a:lnSpc>
                <a:spcPct val="100000"/>
              </a:lnSpc>
              <a:spcBef>
                <a:spcPts val="0"/>
              </a:spcBef>
              <a:spcAft>
                <a:spcPts val="0"/>
              </a:spcAft>
              <a:buClrTx/>
              <a:buSzTx/>
              <a:buFontTx/>
              <a:buNone/>
              <a:tabLst/>
            </a:pPr>
            <a:r>
              <a:rPr lang="en-FR" sz="1600" dirty="0">
                <a:solidFill>
                  <a:schemeClr val="tx2"/>
                </a:solidFill>
              </a:rPr>
              <a:t>All akeys can be retrieved in a single RPC</a:t>
            </a:r>
          </a:p>
        </p:txBody>
      </p:sp>
      <p:cxnSp>
        <p:nvCxnSpPr>
          <p:cNvPr id="301" name="Straight Arrow Connector 300">
            <a:extLst>
              <a:ext uri="{FF2B5EF4-FFF2-40B4-BE49-F238E27FC236}">
                <a16:creationId xmlns:a16="http://schemas.microsoft.com/office/drawing/2014/main" id="{EA409303-76FE-A447-9CA6-2F024616296D}"/>
              </a:ext>
            </a:extLst>
          </p:cNvPr>
          <p:cNvCxnSpPr>
            <a:cxnSpLocks/>
            <a:endCxn id="215" idx="2"/>
          </p:cNvCxnSpPr>
          <p:nvPr/>
        </p:nvCxnSpPr>
        <p:spPr>
          <a:xfrm flipH="1" flipV="1">
            <a:off x="3715849" y="4357279"/>
            <a:ext cx="348015" cy="62222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2" name="TextBox 301">
            <a:extLst>
              <a:ext uri="{FF2B5EF4-FFF2-40B4-BE49-F238E27FC236}">
                <a16:creationId xmlns:a16="http://schemas.microsoft.com/office/drawing/2014/main" id="{890FAFBA-FF97-7248-9540-BCA1A8B309B2}"/>
              </a:ext>
            </a:extLst>
          </p:cNvPr>
          <p:cNvSpPr txBox="1"/>
          <p:nvPr/>
        </p:nvSpPr>
        <p:spPr>
          <a:xfrm>
            <a:off x="7278887" y="5050309"/>
            <a:ext cx="2749151" cy="1231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600" b="0" i="1" u="none" strike="noStrike" cap="none" spc="0" normalizeH="0" baseline="0" dirty="0">
                <a:ln>
                  <a:noFill/>
                </a:ln>
                <a:solidFill>
                  <a:schemeClr val="tx2"/>
                </a:solidFill>
                <a:effectLst/>
                <a:uFillTx/>
                <a:latin typeface="+mn-lt"/>
                <a:ea typeface="+mn-ea"/>
                <a:cs typeface="+mn-cs"/>
                <a:sym typeface="Helvetica Neue"/>
              </a:rPr>
              <a:t>Index</a:t>
            </a:r>
          </a:p>
          <a:p>
            <a:pPr marL="0" marR="0" indent="0" algn="l" defTabSz="2438338" rtl="0" fontAlgn="auto" latinLnBrk="0" hangingPunct="0">
              <a:lnSpc>
                <a:spcPct val="100000"/>
              </a:lnSpc>
              <a:spcBef>
                <a:spcPts val="0"/>
              </a:spcBef>
              <a:spcAft>
                <a:spcPts val="0"/>
              </a:spcAft>
              <a:buClrTx/>
              <a:buSzTx/>
              <a:buFontTx/>
              <a:buNone/>
              <a:tabLst/>
            </a:pPr>
            <a:r>
              <a:rPr kumimoji="0" lang="en-FR" sz="1600" b="0" i="0" u="none" strike="noStrike" cap="none" spc="0" normalizeH="0" baseline="0" dirty="0">
                <a:ln>
                  <a:noFill/>
                </a:ln>
                <a:solidFill>
                  <a:schemeClr val="tx2"/>
                </a:solidFill>
                <a:effectLst/>
                <a:uFillTx/>
                <a:latin typeface="+mn-lt"/>
                <a:ea typeface="+mn-ea"/>
                <a:cs typeface="+mn-cs"/>
                <a:sym typeface="Helvetica Neue"/>
              </a:rPr>
              <a:t>64-bit Integer</a:t>
            </a:r>
            <a:endParaRPr lang="en-FR" sz="1600" dirty="0">
              <a:solidFill>
                <a:schemeClr val="tx2"/>
              </a:solidFill>
            </a:endParaRPr>
          </a:p>
          <a:p>
            <a:pPr marL="0" marR="0" indent="0" algn="l" defTabSz="2438338" rtl="0" fontAlgn="auto" latinLnBrk="0" hangingPunct="0">
              <a:lnSpc>
                <a:spcPct val="100000"/>
              </a:lnSpc>
              <a:spcBef>
                <a:spcPts val="0"/>
              </a:spcBef>
              <a:spcAft>
                <a:spcPts val="0"/>
              </a:spcAft>
              <a:buClrTx/>
              <a:buSzTx/>
              <a:buFontTx/>
              <a:buNone/>
              <a:tabLst/>
            </a:pPr>
            <a:r>
              <a:rPr lang="en-FR" sz="1600" dirty="0">
                <a:solidFill>
                  <a:schemeClr val="tx2"/>
                </a:solidFill>
              </a:rPr>
              <a:t>Address array of value</a:t>
            </a:r>
          </a:p>
          <a:p>
            <a:pPr marL="0" marR="0" indent="0" algn="l" defTabSz="2438338" rtl="0" fontAlgn="auto" latinLnBrk="0" hangingPunct="0">
              <a:lnSpc>
                <a:spcPct val="100000"/>
              </a:lnSpc>
              <a:spcBef>
                <a:spcPts val="0"/>
              </a:spcBef>
              <a:spcAft>
                <a:spcPts val="0"/>
              </a:spcAft>
              <a:buClrTx/>
              <a:buSzTx/>
              <a:buFontTx/>
              <a:buNone/>
              <a:tabLst/>
            </a:pPr>
            <a:r>
              <a:rPr lang="en-FR" sz="1600" dirty="0">
                <a:solidFill>
                  <a:schemeClr val="tx2"/>
                </a:solidFill>
              </a:rPr>
              <a:t>Support operation over range</a:t>
            </a:r>
            <a:br>
              <a:rPr lang="en-FR" sz="1600" dirty="0">
                <a:solidFill>
                  <a:schemeClr val="tx2"/>
                </a:solidFill>
              </a:rPr>
            </a:br>
            <a:r>
              <a:rPr lang="en-FR" sz="1600" dirty="0">
                <a:solidFill>
                  <a:schemeClr val="tx2"/>
                </a:solidFill>
              </a:rPr>
              <a:t>of indices (= extent)</a:t>
            </a:r>
          </a:p>
        </p:txBody>
      </p:sp>
      <p:cxnSp>
        <p:nvCxnSpPr>
          <p:cNvPr id="303" name="Straight Arrow Connector 302">
            <a:extLst>
              <a:ext uri="{FF2B5EF4-FFF2-40B4-BE49-F238E27FC236}">
                <a16:creationId xmlns:a16="http://schemas.microsoft.com/office/drawing/2014/main" id="{C4F48977-B569-FB4E-B17E-8FBE2D8D7CA7}"/>
              </a:ext>
            </a:extLst>
          </p:cNvPr>
          <p:cNvCxnSpPr>
            <a:cxnSpLocks/>
            <a:endCxn id="216" idx="2"/>
          </p:cNvCxnSpPr>
          <p:nvPr/>
        </p:nvCxnSpPr>
        <p:spPr>
          <a:xfrm flipH="1" flipV="1">
            <a:off x="5220606" y="4351637"/>
            <a:ext cx="2722540" cy="64287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4" name="TextBox 303">
            <a:extLst>
              <a:ext uri="{FF2B5EF4-FFF2-40B4-BE49-F238E27FC236}">
                <a16:creationId xmlns:a16="http://schemas.microsoft.com/office/drawing/2014/main" id="{3ABEFC79-266C-9742-B858-8B07CE92AFB7}"/>
              </a:ext>
            </a:extLst>
          </p:cNvPr>
          <p:cNvSpPr txBox="1"/>
          <p:nvPr/>
        </p:nvSpPr>
        <p:spPr>
          <a:xfrm>
            <a:off x="9773777" y="4927198"/>
            <a:ext cx="1947649"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600" b="0" i="1" u="none" strike="noStrike" cap="none" spc="0" normalizeH="0" baseline="0" dirty="0">
                <a:ln>
                  <a:noFill/>
                </a:ln>
                <a:solidFill>
                  <a:schemeClr val="tx2"/>
                </a:solidFill>
                <a:effectLst/>
                <a:uFillTx/>
                <a:latin typeface="+mn-lt"/>
                <a:ea typeface="+mn-ea"/>
                <a:cs typeface="+mn-cs"/>
                <a:sym typeface="Helvetica Neue"/>
              </a:rPr>
              <a:t>Record</a:t>
            </a:r>
          </a:p>
          <a:p>
            <a:pPr marL="0" marR="0" indent="0" algn="l" defTabSz="2438338" rtl="0" fontAlgn="auto" latinLnBrk="0" hangingPunct="0">
              <a:lnSpc>
                <a:spcPct val="100000"/>
              </a:lnSpc>
              <a:spcBef>
                <a:spcPts val="0"/>
              </a:spcBef>
              <a:spcAft>
                <a:spcPts val="0"/>
              </a:spcAft>
              <a:buClrTx/>
              <a:buSzTx/>
              <a:buFontTx/>
              <a:buNone/>
              <a:tabLst/>
            </a:pPr>
            <a:r>
              <a:rPr kumimoji="0" lang="en-FR" sz="1600" b="0" i="0" u="none" strike="noStrike" cap="none" spc="0" normalizeH="0" baseline="0" dirty="0">
                <a:ln>
                  <a:noFill/>
                </a:ln>
                <a:solidFill>
                  <a:schemeClr val="tx2"/>
                </a:solidFill>
                <a:effectLst/>
                <a:uFillTx/>
                <a:latin typeface="+mn-lt"/>
                <a:ea typeface="+mn-ea"/>
                <a:cs typeface="+mn-cs"/>
                <a:sym typeface="Helvetica Neue"/>
              </a:rPr>
              <a:t>Variable length value</a:t>
            </a:r>
          </a:p>
          <a:p>
            <a:pPr marL="0" marR="0" indent="0" algn="l" defTabSz="2438338" rtl="0" fontAlgn="auto" latinLnBrk="0" hangingPunct="0">
              <a:lnSpc>
                <a:spcPct val="100000"/>
              </a:lnSpc>
              <a:spcBef>
                <a:spcPts val="0"/>
              </a:spcBef>
              <a:spcAft>
                <a:spcPts val="0"/>
              </a:spcAft>
              <a:buClrTx/>
              <a:buSzTx/>
              <a:buFontTx/>
              <a:buNone/>
              <a:tabLst/>
            </a:pPr>
            <a:r>
              <a:rPr lang="en-FR" sz="1600" dirty="0">
                <a:solidFill>
                  <a:schemeClr val="tx2"/>
                </a:solidFill>
              </a:rPr>
              <a:t>From 1 byte to GB’s</a:t>
            </a:r>
          </a:p>
        </p:txBody>
      </p:sp>
      <p:cxnSp>
        <p:nvCxnSpPr>
          <p:cNvPr id="305" name="Straight Arrow Connector 304">
            <a:extLst>
              <a:ext uri="{FF2B5EF4-FFF2-40B4-BE49-F238E27FC236}">
                <a16:creationId xmlns:a16="http://schemas.microsoft.com/office/drawing/2014/main" id="{299DD400-CAE7-4D42-B14A-E6B1BAF73E39}"/>
              </a:ext>
            </a:extLst>
          </p:cNvPr>
          <p:cNvCxnSpPr>
            <a:cxnSpLocks/>
            <a:endCxn id="217" idx="2"/>
          </p:cNvCxnSpPr>
          <p:nvPr/>
        </p:nvCxnSpPr>
        <p:spPr>
          <a:xfrm flipH="1" flipV="1">
            <a:off x="7989152" y="4351637"/>
            <a:ext cx="2247378" cy="57556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7589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altLang="en-US" dirty="0"/>
              <a:t>DAOS Ecosystem</a:t>
            </a:r>
          </a:p>
        </p:txBody>
      </p:sp>
      <p:grpSp>
        <p:nvGrpSpPr>
          <p:cNvPr id="4" name="Group 3">
            <a:extLst>
              <a:ext uri="{FF2B5EF4-FFF2-40B4-BE49-F238E27FC236}">
                <a16:creationId xmlns:a16="http://schemas.microsoft.com/office/drawing/2014/main" id="{2BF058C1-4671-D54E-87BB-6BC1554146DF}"/>
              </a:ext>
            </a:extLst>
          </p:cNvPr>
          <p:cNvGrpSpPr/>
          <p:nvPr/>
        </p:nvGrpSpPr>
        <p:grpSpPr>
          <a:xfrm>
            <a:off x="4014967" y="4684168"/>
            <a:ext cx="4338135" cy="1508760"/>
            <a:chOff x="3676930" y="4424521"/>
            <a:chExt cx="4439106" cy="1508760"/>
          </a:xfrm>
        </p:grpSpPr>
        <p:sp>
          <p:nvSpPr>
            <p:cNvPr id="6" name="TextBox 5">
              <a:extLst>
                <a:ext uri="{FF2B5EF4-FFF2-40B4-BE49-F238E27FC236}">
                  <a16:creationId xmlns:a16="http://schemas.microsoft.com/office/drawing/2014/main" id="{BD60A57A-77D2-454B-B47A-CB25CE17A02E}"/>
                </a:ext>
              </a:extLst>
            </p:cNvPr>
            <p:cNvSpPr txBox="1"/>
            <p:nvPr/>
          </p:nvSpPr>
          <p:spPr>
            <a:xfrm>
              <a:off x="6576807" y="4424521"/>
              <a:ext cx="0" cy="0"/>
            </a:xfrm>
            <a:prstGeom prst="rect">
              <a:avLst/>
            </a:prstGeom>
            <a:solidFill>
              <a:srgbClr val="B1BABF">
                <a:lumMod val="20000"/>
                <a:lumOff val="80000"/>
              </a:srgbClr>
            </a:solidFill>
            <a:ln>
              <a:solidFill>
                <a:schemeClr val="tx2"/>
              </a:solidFill>
            </a:ln>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FR" sz="1100" b="0" i="0" u="none" strike="noStrike" kern="0" cap="none" spc="0" normalizeH="0" baseline="0" noProof="0" dirty="0">
                <a:ln>
                  <a:noFill/>
                </a:ln>
                <a:solidFill>
                  <a:srgbClr val="003C71"/>
                </a:solidFill>
                <a:effectLst/>
                <a:uLnTx/>
                <a:uFillTx/>
              </a:endParaRPr>
            </a:p>
          </p:txBody>
        </p:sp>
        <p:sp>
          <p:nvSpPr>
            <p:cNvPr id="15" name="Rounded Rectangle 14">
              <a:extLst>
                <a:ext uri="{FF2B5EF4-FFF2-40B4-BE49-F238E27FC236}">
                  <a16:creationId xmlns:a16="http://schemas.microsoft.com/office/drawing/2014/main" id="{8B048A3A-0F62-8F47-9A3C-F7701A2C8DFC}"/>
                </a:ext>
              </a:extLst>
            </p:cNvPr>
            <p:cNvSpPr/>
            <p:nvPr/>
          </p:nvSpPr>
          <p:spPr>
            <a:xfrm>
              <a:off x="3676930" y="4468219"/>
              <a:ext cx="4439106" cy="595079"/>
            </a:xfrm>
            <a:prstGeom prst="roundRect">
              <a:avLst/>
            </a:prstGeom>
            <a:solidFill>
              <a:schemeClr val="tx2"/>
            </a:solidFill>
            <a:ln w="9525" cap="flat" cmpd="sng" algn="ctr">
              <a:solidFill>
                <a:schemeClr val="tx2"/>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DAOS Engine</a:t>
              </a:r>
            </a:p>
          </p:txBody>
        </p:sp>
        <p:pic>
          <p:nvPicPr>
            <p:cNvPr id="21" name="Picture 4" descr="mage result for intel optane ssd">
              <a:extLst>
                <a:ext uri="{FF2B5EF4-FFF2-40B4-BE49-F238E27FC236}">
                  <a16:creationId xmlns:a16="http://schemas.microsoft.com/office/drawing/2014/main" id="{02CBF7C3-EA69-8B45-A2C2-E4006D099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3882" y="5231109"/>
              <a:ext cx="1007140" cy="6038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2" descr="reen memory">
              <a:extLst>
                <a:ext uri="{FF2B5EF4-FFF2-40B4-BE49-F238E27FC236}">
                  <a16:creationId xmlns:a16="http://schemas.microsoft.com/office/drawing/2014/main" id="{55FF0377-38ED-6D46-BCB0-3E8FE7C009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1178" y="5115813"/>
              <a:ext cx="1369440" cy="6038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D4CD3B20-FA41-9142-BF07-39693F20FF39}"/>
                </a:ext>
              </a:extLst>
            </p:cNvPr>
            <p:cNvPicPr>
              <a:picLocks noChangeAspect="1"/>
            </p:cNvPicPr>
            <p:nvPr/>
          </p:nvPicPr>
          <p:blipFill>
            <a:blip r:embed="rId5"/>
            <a:stretch>
              <a:fillRect/>
            </a:stretch>
          </p:blipFill>
          <p:spPr>
            <a:xfrm>
              <a:off x="4198498" y="5612157"/>
              <a:ext cx="1358808" cy="321124"/>
            </a:xfrm>
            <a:prstGeom prst="rect">
              <a:avLst/>
            </a:prstGeom>
            <a:ln>
              <a:noFill/>
            </a:ln>
          </p:spPr>
        </p:pic>
      </p:grpSp>
      <p:grpSp>
        <p:nvGrpSpPr>
          <p:cNvPr id="3" name="Group 2">
            <a:extLst>
              <a:ext uri="{FF2B5EF4-FFF2-40B4-BE49-F238E27FC236}">
                <a16:creationId xmlns:a16="http://schemas.microsoft.com/office/drawing/2014/main" id="{4C5C7349-5E47-BE4C-9573-1BF6AC93A00E}"/>
              </a:ext>
            </a:extLst>
          </p:cNvPr>
          <p:cNvGrpSpPr/>
          <p:nvPr/>
        </p:nvGrpSpPr>
        <p:grpSpPr>
          <a:xfrm>
            <a:off x="1498014" y="1857205"/>
            <a:ext cx="9245531" cy="1754720"/>
            <a:chOff x="1001301" y="1992672"/>
            <a:chExt cx="9245531" cy="1754720"/>
          </a:xfrm>
        </p:grpSpPr>
        <p:sp>
          <p:nvSpPr>
            <p:cNvPr id="16" name="Rounded Rectangle 15">
              <a:extLst>
                <a:ext uri="{FF2B5EF4-FFF2-40B4-BE49-F238E27FC236}">
                  <a16:creationId xmlns:a16="http://schemas.microsoft.com/office/drawing/2014/main" id="{B141883F-CA56-144D-9B5F-233D88B02709}"/>
                </a:ext>
              </a:extLst>
            </p:cNvPr>
            <p:cNvSpPr/>
            <p:nvPr/>
          </p:nvSpPr>
          <p:spPr>
            <a:xfrm>
              <a:off x="1029228" y="3246212"/>
              <a:ext cx="1244682" cy="501180"/>
            </a:xfrm>
            <a:prstGeom prst="roundRect">
              <a:avLst/>
            </a:prstGeom>
            <a:solidFill>
              <a:srgbClr val="0071C5"/>
            </a:solidFill>
            <a:ln w="9525" cap="flat" cmpd="sng" algn="ctr">
              <a:solidFill>
                <a:srgbClr val="0071C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POSIX I/O</a:t>
              </a:r>
            </a:p>
          </p:txBody>
        </p:sp>
        <p:sp>
          <p:nvSpPr>
            <p:cNvPr id="17" name="Rounded Rectangle 16">
              <a:extLst>
                <a:ext uri="{FF2B5EF4-FFF2-40B4-BE49-F238E27FC236}">
                  <a16:creationId xmlns:a16="http://schemas.microsoft.com/office/drawing/2014/main" id="{118F8C76-EF08-7541-8E7E-88E1A20DA030}"/>
                </a:ext>
              </a:extLst>
            </p:cNvPr>
            <p:cNvSpPr/>
            <p:nvPr/>
          </p:nvSpPr>
          <p:spPr>
            <a:xfrm>
              <a:off x="1001301" y="1992672"/>
              <a:ext cx="9245531" cy="595079"/>
            </a:xfrm>
            <a:prstGeom prst="roundRect">
              <a:avLst/>
            </a:prstGeom>
            <a:solidFill>
              <a:srgbClr val="535F65"/>
            </a:solidFill>
            <a:ln w="9525" cap="flat" cmpd="sng" algn="ctr">
              <a:solidFill>
                <a:srgbClr val="535F65"/>
              </a:solidFill>
              <a:prstDash val="solid"/>
            </a:ln>
            <a:effectLst/>
          </p:spPr>
          <p:txBody>
            <a:bodyPr rtlCol="0" anchor="ctr"/>
            <a:lstStyle/>
            <a:p>
              <a:pPr algn="ctr" defTabSz="685766" hangingPunct="1">
                <a:lnSpc>
                  <a:spcPct val="100000"/>
                </a:lnSpc>
                <a:spcBef>
                  <a:spcPts val="0"/>
                </a:spcBef>
                <a:defRPr/>
              </a:pPr>
              <a:r>
                <a:rPr lang="en-US" sz="1600" b="1" dirty="0">
                  <a:solidFill>
                    <a:prstClr val="white"/>
                  </a:solidFill>
                </a:rPr>
                <a:t>AI/Analytics/Scientific Workflow</a:t>
              </a:r>
            </a:p>
          </p:txBody>
        </p:sp>
        <p:sp>
          <p:nvSpPr>
            <p:cNvPr id="18" name="Rounded Rectangle 17">
              <a:extLst>
                <a:ext uri="{FF2B5EF4-FFF2-40B4-BE49-F238E27FC236}">
                  <a16:creationId xmlns:a16="http://schemas.microsoft.com/office/drawing/2014/main" id="{C715995F-B644-D84F-9FD4-4EFC1191ADA1}"/>
                </a:ext>
              </a:extLst>
            </p:cNvPr>
            <p:cNvSpPr/>
            <p:nvPr/>
          </p:nvSpPr>
          <p:spPr>
            <a:xfrm>
              <a:off x="2317968" y="3246212"/>
              <a:ext cx="820692" cy="501180"/>
            </a:xfrm>
            <a:prstGeom prst="roundRect">
              <a:avLst/>
            </a:prstGeom>
            <a:solidFill>
              <a:srgbClr val="0071C5"/>
            </a:solidFill>
            <a:ln w="9525" cap="flat" cmpd="sng" algn="ctr">
              <a:solidFill>
                <a:srgbClr val="0071C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HDF5</a:t>
              </a:r>
            </a:p>
          </p:txBody>
        </p:sp>
        <p:sp>
          <p:nvSpPr>
            <p:cNvPr id="19" name="Rounded Rectangle 18">
              <a:extLst>
                <a:ext uri="{FF2B5EF4-FFF2-40B4-BE49-F238E27FC236}">
                  <a16:creationId xmlns:a16="http://schemas.microsoft.com/office/drawing/2014/main" id="{C7F1F463-A323-4746-978B-7D34B6FEDFCE}"/>
                </a:ext>
              </a:extLst>
            </p:cNvPr>
            <p:cNvSpPr/>
            <p:nvPr/>
          </p:nvSpPr>
          <p:spPr>
            <a:xfrm>
              <a:off x="3190372" y="3246212"/>
              <a:ext cx="932868" cy="501180"/>
            </a:xfrm>
            <a:prstGeom prst="roundRect">
              <a:avLst/>
            </a:prstGeom>
            <a:solidFill>
              <a:srgbClr val="0071C5"/>
            </a:solidFill>
            <a:ln w="9525" cap="flat" cmpd="sng" algn="ctr">
              <a:solidFill>
                <a:srgbClr val="0071C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MPI-IO</a:t>
              </a:r>
            </a:p>
          </p:txBody>
        </p:sp>
        <p:sp>
          <p:nvSpPr>
            <p:cNvPr id="20" name="Rounded Rectangle 19">
              <a:extLst>
                <a:ext uri="{FF2B5EF4-FFF2-40B4-BE49-F238E27FC236}">
                  <a16:creationId xmlns:a16="http://schemas.microsoft.com/office/drawing/2014/main" id="{6502126E-60D6-4D46-95B6-30C37005A600}"/>
                </a:ext>
              </a:extLst>
            </p:cNvPr>
            <p:cNvSpPr/>
            <p:nvPr/>
          </p:nvSpPr>
          <p:spPr>
            <a:xfrm>
              <a:off x="6186709" y="3234469"/>
              <a:ext cx="920549" cy="501180"/>
            </a:xfrm>
            <a:prstGeom prst="roundRect">
              <a:avLst/>
            </a:prstGeom>
            <a:solidFill>
              <a:srgbClr val="0071C5"/>
            </a:solidFill>
            <a:ln w="9525" cap="flat" cmpd="sng" algn="ctr">
              <a:solidFill>
                <a:srgbClr val="0071C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Python</a:t>
              </a:r>
            </a:p>
          </p:txBody>
        </p:sp>
        <p:sp>
          <p:nvSpPr>
            <p:cNvPr id="24" name="Rounded Rectangle 23">
              <a:extLst>
                <a:ext uri="{FF2B5EF4-FFF2-40B4-BE49-F238E27FC236}">
                  <a16:creationId xmlns:a16="http://schemas.microsoft.com/office/drawing/2014/main" id="{993D4BC6-A2E2-4F46-9996-9E7CD0729264}"/>
                </a:ext>
              </a:extLst>
            </p:cNvPr>
            <p:cNvSpPr/>
            <p:nvPr/>
          </p:nvSpPr>
          <p:spPr>
            <a:xfrm>
              <a:off x="9358721" y="3216806"/>
              <a:ext cx="855665" cy="501180"/>
            </a:xfrm>
            <a:prstGeom prst="roundRect">
              <a:avLst/>
            </a:prstGeom>
            <a:solidFill>
              <a:schemeClr val="accent5"/>
            </a:solidFill>
            <a:ln w="9525" cap="flat" cmpd="sng" algn="ctr">
              <a:solidFill>
                <a:schemeClr val="accent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DAQ</a:t>
              </a:r>
            </a:p>
          </p:txBody>
        </p:sp>
        <p:sp>
          <p:nvSpPr>
            <p:cNvPr id="25" name="Rounded Rectangle 24">
              <a:extLst>
                <a:ext uri="{FF2B5EF4-FFF2-40B4-BE49-F238E27FC236}">
                  <a16:creationId xmlns:a16="http://schemas.microsoft.com/office/drawing/2014/main" id="{E9D05FDD-4B6C-AB49-951C-1F384A3B8844}"/>
                </a:ext>
              </a:extLst>
            </p:cNvPr>
            <p:cNvSpPr/>
            <p:nvPr/>
          </p:nvSpPr>
          <p:spPr>
            <a:xfrm>
              <a:off x="1029227" y="2677858"/>
              <a:ext cx="820692" cy="501180"/>
            </a:xfrm>
            <a:prstGeom prst="roundRect">
              <a:avLst/>
            </a:prstGeom>
            <a:solidFill>
              <a:srgbClr val="0071C5"/>
            </a:solidFill>
            <a:ln w="9525" cap="flat" cmpd="sng" algn="ctr">
              <a:solidFill>
                <a:srgbClr val="0071C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Legacy</a:t>
              </a:r>
            </a:p>
          </p:txBody>
        </p:sp>
        <p:sp>
          <p:nvSpPr>
            <p:cNvPr id="26" name="Rounded Rectangle 25">
              <a:extLst>
                <a:ext uri="{FF2B5EF4-FFF2-40B4-BE49-F238E27FC236}">
                  <a16:creationId xmlns:a16="http://schemas.microsoft.com/office/drawing/2014/main" id="{354A4B43-46A5-E84F-B351-B6C6D9FBB50A}"/>
                </a:ext>
              </a:extLst>
            </p:cNvPr>
            <p:cNvSpPr/>
            <p:nvPr/>
          </p:nvSpPr>
          <p:spPr>
            <a:xfrm>
              <a:off x="1895320" y="2473979"/>
              <a:ext cx="2225720" cy="701704"/>
            </a:xfrm>
            <a:prstGeom prst="roundRect">
              <a:avLst/>
            </a:prstGeom>
            <a:solidFill>
              <a:srgbClr val="535F65"/>
            </a:solidFill>
            <a:ln w="9525" cap="flat" cmpd="sng" algn="ctr">
              <a:solidFill>
                <a:srgbClr val="535F6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endParaRPr>
            </a:p>
          </p:txBody>
        </p:sp>
        <p:sp>
          <p:nvSpPr>
            <p:cNvPr id="27" name="Rounded Rectangle 26">
              <a:extLst>
                <a:ext uri="{FF2B5EF4-FFF2-40B4-BE49-F238E27FC236}">
                  <a16:creationId xmlns:a16="http://schemas.microsoft.com/office/drawing/2014/main" id="{7ED95F95-4081-DF47-90AD-A23DA2B87069}"/>
                </a:ext>
              </a:extLst>
            </p:cNvPr>
            <p:cNvSpPr/>
            <p:nvPr/>
          </p:nvSpPr>
          <p:spPr>
            <a:xfrm>
              <a:off x="4173885" y="2651855"/>
              <a:ext cx="935811" cy="516602"/>
            </a:xfrm>
            <a:prstGeom prst="roundRect">
              <a:avLst/>
            </a:prstGeom>
            <a:solidFill>
              <a:srgbClr val="0071C5"/>
            </a:solidFill>
            <a:ln w="9525" cap="flat" cmpd="sng" algn="ctr">
              <a:solidFill>
                <a:srgbClr val="0071C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Apache Spark</a:t>
              </a:r>
            </a:p>
          </p:txBody>
        </p:sp>
        <p:sp>
          <p:nvSpPr>
            <p:cNvPr id="28" name="Rounded Rectangle 27">
              <a:extLst>
                <a:ext uri="{FF2B5EF4-FFF2-40B4-BE49-F238E27FC236}">
                  <a16:creationId xmlns:a16="http://schemas.microsoft.com/office/drawing/2014/main" id="{41B43EBB-41CD-B846-871D-E952A99F926B}"/>
                </a:ext>
              </a:extLst>
            </p:cNvPr>
            <p:cNvSpPr/>
            <p:nvPr/>
          </p:nvSpPr>
          <p:spPr>
            <a:xfrm>
              <a:off x="5162542" y="2648535"/>
              <a:ext cx="935811" cy="516602"/>
            </a:xfrm>
            <a:prstGeom prst="roundRect">
              <a:avLst/>
            </a:prstGeom>
            <a:solidFill>
              <a:srgbClr val="0071C5"/>
            </a:solidFill>
            <a:ln w="9525" cap="flat" cmpd="sng" algn="ctr">
              <a:solidFill>
                <a:srgbClr val="0071C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Apache Hadoop</a:t>
              </a:r>
            </a:p>
          </p:txBody>
        </p:sp>
        <p:sp>
          <p:nvSpPr>
            <p:cNvPr id="29" name="Rounded Rectangle 28">
              <a:extLst>
                <a:ext uri="{FF2B5EF4-FFF2-40B4-BE49-F238E27FC236}">
                  <a16:creationId xmlns:a16="http://schemas.microsoft.com/office/drawing/2014/main" id="{99E1C7E5-D573-A942-9F30-4A30F343155C}"/>
                </a:ext>
              </a:extLst>
            </p:cNvPr>
            <p:cNvSpPr/>
            <p:nvPr/>
          </p:nvSpPr>
          <p:spPr>
            <a:xfrm>
              <a:off x="4184825" y="3232062"/>
              <a:ext cx="1901523" cy="501180"/>
            </a:xfrm>
            <a:prstGeom prst="roundRect">
              <a:avLst/>
            </a:prstGeom>
            <a:solidFill>
              <a:srgbClr val="0071C5"/>
            </a:solidFill>
            <a:ln w="9525" cap="flat" cmpd="sng" algn="ctr">
              <a:solidFill>
                <a:srgbClr val="0071C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HDFS Connector</a:t>
              </a:r>
            </a:p>
          </p:txBody>
        </p:sp>
        <p:sp>
          <p:nvSpPr>
            <p:cNvPr id="30" name="Rounded Rectangle 29">
              <a:extLst>
                <a:ext uri="{FF2B5EF4-FFF2-40B4-BE49-F238E27FC236}">
                  <a16:creationId xmlns:a16="http://schemas.microsoft.com/office/drawing/2014/main" id="{FFB199F8-4CEC-3549-B79E-03B837038B7A}"/>
                </a:ext>
              </a:extLst>
            </p:cNvPr>
            <p:cNvSpPr/>
            <p:nvPr/>
          </p:nvSpPr>
          <p:spPr>
            <a:xfrm>
              <a:off x="6151198" y="2468560"/>
              <a:ext cx="4095634" cy="701704"/>
            </a:xfrm>
            <a:prstGeom prst="roundRect">
              <a:avLst/>
            </a:prstGeom>
            <a:solidFill>
              <a:srgbClr val="535F65"/>
            </a:solidFill>
            <a:ln w="9525" cap="flat" cmpd="sng" algn="ctr">
              <a:solidFill>
                <a:srgbClr val="535F6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endParaRPr>
            </a:p>
          </p:txBody>
        </p:sp>
        <p:sp>
          <p:nvSpPr>
            <p:cNvPr id="31" name="Rounded Rectangle 30">
              <a:extLst>
                <a:ext uri="{FF2B5EF4-FFF2-40B4-BE49-F238E27FC236}">
                  <a16:creationId xmlns:a16="http://schemas.microsoft.com/office/drawing/2014/main" id="{F529F150-8E1F-BF4F-A829-A0976CCD80E5}"/>
                </a:ext>
              </a:extLst>
            </p:cNvPr>
            <p:cNvSpPr/>
            <p:nvPr/>
          </p:nvSpPr>
          <p:spPr>
            <a:xfrm>
              <a:off x="7170077" y="3228137"/>
              <a:ext cx="686312" cy="501180"/>
            </a:xfrm>
            <a:prstGeom prst="roundRect">
              <a:avLst/>
            </a:prstGeom>
            <a:solidFill>
              <a:schemeClr val="accent5"/>
            </a:solidFill>
            <a:ln w="9525" cap="flat" cmpd="sng" algn="ctr">
              <a:solidFill>
                <a:schemeClr val="accent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SEGY</a:t>
              </a:r>
            </a:p>
          </p:txBody>
        </p:sp>
        <p:sp>
          <p:nvSpPr>
            <p:cNvPr id="32" name="Rounded Rectangle 31">
              <a:extLst>
                <a:ext uri="{FF2B5EF4-FFF2-40B4-BE49-F238E27FC236}">
                  <a16:creationId xmlns:a16="http://schemas.microsoft.com/office/drawing/2014/main" id="{FE481FBA-2F10-E34F-89AB-CECD1BA23556}"/>
                </a:ext>
              </a:extLst>
            </p:cNvPr>
            <p:cNvSpPr/>
            <p:nvPr/>
          </p:nvSpPr>
          <p:spPr>
            <a:xfrm>
              <a:off x="8536456" y="3216806"/>
              <a:ext cx="767350" cy="501180"/>
            </a:xfrm>
            <a:prstGeom prst="roundRect">
              <a:avLst/>
            </a:prstGeom>
            <a:solidFill>
              <a:schemeClr val="accent5"/>
            </a:solidFill>
            <a:ln w="9525" cap="flat" cmpd="sng" algn="ctr">
              <a:solidFill>
                <a:schemeClr val="accent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ROOT</a:t>
              </a:r>
            </a:p>
          </p:txBody>
        </p:sp>
        <p:sp>
          <p:nvSpPr>
            <p:cNvPr id="33" name="Rounded Rectangle 32">
              <a:extLst>
                <a:ext uri="{FF2B5EF4-FFF2-40B4-BE49-F238E27FC236}">
                  <a16:creationId xmlns:a16="http://schemas.microsoft.com/office/drawing/2014/main" id="{7F973AFE-4D3F-D14A-9E48-9FD602C629AD}"/>
                </a:ext>
              </a:extLst>
            </p:cNvPr>
            <p:cNvSpPr/>
            <p:nvPr/>
          </p:nvSpPr>
          <p:spPr>
            <a:xfrm>
              <a:off x="7906992" y="3222864"/>
              <a:ext cx="578972" cy="501180"/>
            </a:xfrm>
            <a:prstGeom prst="roundRect">
              <a:avLst/>
            </a:prstGeom>
            <a:solidFill>
              <a:schemeClr val="accent5"/>
            </a:solidFill>
            <a:ln w="9525" cap="flat" cmpd="sng" algn="ctr">
              <a:solidFill>
                <a:schemeClr val="accent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FDB</a:t>
              </a:r>
            </a:p>
          </p:txBody>
        </p:sp>
      </p:grpSp>
      <p:grpSp>
        <p:nvGrpSpPr>
          <p:cNvPr id="2" name="Group 1">
            <a:extLst>
              <a:ext uri="{FF2B5EF4-FFF2-40B4-BE49-F238E27FC236}">
                <a16:creationId xmlns:a16="http://schemas.microsoft.com/office/drawing/2014/main" id="{0F55A843-6EEE-8D48-9326-52D502A46556}"/>
              </a:ext>
            </a:extLst>
          </p:cNvPr>
          <p:cNvGrpSpPr/>
          <p:nvPr/>
        </p:nvGrpSpPr>
        <p:grpSpPr>
          <a:xfrm>
            <a:off x="8216266" y="523661"/>
            <a:ext cx="3291706" cy="736689"/>
            <a:chOff x="221979" y="5607391"/>
            <a:chExt cx="3291706" cy="736689"/>
          </a:xfrm>
        </p:grpSpPr>
        <p:sp>
          <p:nvSpPr>
            <p:cNvPr id="34" name="Rounded Rectangle 33">
              <a:extLst>
                <a:ext uri="{FF2B5EF4-FFF2-40B4-BE49-F238E27FC236}">
                  <a16:creationId xmlns:a16="http://schemas.microsoft.com/office/drawing/2014/main" id="{F94209D6-55A5-C749-BCC5-E9C8167E450C}"/>
                </a:ext>
              </a:extLst>
            </p:cNvPr>
            <p:cNvSpPr/>
            <p:nvPr/>
          </p:nvSpPr>
          <p:spPr>
            <a:xfrm>
              <a:off x="221979" y="5607391"/>
              <a:ext cx="349391" cy="302754"/>
            </a:xfrm>
            <a:prstGeom prst="roundRect">
              <a:avLst/>
            </a:prstGeom>
            <a:solidFill>
              <a:srgbClr val="0071C5"/>
            </a:solidFill>
            <a:ln w="9525" cap="flat" cmpd="sng" algn="ctr">
              <a:solidFill>
                <a:srgbClr val="0071C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endParaRPr>
            </a:p>
          </p:txBody>
        </p:sp>
        <p:sp>
          <p:nvSpPr>
            <p:cNvPr id="5" name="TextBox 4">
              <a:extLst>
                <a:ext uri="{FF2B5EF4-FFF2-40B4-BE49-F238E27FC236}">
                  <a16:creationId xmlns:a16="http://schemas.microsoft.com/office/drawing/2014/main" id="{C091D10C-7322-524C-AD94-1DE310EDCD37}"/>
                </a:ext>
              </a:extLst>
            </p:cNvPr>
            <p:cNvSpPr txBox="1"/>
            <p:nvPr/>
          </p:nvSpPr>
          <p:spPr>
            <a:xfrm>
              <a:off x="668354" y="5651046"/>
              <a:ext cx="284533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200" b="0" i="0" u="none" strike="noStrike" cap="none" spc="0" normalizeH="0" baseline="0" dirty="0">
                  <a:ln>
                    <a:noFill/>
                  </a:ln>
                  <a:solidFill>
                    <a:schemeClr val="tx2"/>
                  </a:solidFill>
                  <a:effectLst/>
                  <a:uFillTx/>
                  <a:latin typeface="+mn-lt"/>
                  <a:ea typeface="+mn-ea"/>
                  <a:cs typeface="+mn-cs"/>
                  <a:sym typeface="Helvetica Neue"/>
                </a:rPr>
                <a:t>Generic I/O middleware supported today</a:t>
              </a:r>
            </a:p>
          </p:txBody>
        </p:sp>
        <p:sp>
          <p:nvSpPr>
            <p:cNvPr id="36" name="Rounded Rectangle 35">
              <a:extLst>
                <a:ext uri="{FF2B5EF4-FFF2-40B4-BE49-F238E27FC236}">
                  <a16:creationId xmlns:a16="http://schemas.microsoft.com/office/drawing/2014/main" id="{CEB6338A-371C-5543-B084-F0A871D9A86D}"/>
                </a:ext>
              </a:extLst>
            </p:cNvPr>
            <p:cNvSpPr/>
            <p:nvPr/>
          </p:nvSpPr>
          <p:spPr>
            <a:xfrm>
              <a:off x="221979" y="6021405"/>
              <a:ext cx="349391" cy="302754"/>
            </a:xfrm>
            <a:prstGeom prst="roundRect">
              <a:avLst/>
            </a:prstGeom>
            <a:solidFill>
              <a:schemeClr val="accent5"/>
            </a:solidFill>
            <a:ln w="9525" cap="flat" cmpd="sng" algn="ctr">
              <a:solidFill>
                <a:schemeClr val="accent5"/>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endParaRPr>
            </a:p>
          </p:txBody>
        </p:sp>
        <p:sp>
          <p:nvSpPr>
            <p:cNvPr id="37" name="TextBox 36">
              <a:extLst>
                <a:ext uri="{FF2B5EF4-FFF2-40B4-BE49-F238E27FC236}">
                  <a16:creationId xmlns:a16="http://schemas.microsoft.com/office/drawing/2014/main" id="{29F3AA35-BFAA-7B41-A205-CAB18689CD7B}"/>
                </a:ext>
              </a:extLst>
            </p:cNvPr>
            <p:cNvSpPr txBox="1"/>
            <p:nvPr/>
          </p:nvSpPr>
          <p:spPr>
            <a:xfrm>
              <a:off x="668354" y="5974748"/>
              <a:ext cx="278762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200" b="0" i="0" u="none" strike="noStrike" cap="none" spc="0" normalizeH="0" baseline="0" dirty="0">
                  <a:ln>
                    <a:noFill/>
                  </a:ln>
                  <a:solidFill>
                    <a:schemeClr val="tx2"/>
                  </a:solidFill>
                  <a:effectLst/>
                  <a:uFillTx/>
                  <a:latin typeface="+mn-lt"/>
                  <a:ea typeface="+mn-ea"/>
                  <a:cs typeface="+mn-cs"/>
                  <a:sym typeface="Helvetica Neue"/>
                </a:rPr>
                <a:t>Domain-specific data models under</a:t>
              </a:r>
              <a:br>
                <a:rPr kumimoji="0" lang="en-FR" sz="1200" b="0" i="0" u="none" strike="noStrike" cap="none" spc="0" normalizeH="0" baseline="0" dirty="0">
                  <a:ln>
                    <a:noFill/>
                  </a:ln>
                  <a:solidFill>
                    <a:schemeClr val="tx2"/>
                  </a:solidFill>
                  <a:effectLst/>
                  <a:uFillTx/>
                  <a:latin typeface="+mn-lt"/>
                  <a:ea typeface="+mn-ea"/>
                  <a:cs typeface="+mn-cs"/>
                  <a:sym typeface="Helvetica Neue"/>
                </a:rPr>
              </a:br>
              <a:r>
                <a:rPr kumimoji="0" lang="en-FR" sz="1200" b="0" i="0" u="none" strike="noStrike" cap="none" spc="0" normalizeH="0" baseline="0" dirty="0">
                  <a:ln>
                    <a:noFill/>
                  </a:ln>
                  <a:solidFill>
                    <a:schemeClr val="tx2"/>
                  </a:solidFill>
                  <a:effectLst/>
                  <a:uFillTx/>
                  <a:latin typeface="+mn-lt"/>
                  <a:ea typeface="+mn-ea"/>
                  <a:cs typeface="+mn-cs"/>
                  <a:sym typeface="Helvetica Neue"/>
                </a:rPr>
                <a:t>development</a:t>
              </a:r>
              <a:r>
                <a:rPr lang="en-FR" sz="1200" dirty="0">
                  <a:solidFill>
                    <a:schemeClr val="tx2"/>
                  </a:solidFill>
                </a:rPr>
                <a:t> </a:t>
              </a:r>
              <a:r>
                <a:rPr kumimoji="0" lang="en-FR" sz="1200" b="0" i="0" u="none" strike="noStrike" cap="none" spc="0" normalizeH="0" baseline="0" dirty="0">
                  <a:ln>
                    <a:noFill/>
                  </a:ln>
                  <a:solidFill>
                    <a:schemeClr val="tx2"/>
                  </a:solidFill>
                  <a:effectLst/>
                  <a:uFillTx/>
                  <a:latin typeface="+mn-lt"/>
                  <a:ea typeface="+mn-ea"/>
                  <a:cs typeface="+mn-cs"/>
                  <a:sym typeface="Helvetica Neue"/>
                </a:rPr>
                <a:t>in co-design with partners</a:t>
              </a:r>
            </a:p>
          </p:txBody>
        </p:sp>
      </p:grpSp>
      <p:sp>
        <p:nvSpPr>
          <p:cNvPr id="35" name="Rounded Rectangle 34">
            <a:extLst>
              <a:ext uri="{FF2B5EF4-FFF2-40B4-BE49-F238E27FC236}">
                <a16:creationId xmlns:a16="http://schemas.microsoft.com/office/drawing/2014/main" id="{B22CA2A5-8DB9-3546-B1DF-BA520EEC81FA}"/>
              </a:ext>
            </a:extLst>
          </p:cNvPr>
          <p:cNvSpPr/>
          <p:nvPr/>
        </p:nvSpPr>
        <p:spPr>
          <a:xfrm>
            <a:off x="1326279" y="1669879"/>
            <a:ext cx="9560859" cy="2107771"/>
          </a:xfrm>
          <a:prstGeom prst="roundRect">
            <a:avLst/>
          </a:prstGeom>
          <a:noFill/>
          <a:ln w="9525" cap="flat" cmpd="sng" algn="ctr">
            <a:solidFill>
              <a:schemeClr val="tx1"/>
            </a:solidFill>
            <a:prstDash val="sysDash"/>
          </a:ln>
          <a:effectLst/>
        </p:spPr>
        <p:txBody>
          <a:bodyPr rtlCol="0" anchor="ctr"/>
          <a:lstStyle/>
          <a:p>
            <a:pPr algn="ctr" defTabSz="685766" hangingPunct="1">
              <a:lnSpc>
                <a:spcPct val="100000"/>
              </a:lnSpc>
              <a:spcBef>
                <a:spcPts val="0"/>
              </a:spcBef>
              <a:defRPr/>
            </a:pPr>
            <a:endParaRPr lang="en-US" sz="1600" b="1" dirty="0">
              <a:solidFill>
                <a:prstClr val="white"/>
              </a:solidFill>
            </a:endParaRPr>
          </a:p>
        </p:txBody>
      </p:sp>
      <p:sp>
        <p:nvSpPr>
          <p:cNvPr id="38" name="Rounded Rectangle 37">
            <a:extLst>
              <a:ext uri="{FF2B5EF4-FFF2-40B4-BE49-F238E27FC236}">
                <a16:creationId xmlns:a16="http://schemas.microsoft.com/office/drawing/2014/main" id="{E1F19ACB-357A-584A-BDBA-06DB25887871}"/>
              </a:ext>
            </a:extLst>
          </p:cNvPr>
          <p:cNvSpPr/>
          <p:nvPr/>
        </p:nvSpPr>
        <p:spPr>
          <a:xfrm>
            <a:off x="2258821" y="4532752"/>
            <a:ext cx="6298163" cy="1694043"/>
          </a:xfrm>
          <a:prstGeom prst="roundRect">
            <a:avLst/>
          </a:prstGeom>
          <a:noFill/>
          <a:ln w="9525" cap="flat" cmpd="sng" algn="ctr">
            <a:solidFill>
              <a:schemeClr val="tx1"/>
            </a:solidFill>
            <a:prstDash val="sysDash"/>
          </a:ln>
          <a:effectLst/>
        </p:spPr>
        <p:txBody>
          <a:bodyPr rtlCol="0" anchor="ctr"/>
          <a:lstStyle/>
          <a:p>
            <a:pPr algn="ctr" defTabSz="685766" hangingPunct="1">
              <a:lnSpc>
                <a:spcPct val="100000"/>
              </a:lnSpc>
              <a:spcBef>
                <a:spcPts val="0"/>
              </a:spcBef>
              <a:defRPr/>
            </a:pPr>
            <a:endParaRPr lang="en-US" sz="1600" b="1" dirty="0">
              <a:solidFill>
                <a:prstClr val="white"/>
              </a:solidFill>
            </a:endParaRPr>
          </a:p>
        </p:txBody>
      </p:sp>
      <p:sp>
        <p:nvSpPr>
          <p:cNvPr id="7" name="TextBox 6">
            <a:extLst>
              <a:ext uri="{FF2B5EF4-FFF2-40B4-BE49-F238E27FC236}">
                <a16:creationId xmlns:a16="http://schemas.microsoft.com/office/drawing/2014/main" id="{CC93E480-4386-F349-B9F5-42103926459D}"/>
              </a:ext>
            </a:extLst>
          </p:cNvPr>
          <p:cNvSpPr txBox="1"/>
          <p:nvPr/>
        </p:nvSpPr>
        <p:spPr>
          <a:xfrm>
            <a:off x="9199438" y="1670608"/>
            <a:ext cx="134011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200" b="0" i="1" u="none" strike="noStrike" cap="none" spc="0" normalizeH="0" baseline="0" dirty="0">
                <a:ln>
                  <a:noFill/>
                </a:ln>
                <a:solidFill>
                  <a:schemeClr val="tx1"/>
                </a:solidFill>
                <a:effectLst/>
                <a:uFillTx/>
                <a:latin typeface="+mn-lt"/>
                <a:ea typeface="+mn-ea"/>
                <a:cs typeface="+mn-cs"/>
                <a:sym typeface="Helvetica Neue"/>
              </a:rPr>
              <a:t>Compute instances</a:t>
            </a:r>
          </a:p>
        </p:txBody>
      </p:sp>
      <p:sp>
        <p:nvSpPr>
          <p:cNvPr id="39" name="TextBox 38">
            <a:extLst>
              <a:ext uri="{FF2B5EF4-FFF2-40B4-BE49-F238E27FC236}">
                <a16:creationId xmlns:a16="http://schemas.microsoft.com/office/drawing/2014/main" id="{CC9AB51D-2D0B-7249-9FB4-AC97D77F3C8F}"/>
              </a:ext>
            </a:extLst>
          </p:cNvPr>
          <p:cNvSpPr txBox="1"/>
          <p:nvPr/>
        </p:nvSpPr>
        <p:spPr>
          <a:xfrm>
            <a:off x="7104072" y="4535181"/>
            <a:ext cx="1234312"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200" b="0" i="1" u="none" strike="noStrike" cap="none" spc="0" normalizeH="0" baseline="0" dirty="0">
                <a:ln>
                  <a:noFill/>
                </a:ln>
                <a:solidFill>
                  <a:schemeClr val="tx1"/>
                </a:solidFill>
                <a:effectLst/>
                <a:uFillTx/>
                <a:latin typeface="+mn-lt"/>
                <a:ea typeface="+mn-ea"/>
                <a:cs typeface="+mn-cs"/>
                <a:sym typeface="Helvetica Neue"/>
              </a:rPr>
              <a:t>Storage instances</a:t>
            </a:r>
          </a:p>
        </p:txBody>
      </p:sp>
      <p:cxnSp>
        <p:nvCxnSpPr>
          <p:cNvPr id="9" name="Straight Arrow Connector 8">
            <a:extLst>
              <a:ext uri="{FF2B5EF4-FFF2-40B4-BE49-F238E27FC236}">
                <a16:creationId xmlns:a16="http://schemas.microsoft.com/office/drawing/2014/main" id="{44DB43C0-DF6B-054C-8CF6-56DC059875E2}"/>
              </a:ext>
            </a:extLst>
          </p:cNvPr>
          <p:cNvCxnSpPr>
            <a:cxnSpLocks/>
          </p:cNvCxnSpPr>
          <p:nvPr/>
        </p:nvCxnSpPr>
        <p:spPr>
          <a:xfrm>
            <a:off x="8560592" y="5313752"/>
            <a:ext cx="733264" cy="0"/>
          </a:xfrm>
          <a:prstGeom prst="straightConnector1">
            <a:avLst/>
          </a:prstGeom>
          <a:noFill/>
          <a:ln w="76200" cap="flat">
            <a:solidFill>
              <a:schemeClr val="tx1">
                <a:lumMod val="50000"/>
                <a:lumOff val="50000"/>
              </a:schemeClr>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41" name="Rounded Rectangle 40">
            <a:extLst>
              <a:ext uri="{FF2B5EF4-FFF2-40B4-BE49-F238E27FC236}">
                <a16:creationId xmlns:a16="http://schemas.microsoft.com/office/drawing/2014/main" id="{CF83E6E8-391B-CB4C-A56F-B09564671D60}"/>
              </a:ext>
            </a:extLst>
          </p:cNvPr>
          <p:cNvSpPr/>
          <p:nvPr/>
        </p:nvSpPr>
        <p:spPr>
          <a:xfrm>
            <a:off x="9461783" y="5661838"/>
            <a:ext cx="855665" cy="275488"/>
          </a:xfrm>
          <a:prstGeom prst="roundRect">
            <a:avLst/>
          </a:prstGeom>
          <a:solidFill>
            <a:schemeClr val="bg2">
              <a:lumMod val="60000"/>
              <a:lumOff val="40000"/>
            </a:schemeClr>
          </a:solidFill>
          <a:ln w="9525" cap="flat" cmpd="sng" algn="ctr">
            <a:solidFill>
              <a:schemeClr val="tx1">
                <a:lumMod val="75000"/>
                <a:lumOff val="25000"/>
              </a:schemeClr>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Cloud</a:t>
            </a:r>
          </a:p>
        </p:txBody>
      </p:sp>
      <p:sp>
        <p:nvSpPr>
          <p:cNvPr id="42" name="Rounded Rectangle 41">
            <a:extLst>
              <a:ext uri="{FF2B5EF4-FFF2-40B4-BE49-F238E27FC236}">
                <a16:creationId xmlns:a16="http://schemas.microsoft.com/office/drawing/2014/main" id="{039B6332-9800-6349-8813-77B9CA10BC23}"/>
              </a:ext>
            </a:extLst>
          </p:cNvPr>
          <p:cNvSpPr/>
          <p:nvPr/>
        </p:nvSpPr>
        <p:spPr>
          <a:xfrm>
            <a:off x="9293855" y="4519245"/>
            <a:ext cx="1889357" cy="1694043"/>
          </a:xfrm>
          <a:prstGeom prst="roundRect">
            <a:avLst/>
          </a:prstGeom>
          <a:noFill/>
          <a:ln w="9525" cap="flat" cmpd="sng" algn="ctr">
            <a:solidFill>
              <a:schemeClr val="tx1"/>
            </a:solidFill>
            <a:prstDash val="sysDash"/>
          </a:ln>
          <a:effectLst/>
        </p:spPr>
        <p:txBody>
          <a:bodyPr rtlCol="0" anchor="ctr"/>
          <a:lstStyle/>
          <a:p>
            <a:pPr algn="ctr" defTabSz="685766" hangingPunct="1">
              <a:lnSpc>
                <a:spcPct val="100000"/>
              </a:lnSpc>
              <a:spcBef>
                <a:spcPts val="0"/>
              </a:spcBef>
              <a:defRPr/>
            </a:pPr>
            <a:endParaRPr lang="en-US" sz="1600" b="1" dirty="0">
              <a:solidFill>
                <a:prstClr val="white"/>
              </a:solidFill>
            </a:endParaRPr>
          </a:p>
        </p:txBody>
      </p:sp>
      <p:sp>
        <p:nvSpPr>
          <p:cNvPr id="43" name="TextBox 42">
            <a:extLst>
              <a:ext uri="{FF2B5EF4-FFF2-40B4-BE49-F238E27FC236}">
                <a16:creationId xmlns:a16="http://schemas.microsoft.com/office/drawing/2014/main" id="{BF4015FF-6F95-6640-BC80-A30826D85669}"/>
              </a:ext>
            </a:extLst>
          </p:cNvPr>
          <p:cNvSpPr txBox="1"/>
          <p:nvPr/>
        </p:nvSpPr>
        <p:spPr>
          <a:xfrm>
            <a:off x="9731013" y="4531161"/>
            <a:ext cx="940963"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200" b="0" i="1" u="none" strike="noStrike" cap="none" spc="0" normalizeH="0" baseline="0" dirty="0">
                <a:ln>
                  <a:noFill/>
                </a:ln>
                <a:solidFill>
                  <a:schemeClr val="tx1"/>
                </a:solidFill>
                <a:effectLst/>
                <a:uFillTx/>
                <a:latin typeface="+mn-lt"/>
                <a:ea typeface="+mn-ea"/>
                <a:cs typeface="+mn-cs"/>
                <a:sym typeface="Helvetica Neue"/>
              </a:rPr>
              <a:t>Capacity tiers</a:t>
            </a:r>
          </a:p>
        </p:txBody>
      </p:sp>
      <p:sp>
        <p:nvSpPr>
          <p:cNvPr id="44" name="TextBox 43">
            <a:extLst>
              <a:ext uri="{FF2B5EF4-FFF2-40B4-BE49-F238E27FC236}">
                <a16:creationId xmlns:a16="http://schemas.microsoft.com/office/drawing/2014/main" id="{23F9B220-5EB0-204B-84A3-0E4A5025F492}"/>
              </a:ext>
            </a:extLst>
          </p:cNvPr>
          <p:cNvSpPr txBox="1"/>
          <p:nvPr/>
        </p:nvSpPr>
        <p:spPr>
          <a:xfrm>
            <a:off x="8664997" y="4971982"/>
            <a:ext cx="56425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400" b="0" u="none" strike="noStrike" cap="none" spc="0" normalizeH="0" baseline="0" dirty="0">
                <a:ln>
                  <a:noFill/>
                </a:ln>
                <a:solidFill>
                  <a:schemeClr val="tx1"/>
                </a:solidFill>
                <a:effectLst/>
                <a:uFillTx/>
                <a:latin typeface="+mn-lt"/>
                <a:ea typeface="+mn-ea"/>
                <a:cs typeface="+mn-cs"/>
                <a:sym typeface="Helvetica Neue"/>
              </a:rPr>
              <a:t>Tiering</a:t>
            </a:r>
          </a:p>
        </p:txBody>
      </p:sp>
      <p:sp>
        <p:nvSpPr>
          <p:cNvPr id="47" name="TextBox 46">
            <a:extLst>
              <a:ext uri="{FF2B5EF4-FFF2-40B4-BE49-F238E27FC236}">
                <a16:creationId xmlns:a16="http://schemas.microsoft.com/office/drawing/2014/main" id="{C11A7C1F-7D3E-7846-AD95-5ADC4E668780}"/>
              </a:ext>
            </a:extLst>
          </p:cNvPr>
          <p:cNvSpPr txBox="1"/>
          <p:nvPr/>
        </p:nvSpPr>
        <p:spPr>
          <a:xfrm>
            <a:off x="4471667" y="4023256"/>
            <a:ext cx="1106073" cy="246221"/>
          </a:xfrm>
          <a:prstGeom prst="rect">
            <a:avLst/>
          </a:prstGeom>
          <a:noFill/>
        </p:spPr>
        <p:txBody>
          <a:bodyPr vert="horz"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C00000"/>
                </a:solidFill>
                <a:effectLst/>
                <a:uLnTx/>
                <a:uFillTx/>
              </a:rPr>
              <a:t>Native</a:t>
            </a:r>
            <a:r>
              <a:rPr kumimoji="0" lang="fr-FR" sz="1600" b="0" i="0" u="none" strike="noStrike" kern="1200" cap="none" spc="0" normalizeH="0" baseline="0" noProof="0" dirty="0">
                <a:ln>
                  <a:noFill/>
                </a:ln>
                <a:solidFill>
                  <a:prstClr val="black"/>
                </a:solidFill>
                <a:effectLst/>
                <a:uLnTx/>
                <a:uFillTx/>
              </a:rPr>
              <a:t> </a:t>
            </a:r>
            <a:r>
              <a:rPr kumimoji="0" lang="fr-FR" sz="1600" b="0" i="0" u="none" strike="noStrike" kern="1200" cap="none" spc="0" normalizeH="0" baseline="0" noProof="0" dirty="0" err="1">
                <a:ln>
                  <a:noFill/>
                </a:ln>
                <a:solidFill>
                  <a:prstClr val="black"/>
                </a:solidFill>
                <a:effectLst/>
                <a:uLnTx/>
                <a:uFillTx/>
              </a:rPr>
              <a:t>array</a:t>
            </a:r>
            <a:endParaRPr kumimoji="0" lang="fr-FR" sz="1600" b="0" i="0" u="none" strike="noStrike" kern="1200" cap="none" spc="0" normalizeH="0" baseline="0" noProof="0" dirty="0">
              <a:ln>
                <a:noFill/>
              </a:ln>
              <a:solidFill>
                <a:prstClr val="black"/>
              </a:solidFill>
              <a:effectLst/>
              <a:uLnTx/>
              <a:uFillTx/>
            </a:endParaRPr>
          </a:p>
        </p:txBody>
      </p:sp>
      <p:sp>
        <p:nvSpPr>
          <p:cNvPr id="11" name="Up-Down Arrow 10">
            <a:extLst>
              <a:ext uri="{FF2B5EF4-FFF2-40B4-BE49-F238E27FC236}">
                <a16:creationId xmlns:a16="http://schemas.microsoft.com/office/drawing/2014/main" id="{09B4C401-F551-9547-8D1E-B8FCAE4F4425}"/>
              </a:ext>
            </a:extLst>
          </p:cNvPr>
          <p:cNvSpPr/>
          <p:nvPr/>
        </p:nvSpPr>
        <p:spPr>
          <a:xfrm>
            <a:off x="4075127" y="3795296"/>
            <a:ext cx="354423" cy="728753"/>
          </a:xfrm>
          <a:prstGeom prst="upDownArrow">
            <a:avLst/>
          </a:prstGeom>
          <a:solidFill>
            <a:srgbClr val="C00000"/>
          </a:solidFill>
          <a:ln w="12700"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FR"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2" name="TextBox 51">
            <a:extLst>
              <a:ext uri="{FF2B5EF4-FFF2-40B4-BE49-F238E27FC236}">
                <a16:creationId xmlns:a16="http://schemas.microsoft.com/office/drawing/2014/main" id="{269B4B4C-618C-D247-8F6D-554002DC9B53}"/>
              </a:ext>
            </a:extLst>
          </p:cNvPr>
          <p:cNvSpPr txBox="1"/>
          <p:nvPr/>
        </p:nvSpPr>
        <p:spPr>
          <a:xfrm>
            <a:off x="6240430" y="4020720"/>
            <a:ext cx="1535677" cy="246221"/>
          </a:xfrm>
          <a:prstGeom prst="rect">
            <a:avLst/>
          </a:prstGeom>
          <a:noFill/>
        </p:spPr>
        <p:txBody>
          <a:bodyPr vert="horz"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C00000"/>
                </a:solidFill>
                <a:effectLst/>
                <a:uLnTx/>
                <a:uFillTx/>
              </a:rPr>
              <a:t>Native</a:t>
            </a:r>
            <a:r>
              <a:rPr kumimoji="0" lang="fr-FR" sz="1600" b="0" i="0" u="none" strike="noStrike" kern="1200" cap="none" spc="0" normalizeH="0" baseline="0" noProof="0" dirty="0">
                <a:ln>
                  <a:noFill/>
                </a:ln>
                <a:solidFill>
                  <a:prstClr val="black"/>
                </a:solidFill>
                <a:effectLst/>
                <a:uLnTx/>
                <a:uFillTx/>
              </a:rPr>
              <a:t> key-value</a:t>
            </a:r>
          </a:p>
        </p:txBody>
      </p:sp>
      <p:sp>
        <p:nvSpPr>
          <p:cNvPr id="53" name="Up-Down Arrow 52">
            <a:extLst>
              <a:ext uri="{FF2B5EF4-FFF2-40B4-BE49-F238E27FC236}">
                <a16:creationId xmlns:a16="http://schemas.microsoft.com/office/drawing/2014/main" id="{C38B4BA4-EC5E-EA49-BA29-87576C5FFB21}"/>
              </a:ext>
            </a:extLst>
          </p:cNvPr>
          <p:cNvSpPr/>
          <p:nvPr/>
        </p:nvSpPr>
        <p:spPr>
          <a:xfrm>
            <a:off x="5866197" y="3767905"/>
            <a:ext cx="354423" cy="728753"/>
          </a:xfrm>
          <a:prstGeom prst="upDownArrow">
            <a:avLst/>
          </a:prstGeom>
          <a:solidFill>
            <a:srgbClr val="C00000"/>
          </a:solidFill>
          <a:ln w="12700"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FR"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4" name="TextBox 53">
            <a:extLst>
              <a:ext uri="{FF2B5EF4-FFF2-40B4-BE49-F238E27FC236}">
                <a16:creationId xmlns:a16="http://schemas.microsoft.com/office/drawing/2014/main" id="{94C125EB-903C-2C45-B6B5-6E1E7849C33F}"/>
              </a:ext>
            </a:extLst>
          </p:cNvPr>
          <p:cNvSpPr txBox="1"/>
          <p:nvPr/>
        </p:nvSpPr>
        <p:spPr>
          <a:xfrm>
            <a:off x="8334403" y="4014043"/>
            <a:ext cx="572272" cy="246221"/>
          </a:xfrm>
          <a:prstGeom prst="rect">
            <a:avLst/>
          </a:prstGeom>
          <a:noFill/>
        </p:spPr>
        <p:txBody>
          <a:bodyPr vert="horz"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rPr>
              <a:t>RDMA</a:t>
            </a:r>
          </a:p>
        </p:txBody>
      </p:sp>
      <p:sp>
        <p:nvSpPr>
          <p:cNvPr id="55" name="Up-Down Arrow 54">
            <a:extLst>
              <a:ext uri="{FF2B5EF4-FFF2-40B4-BE49-F238E27FC236}">
                <a16:creationId xmlns:a16="http://schemas.microsoft.com/office/drawing/2014/main" id="{2EC12848-1881-674A-BA35-57D9564BD66B}"/>
              </a:ext>
            </a:extLst>
          </p:cNvPr>
          <p:cNvSpPr/>
          <p:nvPr/>
        </p:nvSpPr>
        <p:spPr>
          <a:xfrm>
            <a:off x="7942289" y="3784700"/>
            <a:ext cx="354423" cy="728753"/>
          </a:xfrm>
          <a:prstGeom prst="upDownArrow">
            <a:avLst/>
          </a:prstGeom>
          <a:solidFill>
            <a:srgbClr val="C00000"/>
          </a:solidFill>
          <a:ln w="12700"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FR"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1" name="TextBox 60">
            <a:extLst>
              <a:ext uri="{FF2B5EF4-FFF2-40B4-BE49-F238E27FC236}">
                <a16:creationId xmlns:a16="http://schemas.microsoft.com/office/drawing/2014/main" id="{E184EBAC-B570-BB44-8F03-A1CD2E63B016}"/>
              </a:ext>
            </a:extLst>
          </p:cNvPr>
          <p:cNvSpPr txBox="1"/>
          <p:nvPr/>
        </p:nvSpPr>
        <p:spPr>
          <a:xfrm>
            <a:off x="46766" y="4051497"/>
            <a:ext cx="94096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FR" sz="1400" b="0" i="0" u="none" strike="noStrike" cap="none" spc="0" normalizeH="0" baseline="0" dirty="0">
                <a:ln>
                  <a:noFill/>
                </a:ln>
                <a:solidFill>
                  <a:schemeClr val="tx1"/>
                </a:solidFill>
                <a:effectLst/>
                <a:uFillTx/>
                <a:latin typeface="+mn-lt"/>
                <a:ea typeface="+mn-ea"/>
                <a:cs typeface="+mn-cs"/>
                <a:sym typeface="Helvetica Neue"/>
              </a:rPr>
              <a:t>End-to-end</a:t>
            </a:r>
            <a:br>
              <a:rPr kumimoji="0" lang="en-FR" sz="1400" b="0" i="0" u="none" strike="noStrike" cap="none" spc="0" normalizeH="0" baseline="0" dirty="0">
                <a:ln>
                  <a:noFill/>
                </a:ln>
                <a:solidFill>
                  <a:schemeClr val="tx1"/>
                </a:solidFill>
                <a:effectLst/>
                <a:uFillTx/>
                <a:latin typeface="+mn-lt"/>
                <a:ea typeface="+mn-ea"/>
                <a:cs typeface="+mn-cs"/>
                <a:sym typeface="Helvetica Neue"/>
              </a:rPr>
            </a:br>
            <a:r>
              <a:rPr kumimoji="0" lang="en-FR" sz="1400" b="0" i="0" u="none" strike="noStrike" cap="none" spc="0" normalizeH="0" baseline="0" dirty="0">
                <a:ln>
                  <a:noFill/>
                </a:ln>
                <a:solidFill>
                  <a:schemeClr val="tx1"/>
                </a:solidFill>
                <a:effectLst/>
                <a:uFillTx/>
                <a:latin typeface="+mn-lt"/>
                <a:ea typeface="+mn-ea"/>
                <a:cs typeface="+mn-cs"/>
                <a:sym typeface="Helvetica Neue"/>
              </a:rPr>
              <a:t>userspace</a:t>
            </a:r>
          </a:p>
        </p:txBody>
      </p:sp>
      <p:sp>
        <p:nvSpPr>
          <p:cNvPr id="67" name="Up-Down Arrow 66">
            <a:extLst>
              <a:ext uri="{FF2B5EF4-FFF2-40B4-BE49-F238E27FC236}">
                <a16:creationId xmlns:a16="http://schemas.microsoft.com/office/drawing/2014/main" id="{2B7D23E0-F71C-9547-8A24-B0A3059E8D33}"/>
              </a:ext>
            </a:extLst>
          </p:cNvPr>
          <p:cNvSpPr/>
          <p:nvPr/>
        </p:nvSpPr>
        <p:spPr>
          <a:xfrm>
            <a:off x="1008788" y="2513068"/>
            <a:ext cx="252890" cy="3709413"/>
          </a:xfrm>
          <a:prstGeom prst="up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FR"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8" name="Picture 2" descr="image001">
            <a:extLst>
              <a:ext uri="{FF2B5EF4-FFF2-40B4-BE49-F238E27FC236}">
                <a16:creationId xmlns:a16="http://schemas.microsoft.com/office/drawing/2014/main" id="{AF644512-CD92-F346-9E4B-94630C2F6D3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07118" y="4879463"/>
            <a:ext cx="264859" cy="36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 descr="image001">
            <a:extLst>
              <a:ext uri="{FF2B5EF4-FFF2-40B4-BE49-F238E27FC236}">
                <a16:creationId xmlns:a16="http://schemas.microsoft.com/office/drawing/2014/main" id="{FEBFCDCD-EF39-8646-90E8-9F3045E5B77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11095" y="5306122"/>
            <a:ext cx="264859" cy="36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 descr="image001">
            <a:extLst>
              <a:ext uri="{FF2B5EF4-FFF2-40B4-BE49-F238E27FC236}">
                <a16:creationId xmlns:a16="http://schemas.microsoft.com/office/drawing/2014/main" id="{1C99C625-5714-3649-BF41-6DD578D9D30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07117" y="5719863"/>
            <a:ext cx="264859" cy="36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 descr="image001">
            <a:extLst>
              <a:ext uri="{FF2B5EF4-FFF2-40B4-BE49-F238E27FC236}">
                <a16:creationId xmlns:a16="http://schemas.microsoft.com/office/drawing/2014/main" id="{6CC2B281-3362-7740-8D9F-E026033BC87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02046" y="4879463"/>
            <a:ext cx="264859" cy="36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descr="image001">
            <a:extLst>
              <a:ext uri="{FF2B5EF4-FFF2-40B4-BE49-F238E27FC236}">
                <a16:creationId xmlns:a16="http://schemas.microsoft.com/office/drawing/2014/main" id="{1F158AAC-4299-CE48-AB99-92EAE5B33EC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699718" y="5306122"/>
            <a:ext cx="264859" cy="36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 descr="image001">
            <a:extLst>
              <a:ext uri="{FF2B5EF4-FFF2-40B4-BE49-F238E27FC236}">
                <a16:creationId xmlns:a16="http://schemas.microsoft.com/office/drawing/2014/main" id="{A3C0BD5B-E2D3-1C4B-AB53-CA08DC0215C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01201" y="5719863"/>
            <a:ext cx="264859" cy="36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ounded Rectangle 73">
            <a:extLst>
              <a:ext uri="{FF2B5EF4-FFF2-40B4-BE49-F238E27FC236}">
                <a16:creationId xmlns:a16="http://schemas.microsoft.com/office/drawing/2014/main" id="{0EA50653-95DF-B34D-9FCB-E565E1902627}"/>
              </a:ext>
            </a:extLst>
          </p:cNvPr>
          <p:cNvSpPr/>
          <p:nvPr/>
        </p:nvSpPr>
        <p:spPr>
          <a:xfrm>
            <a:off x="9461783" y="5320657"/>
            <a:ext cx="855665" cy="275488"/>
          </a:xfrm>
          <a:prstGeom prst="roundRect">
            <a:avLst/>
          </a:prstGeom>
          <a:solidFill>
            <a:schemeClr val="bg2">
              <a:lumMod val="60000"/>
              <a:lumOff val="40000"/>
            </a:schemeClr>
          </a:solidFill>
          <a:ln w="9525" cap="flat" cmpd="sng" algn="ctr">
            <a:solidFill>
              <a:schemeClr val="tx1">
                <a:lumMod val="75000"/>
                <a:lumOff val="25000"/>
              </a:schemeClr>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HSM</a:t>
            </a:r>
          </a:p>
        </p:txBody>
      </p:sp>
      <p:sp>
        <p:nvSpPr>
          <p:cNvPr id="75" name="Rounded Rectangle 74">
            <a:extLst>
              <a:ext uri="{FF2B5EF4-FFF2-40B4-BE49-F238E27FC236}">
                <a16:creationId xmlns:a16="http://schemas.microsoft.com/office/drawing/2014/main" id="{88417651-6926-E04D-A6FC-17889AD65946}"/>
              </a:ext>
            </a:extLst>
          </p:cNvPr>
          <p:cNvSpPr/>
          <p:nvPr/>
        </p:nvSpPr>
        <p:spPr>
          <a:xfrm>
            <a:off x="9467027" y="4964129"/>
            <a:ext cx="855665" cy="275488"/>
          </a:xfrm>
          <a:prstGeom prst="roundRect">
            <a:avLst/>
          </a:prstGeom>
          <a:solidFill>
            <a:schemeClr val="bg2">
              <a:lumMod val="60000"/>
              <a:lumOff val="40000"/>
            </a:schemeClr>
          </a:solidFill>
          <a:ln w="9525" cap="flat" cmpd="sng" algn="ctr">
            <a:solidFill>
              <a:schemeClr val="tx1">
                <a:lumMod val="75000"/>
                <a:lumOff val="25000"/>
              </a:schemeClr>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PFS</a:t>
            </a:r>
          </a:p>
        </p:txBody>
      </p:sp>
      <p:sp>
        <p:nvSpPr>
          <p:cNvPr id="57" name="Rounded Rectangle 56">
            <a:extLst>
              <a:ext uri="{FF2B5EF4-FFF2-40B4-BE49-F238E27FC236}">
                <a16:creationId xmlns:a16="http://schemas.microsoft.com/office/drawing/2014/main" id="{89F9CD6A-1ABB-E646-961E-3E4F7610BB57}"/>
              </a:ext>
            </a:extLst>
          </p:cNvPr>
          <p:cNvSpPr/>
          <p:nvPr/>
        </p:nvSpPr>
        <p:spPr>
          <a:xfrm>
            <a:off x="2346633" y="4722853"/>
            <a:ext cx="1574688" cy="595079"/>
          </a:xfrm>
          <a:prstGeom prst="roundRect">
            <a:avLst/>
          </a:prstGeom>
          <a:solidFill>
            <a:schemeClr val="accent1">
              <a:lumMod val="75000"/>
            </a:schemeClr>
          </a:solidFill>
          <a:ln w="9525" cap="flat" cmpd="sng" algn="ctr">
            <a:solidFill>
              <a:schemeClr val="accent1">
                <a:lumMod val="75000"/>
              </a:schemeClr>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DAOS Control Plane</a:t>
            </a:r>
          </a:p>
        </p:txBody>
      </p:sp>
      <p:sp>
        <p:nvSpPr>
          <p:cNvPr id="58" name="Up-Down Arrow 57">
            <a:extLst>
              <a:ext uri="{FF2B5EF4-FFF2-40B4-BE49-F238E27FC236}">
                <a16:creationId xmlns:a16="http://schemas.microsoft.com/office/drawing/2014/main" id="{ECAF7827-E915-8741-A8E9-8C23EC9A06EF}"/>
              </a:ext>
            </a:extLst>
          </p:cNvPr>
          <p:cNvSpPr/>
          <p:nvPr/>
        </p:nvSpPr>
        <p:spPr>
          <a:xfrm rot="16200000">
            <a:off x="1853742" y="4782366"/>
            <a:ext cx="187616" cy="622504"/>
          </a:xfrm>
          <a:prstGeom prst="upDownArrow">
            <a:avLst/>
          </a:prstGeom>
          <a:solidFill>
            <a:srgbClr val="C00000"/>
          </a:solidFill>
          <a:ln w="12700"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FR"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TextBox 58">
            <a:extLst>
              <a:ext uri="{FF2B5EF4-FFF2-40B4-BE49-F238E27FC236}">
                <a16:creationId xmlns:a16="http://schemas.microsoft.com/office/drawing/2014/main" id="{B1C6A2BD-52CE-7845-B28B-2BF2269B4744}"/>
              </a:ext>
            </a:extLst>
          </p:cNvPr>
          <p:cNvSpPr txBox="1"/>
          <p:nvPr/>
        </p:nvSpPr>
        <p:spPr>
          <a:xfrm>
            <a:off x="1632690" y="4774171"/>
            <a:ext cx="607539" cy="246221"/>
          </a:xfrm>
          <a:prstGeom prst="rect">
            <a:avLst/>
          </a:prstGeom>
          <a:noFill/>
        </p:spPr>
        <p:txBody>
          <a:bodyPr vert="horz"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rPr>
              <a:t>Admin</a:t>
            </a:r>
          </a:p>
        </p:txBody>
      </p:sp>
      <p:sp>
        <p:nvSpPr>
          <p:cNvPr id="60" name="TextBox 59">
            <a:extLst>
              <a:ext uri="{FF2B5EF4-FFF2-40B4-BE49-F238E27FC236}">
                <a16:creationId xmlns:a16="http://schemas.microsoft.com/office/drawing/2014/main" id="{F61189B9-BFFD-5643-8777-58F353C1D7D8}"/>
              </a:ext>
            </a:extLst>
          </p:cNvPr>
          <p:cNvSpPr txBox="1"/>
          <p:nvPr/>
        </p:nvSpPr>
        <p:spPr>
          <a:xfrm>
            <a:off x="3797611" y="5696085"/>
            <a:ext cx="37189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FR" sz="1400" b="0" i="0" u="none" strike="noStrike" cap="none" spc="0" normalizeH="0" baseline="0" dirty="0">
                <a:ln>
                  <a:noFill/>
                </a:ln>
                <a:solidFill>
                  <a:schemeClr val="tx1"/>
                </a:solidFill>
                <a:effectLst/>
                <a:uFillTx/>
                <a:latin typeface="+mn-lt"/>
                <a:ea typeface="+mn-ea"/>
                <a:cs typeface="+mn-cs"/>
                <a:sym typeface="Helvetica Neue"/>
              </a:rPr>
              <a:t>SCM</a:t>
            </a:r>
          </a:p>
        </p:txBody>
      </p:sp>
      <p:sp>
        <p:nvSpPr>
          <p:cNvPr id="8" name="Left Brace 7">
            <a:extLst>
              <a:ext uri="{FF2B5EF4-FFF2-40B4-BE49-F238E27FC236}">
                <a16:creationId xmlns:a16="http://schemas.microsoft.com/office/drawing/2014/main" id="{24ED0E3A-C354-D14F-8C9E-2B3ABF55017E}"/>
              </a:ext>
            </a:extLst>
          </p:cNvPr>
          <p:cNvSpPr/>
          <p:nvPr/>
        </p:nvSpPr>
        <p:spPr>
          <a:xfrm>
            <a:off x="4246179" y="5490756"/>
            <a:ext cx="183371" cy="702172"/>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FR" sz="1800" b="0" i="0" u="none" strike="noStrike" cap="none" spc="0" normalizeH="0" baseline="0">
              <a:ln>
                <a:noFill/>
              </a:ln>
              <a:solidFill>
                <a:srgbClr val="000000"/>
              </a:solidFill>
              <a:effectLst/>
              <a:uFillTx/>
            </a:endParaRPr>
          </a:p>
        </p:txBody>
      </p:sp>
      <p:sp>
        <p:nvSpPr>
          <p:cNvPr id="62" name="TextBox 61">
            <a:extLst>
              <a:ext uri="{FF2B5EF4-FFF2-40B4-BE49-F238E27FC236}">
                <a16:creationId xmlns:a16="http://schemas.microsoft.com/office/drawing/2014/main" id="{0A0AC7C2-8BA0-564C-B5CE-2BDFC0199A57}"/>
              </a:ext>
            </a:extLst>
          </p:cNvPr>
          <p:cNvSpPr txBox="1"/>
          <p:nvPr/>
        </p:nvSpPr>
        <p:spPr>
          <a:xfrm>
            <a:off x="7837586" y="5671441"/>
            <a:ext cx="49052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FR" sz="1400" b="0" i="0" u="none" strike="noStrike" cap="none" spc="0" normalizeH="0" baseline="0" dirty="0">
                <a:ln>
                  <a:noFill/>
                </a:ln>
                <a:solidFill>
                  <a:schemeClr val="tx1"/>
                </a:solidFill>
                <a:effectLst/>
                <a:uFillTx/>
                <a:latin typeface="+mn-lt"/>
                <a:ea typeface="+mn-ea"/>
                <a:cs typeface="+mn-cs"/>
                <a:sym typeface="Helvetica Neue"/>
              </a:rPr>
              <a:t>NVMe</a:t>
            </a:r>
          </a:p>
        </p:txBody>
      </p:sp>
      <p:sp>
        <p:nvSpPr>
          <p:cNvPr id="63" name="Left Brace 62">
            <a:extLst>
              <a:ext uri="{FF2B5EF4-FFF2-40B4-BE49-F238E27FC236}">
                <a16:creationId xmlns:a16="http://schemas.microsoft.com/office/drawing/2014/main" id="{2C192AEE-B7C6-0F4B-8F0B-FD987A817B24}"/>
              </a:ext>
            </a:extLst>
          </p:cNvPr>
          <p:cNvSpPr/>
          <p:nvPr/>
        </p:nvSpPr>
        <p:spPr>
          <a:xfrm flipH="1">
            <a:off x="7620670" y="5452532"/>
            <a:ext cx="201116" cy="702172"/>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FR"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72115943"/>
      </p:ext>
    </p:extLst>
  </p:cSld>
  <p:clrMapOvr>
    <a:masterClrMapping/>
  </p:clrMapOvr>
  <mc:AlternateContent xmlns:mc="http://schemas.openxmlformats.org/markup-compatibility/2006" xmlns:p14="http://schemas.microsoft.com/office/powerpoint/2010/main">
    <mc:Choice Requires="p14">
      <p:transition p14:dur="0" advTm="171160"/>
    </mc:Choice>
    <mc:Fallback xmlns="">
      <p:transition advTm="17116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7" name="Table 217">
            <a:extLst>
              <a:ext uri="{FF2B5EF4-FFF2-40B4-BE49-F238E27FC236}">
                <a16:creationId xmlns:a16="http://schemas.microsoft.com/office/drawing/2014/main" id="{0BBE2E6E-AC3C-BF46-A211-12BB14DAF834}"/>
              </a:ext>
            </a:extLst>
          </p:cNvPr>
          <p:cNvGraphicFramePr>
            <a:graphicFrameLocks noGrp="1"/>
          </p:cNvGraphicFramePr>
          <p:nvPr>
            <p:extLst>
              <p:ext uri="{D42A27DB-BD31-4B8C-83A1-F6EECF244321}">
                <p14:modId xmlns:p14="http://schemas.microsoft.com/office/powerpoint/2010/main" val="1121920410"/>
              </p:ext>
            </p:extLst>
          </p:nvPr>
        </p:nvGraphicFramePr>
        <p:xfrm>
          <a:off x="1084192" y="1978412"/>
          <a:ext cx="9055425" cy="1112520"/>
        </p:xfrm>
        <a:graphic>
          <a:graphicData uri="http://schemas.openxmlformats.org/drawingml/2006/table">
            <a:tbl>
              <a:tblPr firstRow="1" bandRow="1">
                <a:tableStyleId>{5940675A-B579-460E-94D1-54222C63F5DA}</a:tableStyleId>
              </a:tblPr>
              <a:tblGrid>
                <a:gridCol w="1525735">
                  <a:extLst>
                    <a:ext uri="{9D8B030D-6E8A-4147-A177-3AD203B41FA5}">
                      <a16:colId xmlns:a16="http://schemas.microsoft.com/office/drawing/2014/main" val="3589192608"/>
                    </a:ext>
                  </a:extLst>
                </a:gridCol>
                <a:gridCol w="2314223">
                  <a:extLst>
                    <a:ext uri="{9D8B030D-6E8A-4147-A177-3AD203B41FA5}">
                      <a16:colId xmlns:a16="http://schemas.microsoft.com/office/drawing/2014/main" val="2010806089"/>
                    </a:ext>
                  </a:extLst>
                </a:gridCol>
                <a:gridCol w="2054578">
                  <a:extLst>
                    <a:ext uri="{9D8B030D-6E8A-4147-A177-3AD203B41FA5}">
                      <a16:colId xmlns:a16="http://schemas.microsoft.com/office/drawing/2014/main" val="2290176661"/>
                    </a:ext>
                  </a:extLst>
                </a:gridCol>
                <a:gridCol w="1411111">
                  <a:extLst>
                    <a:ext uri="{9D8B030D-6E8A-4147-A177-3AD203B41FA5}">
                      <a16:colId xmlns:a16="http://schemas.microsoft.com/office/drawing/2014/main" val="3777870845"/>
                    </a:ext>
                  </a:extLst>
                </a:gridCol>
                <a:gridCol w="1749778">
                  <a:extLst>
                    <a:ext uri="{9D8B030D-6E8A-4147-A177-3AD203B41FA5}">
                      <a16:colId xmlns:a16="http://schemas.microsoft.com/office/drawing/2014/main" val="4115019345"/>
                    </a:ext>
                  </a:extLst>
                </a:gridCol>
              </a:tblGrid>
              <a:tr h="370840">
                <a:tc>
                  <a:txBody>
                    <a:bodyPr/>
                    <a:lstStyle/>
                    <a:p>
                      <a:endParaRPr lang="en-FR"/>
                    </a:p>
                  </a:txBody>
                  <a:tcPr/>
                </a:tc>
                <a:tc>
                  <a:txBody>
                    <a:bodyPr/>
                    <a:lstStyle/>
                    <a:p>
                      <a:endParaRPr lang="en-FR" dirty="0"/>
                    </a:p>
                  </a:txBody>
                  <a:tcPr/>
                </a:tc>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3020378352"/>
                  </a:ext>
                </a:extLst>
              </a:tr>
              <a:tr h="370840">
                <a:tc>
                  <a:txBody>
                    <a:bodyPr/>
                    <a:lstStyle/>
                    <a:p>
                      <a:endParaRPr lang="en-FR" dirty="0"/>
                    </a:p>
                  </a:txBody>
                  <a:tcPr/>
                </a:tc>
                <a:tc>
                  <a:txBody>
                    <a:bodyPr/>
                    <a:lstStyle/>
                    <a:p>
                      <a:endParaRPr lang="en-FR"/>
                    </a:p>
                  </a:txBody>
                  <a:tcPr/>
                </a:tc>
                <a:tc>
                  <a:txBody>
                    <a:bodyPr/>
                    <a:lstStyle/>
                    <a:p>
                      <a:endParaRPr lang="en-FR"/>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3640566712"/>
                  </a:ext>
                </a:extLst>
              </a:tr>
              <a:tr h="370840">
                <a:tc>
                  <a:txBody>
                    <a:bodyPr/>
                    <a:lstStyle/>
                    <a:p>
                      <a:endParaRPr lang="en-FR"/>
                    </a:p>
                  </a:txBody>
                  <a:tcPr/>
                </a:tc>
                <a:tc>
                  <a:txBody>
                    <a:bodyPr/>
                    <a:lstStyle/>
                    <a:p>
                      <a:endParaRPr lang="en-FR"/>
                    </a:p>
                  </a:txBody>
                  <a:tcPr/>
                </a:tc>
                <a:tc>
                  <a:txBody>
                    <a:bodyPr/>
                    <a:lstStyle/>
                    <a:p>
                      <a:endParaRPr lang="en-FR" dirty="0"/>
                    </a:p>
                  </a:txBody>
                  <a:tcPr/>
                </a:tc>
                <a:tc>
                  <a:txBody>
                    <a:bodyPr/>
                    <a:lstStyle/>
                    <a:p>
                      <a:endParaRPr lang="en-FR" dirty="0"/>
                    </a:p>
                  </a:txBody>
                  <a:tcPr/>
                </a:tc>
                <a:tc>
                  <a:txBody>
                    <a:bodyPr/>
                    <a:lstStyle/>
                    <a:p>
                      <a:endParaRPr lang="en-FR" dirty="0"/>
                    </a:p>
                  </a:txBody>
                  <a:tcPr/>
                </a:tc>
                <a:extLst>
                  <a:ext uri="{0D108BD9-81ED-4DB2-BD59-A6C34878D82A}">
                    <a16:rowId xmlns:a16="http://schemas.microsoft.com/office/drawing/2014/main" val="2079805034"/>
                  </a:ext>
                </a:extLst>
              </a:tr>
            </a:tbl>
          </a:graphicData>
        </a:graphic>
      </p:graphicFrame>
      <p:sp>
        <p:nvSpPr>
          <p:cNvPr id="2" name="Title 1">
            <a:extLst>
              <a:ext uri="{FF2B5EF4-FFF2-40B4-BE49-F238E27FC236}">
                <a16:creationId xmlns:a16="http://schemas.microsoft.com/office/drawing/2014/main" id="{AC994C2A-62E3-2E4B-B85C-29C9394D0FCC}"/>
              </a:ext>
            </a:extLst>
          </p:cNvPr>
          <p:cNvSpPr>
            <a:spLocks noGrp="1"/>
          </p:cNvSpPr>
          <p:nvPr>
            <p:ph type="title"/>
          </p:nvPr>
        </p:nvSpPr>
        <p:spPr/>
        <p:txBody>
          <a:bodyPr/>
          <a:lstStyle/>
          <a:p>
            <a:r>
              <a:rPr lang="en-FR" dirty="0"/>
              <a:t>DAOS Data Model: Pools</a:t>
            </a:r>
          </a:p>
        </p:txBody>
      </p:sp>
      <p:sp>
        <p:nvSpPr>
          <p:cNvPr id="151" name="TextBox 150">
            <a:extLst>
              <a:ext uri="{FF2B5EF4-FFF2-40B4-BE49-F238E27FC236}">
                <a16:creationId xmlns:a16="http://schemas.microsoft.com/office/drawing/2014/main" id="{64908A28-9FD8-B141-9870-BC1C536F383C}"/>
              </a:ext>
            </a:extLst>
          </p:cNvPr>
          <p:cNvSpPr txBox="1"/>
          <p:nvPr/>
        </p:nvSpPr>
        <p:spPr>
          <a:xfrm>
            <a:off x="6796667" y="3757878"/>
            <a:ext cx="21480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b="0" i="0" u="none" strike="noStrike" cap="none" spc="0" normalizeH="0" baseline="0" dirty="0">
                <a:ln>
                  <a:noFill/>
                </a:ln>
                <a:solidFill>
                  <a:schemeClr val="tx2"/>
                </a:solidFill>
                <a:effectLst/>
                <a:uFillTx/>
                <a:latin typeface="+mn-lt"/>
                <a:ea typeface="+mn-ea"/>
                <a:cs typeface="+mn-cs"/>
                <a:sym typeface="Helvetica Neue"/>
              </a:rPr>
              <a:t>…</a:t>
            </a:r>
          </a:p>
        </p:txBody>
      </p:sp>
      <p:grpSp>
        <p:nvGrpSpPr>
          <p:cNvPr id="183" name="Group 182">
            <a:extLst>
              <a:ext uri="{FF2B5EF4-FFF2-40B4-BE49-F238E27FC236}">
                <a16:creationId xmlns:a16="http://schemas.microsoft.com/office/drawing/2014/main" id="{5ED6B10C-CA0F-B347-B3F9-349C4AEE3712}"/>
              </a:ext>
            </a:extLst>
          </p:cNvPr>
          <p:cNvGrpSpPr/>
          <p:nvPr/>
        </p:nvGrpSpPr>
        <p:grpSpPr>
          <a:xfrm>
            <a:off x="1821841" y="3833786"/>
            <a:ext cx="1790603" cy="2528116"/>
            <a:chOff x="1821841" y="3833786"/>
            <a:chExt cx="1790603" cy="2528116"/>
          </a:xfrm>
        </p:grpSpPr>
        <p:pic>
          <p:nvPicPr>
            <p:cNvPr id="89" name="Picture 4" descr="mage result for intel optane ssd">
              <a:extLst>
                <a:ext uri="{FF2B5EF4-FFF2-40B4-BE49-F238E27FC236}">
                  <a16:creationId xmlns:a16="http://schemas.microsoft.com/office/drawing/2014/main" id="{A2B9363E-5D20-C54F-B71A-9F4C357349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869" y="5948176"/>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0" name="Picture 2" descr="reen memory">
              <a:extLst>
                <a:ext uri="{FF2B5EF4-FFF2-40B4-BE49-F238E27FC236}">
                  <a16:creationId xmlns:a16="http://schemas.microsoft.com/office/drawing/2014/main" id="{394C1EE5-A723-444D-8583-70F9BF2C22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620" y="4580592"/>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Rounded Rectangle 147">
              <a:extLst>
                <a:ext uri="{FF2B5EF4-FFF2-40B4-BE49-F238E27FC236}">
                  <a16:creationId xmlns:a16="http://schemas.microsoft.com/office/drawing/2014/main" id="{AB32C155-7FAF-034A-A8E0-FE4DDBF1E271}"/>
                </a:ext>
              </a:extLst>
            </p:cNvPr>
            <p:cNvSpPr/>
            <p:nvPr/>
          </p:nvSpPr>
          <p:spPr>
            <a:xfrm>
              <a:off x="2411501" y="3833786"/>
              <a:ext cx="924894" cy="595079"/>
            </a:xfrm>
            <a:prstGeom prst="roundRect">
              <a:avLst/>
            </a:prstGeom>
            <a:solidFill>
              <a:schemeClr val="tx2"/>
            </a:solidFill>
            <a:ln w="9525" cap="flat" cmpd="sng" algn="ctr">
              <a:solidFill>
                <a:schemeClr val="tx2"/>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Engine</a:t>
              </a:r>
              <a:br>
                <a:rPr kumimoji="0" lang="en-US" sz="1600" b="1" i="0" u="none" strike="noStrike" kern="0" cap="none" spc="0" normalizeH="0" baseline="0" noProof="0" dirty="0">
                  <a:ln>
                    <a:noFill/>
                  </a:ln>
                  <a:solidFill>
                    <a:prstClr val="white"/>
                  </a:solidFill>
                  <a:effectLst/>
                  <a:uLnTx/>
                  <a:uFillTx/>
                </a:rPr>
              </a:br>
              <a:r>
                <a:rPr kumimoji="0" lang="en-US" sz="1600" b="1" i="0" u="none" strike="noStrike" kern="0" cap="none" spc="0" normalizeH="0" baseline="0" noProof="0" dirty="0">
                  <a:ln>
                    <a:noFill/>
                  </a:ln>
                  <a:solidFill>
                    <a:prstClr val="white"/>
                  </a:solidFill>
                  <a:effectLst/>
                  <a:uLnTx/>
                  <a:uFillTx/>
                </a:rPr>
                <a:t>rank 0</a:t>
              </a:r>
            </a:p>
          </p:txBody>
        </p:sp>
        <p:sp>
          <p:nvSpPr>
            <p:cNvPr id="173" name="Rounded Rectangle 172">
              <a:extLst>
                <a:ext uri="{FF2B5EF4-FFF2-40B4-BE49-F238E27FC236}">
                  <a16:creationId xmlns:a16="http://schemas.microsoft.com/office/drawing/2014/main" id="{E7BAD949-3677-D44E-AC71-C90E66B4A399}"/>
                </a:ext>
              </a:extLst>
            </p:cNvPr>
            <p:cNvSpPr/>
            <p:nvPr/>
          </p:nvSpPr>
          <p:spPr bwMode="auto">
            <a:xfrm>
              <a:off x="2828949" y="4685570"/>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pic>
          <p:nvPicPr>
            <p:cNvPr id="174" name="Picture 2" descr="reen memory">
              <a:extLst>
                <a:ext uri="{FF2B5EF4-FFF2-40B4-BE49-F238E27FC236}">
                  <a16:creationId xmlns:a16="http://schemas.microsoft.com/office/drawing/2014/main" id="{5C8F1D27-20F6-1845-AED7-AF8D92F235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1841" y="4928713"/>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5" name="Picture 4" descr="mage result for intel optane ssd">
              <a:extLst>
                <a:ext uri="{FF2B5EF4-FFF2-40B4-BE49-F238E27FC236}">
                  <a16:creationId xmlns:a16="http://schemas.microsoft.com/office/drawing/2014/main" id="{D10F8DB8-A8D8-0E49-BDD8-35771D50DB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2563" y="5429490"/>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6" name="Rounded Rectangle 175">
              <a:extLst>
                <a:ext uri="{FF2B5EF4-FFF2-40B4-BE49-F238E27FC236}">
                  <a16:creationId xmlns:a16="http://schemas.microsoft.com/office/drawing/2014/main" id="{2770BA2F-D91D-1E44-B7D4-7A95CE2BE3D1}"/>
                </a:ext>
              </a:extLst>
            </p:cNvPr>
            <p:cNvSpPr/>
            <p:nvPr/>
          </p:nvSpPr>
          <p:spPr bwMode="auto">
            <a:xfrm>
              <a:off x="2828949" y="499431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77" name="Rounded Rectangle 176">
              <a:extLst>
                <a:ext uri="{FF2B5EF4-FFF2-40B4-BE49-F238E27FC236}">
                  <a16:creationId xmlns:a16="http://schemas.microsoft.com/office/drawing/2014/main" id="{7CFF21A3-9277-D44E-A9D1-738196D701D2}"/>
                </a:ext>
              </a:extLst>
            </p:cNvPr>
            <p:cNvSpPr/>
            <p:nvPr/>
          </p:nvSpPr>
          <p:spPr bwMode="auto">
            <a:xfrm>
              <a:off x="2826470" y="5460645"/>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78" name="Rounded Rectangle 177">
              <a:extLst>
                <a:ext uri="{FF2B5EF4-FFF2-40B4-BE49-F238E27FC236}">
                  <a16:creationId xmlns:a16="http://schemas.microsoft.com/office/drawing/2014/main" id="{584A8D6E-E06B-BC41-BC8E-40DA2D37C1DA}"/>
                </a:ext>
              </a:extLst>
            </p:cNvPr>
            <p:cNvSpPr/>
            <p:nvPr/>
          </p:nvSpPr>
          <p:spPr bwMode="auto">
            <a:xfrm>
              <a:off x="2826470" y="599318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79" name="Rounded Rectangle 178">
              <a:extLst>
                <a:ext uri="{FF2B5EF4-FFF2-40B4-BE49-F238E27FC236}">
                  <a16:creationId xmlns:a16="http://schemas.microsoft.com/office/drawing/2014/main" id="{4341292C-CB92-2F40-A559-1EFD7055C634}"/>
                </a:ext>
              </a:extLst>
            </p:cNvPr>
            <p:cNvSpPr/>
            <p:nvPr/>
          </p:nvSpPr>
          <p:spPr bwMode="auto">
            <a:xfrm>
              <a:off x="3407471" y="4685570"/>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80" name="Rounded Rectangle 179">
              <a:extLst>
                <a:ext uri="{FF2B5EF4-FFF2-40B4-BE49-F238E27FC236}">
                  <a16:creationId xmlns:a16="http://schemas.microsoft.com/office/drawing/2014/main" id="{90ACE734-A61A-F446-B037-A89FC52B9F41}"/>
                </a:ext>
              </a:extLst>
            </p:cNvPr>
            <p:cNvSpPr/>
            <p:nvPr/>
          </p:nvSpPr>
          <p:spPr bwMode="auto">
            <a:xfrm>
              <a:off x="3402907" y="4994318"/>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81" name="Rounded Rectangle 180">
              <a:extLst>
                <a:ext uri="{FF2B5EF4-FFF2-40B4-BE49-F238E27FC236}">
                  <a16:creationId xmlns:a16="http://schemas.microsoft.com/office/drawing/2014/main" id="{07CF71C9-67EA-EC49-BFAF-65071669B4F8}"/>
                </a:ext>
              </a:extLst>
            </p:cNvPr>
            <p:cNvSpPr/>
            <p:nvPr/>
          </p:nvSpPr>
          <p:spPr bwMode="auto">
            <a:xfrm>
              <a:off x="3402907" y="5460645"/>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82" name="Rounded Rectangle 181">
              <a:extLst>
                <a:ext uri="{FF2B5EF4-FFF2-40B4-BE49-F238E27FC236}">
                  <a16:creationId xmlns:a16="http://schemas.microsoft.com/office/drawing/2014/main" id="{DACC2DC2-90C8-6548-96DD-C801BE68B866}"/>
                </a:ext>
              </a:extLst>
            </p:cNvPr>
            <p:cNvSpPr/>
            <p:nvPr/>
          </p:nvSpPr>
          <p:spPr bwMode="auto">
            <a:xfrm>
              <a:off x="3402907" y="5993188"/>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grpSp>
      <p:grpSp>
        <p:nvGrpSpPr>
          <p:cNvPr id="184" name="Group 183">
            <a:extLst>
              <a:ext uri="{FF2B5EF4-FFF2-40B4-BE49-F238E27FC236}">
                <a16:creationId xmlns:a16="http://schemas.microsoft.com/office/drawing/2014/main" id="{61CE2F93-239B-9243-B83B-E5684D227CF7}"/>
              </a:ext>
            </a:extLst>
          </p:cNvPr>
          <p:cNvGrpSpPr/>
          <p:nvPr/>
        </p:nvGrpSpPr>
        <p:grpSpPr>
          <a:xfrm>
            <a:off x="4506141" y="3757878"/>
            <a:ext cx="1790603" cy="2528116"/>
            <a:chOff x="1821841" y="3833786"/>
            <a:chExt cx="1790603" cy="2528116"/>
          </a:xfrm>
        </p:grpSpPr>
        <p:pic>
          <p:nvPicPr>
            <p:cNvPr id="185" name="Picture 4" descr="mage result for intel optane ssd">
              <a:extLst>
                <a:ext uri="{FF2B5EF4-FFF2-40B4-BE49-F238E27FC236}">
                  <a16:creationId xmlns:a16="http://schemas.microsoft.com/office/drawing/2014/main" id="{8DC83A5A-70D9-B44C-A636-629CFFA962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869" y="5948176"/>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6" name="Picture 2" descr="reen memory">
              <a:extLst>
                <a:ext uri="{FF2B5EF4-FFF2-40B4-BE49-F238E27FC236}">
                  <a16:creationId xmlns:a16="http://schemas.microsoft.com/office/drawing/2014/main" id="{A78E044F-30E7-A043-B848-A76B020E35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620" y="4580592"/>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7" name="Rounded Rectangle 186">
              <a:extLst>
                <a:ext uri="{FF2B5EF4-FFF2-40B4-BE49-F238E27FC236}">
                  <a16:creationId xmlns:a16="http://schemas.microsoft.com/office/drawing/2014/main" id="{2F59A0CC-48BC-1C45-BD82-B40721376C81}"/>
                </a:ext>
              </a:extLst>
            </p:cNvPr>
            <p:cNvSpPr/>
            <p:nvPr/>
          </p:nvSpPr>
          <p:spPr>
            <a:xfrm>
              <a:off x="2411501" y="3833786"/>
              <a:ext cx="924894" cy="595079"/>
            </a:xfrm>
            <a:prstGeom prst="roundRect">
              <a:avLst/>
            </a:prstGeom>
            <a:solidFill>
              <a:schemeClr val="tx2"/>
            </a:solidFill>
            <a:ln w="9525" cap="flat" cmpd="sng" algn="ctr">
              <a:solidFill>
                <a:schemeClr val="tx2"/>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Engine</a:t>
              </a:r>
              <a:br>
                <a:rPr kumimoji="0" lang="en-US" sz="1600" b="1" i="0" u="none" strike="noStrike" kern="0" cap="none" spc="0" normalizeH="0" baseline="0" noProof="0" dirty="0">
                  <a:ln>
                    <a:noFill/>
                  </a:ln>
                  <a:solidFill>
                    <a:prstClr val="white"/>
                  </a:solidFill>
                  <a:effectLst/>
                  <a:uLnTx/>
                  <a:uFillTx/>
                </a:rPr>
              </a:br>
              <a:r>
                <a:rPr kumimoji="0" lang="en-US" sz="1600" b="1" i="0" u="none" strike="noStrike" kern="0" cap="none" spc="0" normalizeH="0" baseline="0" noProof="0" dirty="0">
                  <a:ln>
                    <a:noFill/>
                  </a:ln>
                  <a:solidFill>
                    <a:prstClr val="white"/>
                  </a:solidFill>
                  <a:effectLst/>
                  <a:uLnTx/>
                  <a:uFillTx/>
                </a:rPr>
                <a:t>rank 1</a:t>
              </a:r>
            </a:p>
          </p:txBody>
        </p:sp>
        <p:sp>
          <p:nvSpPr>
            <p:cNvPr id="188" name="Rounded Rectangle 187">
              <a:extLst>
                <a:ext uri="{FF2B5EF4-FFF2-40B4-BE49-F238E27FC236}">
                  <a16:creationId xmlns:a16="http://schemas.microsoft.com/office/drawing/2014/main" id="{7171D7E2-3F8D-324F-BCE6-7D19AB847806}"/>
                </a:ext>
              </a:extLst>
            </p:cNvPr>
            <p:cNvSpPr/>
            <p:nvPr/>
          </p:nvSpPr>
          <p:spPr bwMode="auto">
            <a:xfrm>
              <a:off x="2828949" y="4685570"/>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pic>
          <p:nvPicPr>
            <p:cNvPr id="189" name="Picture 2" descr="reen memory">
              <a:extLst>
                <a:ext uri="{FF2B5EF4-FFF2-40B4-BE49-F238E27FC236}">
                  <a16:creationId xmlns:a16="http://schemas.microsoft.com/office/drawing/2014/main" id="{CD5B838B-E8A3-3542-95FB-22734389F2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1841" y="4928713"/>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0" name="Picture 4" descr="mage result for intel optane ssd">
              <a:extLst>
                <a:ext uri="{FF2B5EF4-FFF2-40B4-BE49-F238E27FC236}">
                  <a16:creationId xmlns:a16="http://schemas.microsoft.com/office/drawing/2014/main" id="{74C81CA8-ADDD-4745-924A-0FB08A945B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2563" y="5429490"/>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1" name="Rounded Rectangle 190">
              <a:extLst>
                <a:ext uri="{FF2B5EF4-FFF2-40B4-BE49-F238E27FC236}">
                  <a16:creationId xmlns:a16="http://schemas.microsoft.com/office/drawing/2014/main" id="{2A58B246-25A1-EA4F-8DD2-FD91622B3A20}"/>
                </a:ext>
              </a:extLst>
            </p:cNvPr>
            <p:cNvSpPr/>
            <p:nvPr/>
          </p:nvSpPr>
          <p:spPr bwMode="auto">
            <a:xfrm>
              <a:off x="2828949" y="499431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92" name="Rounded Rectangle 191">
              <a:extLst>
                <a:ext uri="{FF2B5EF4-FFF2-40B4-BE49-F238E27FC236}">
                  <a16:creationId xmlns:a16="http://schemas.microsoft.com/office/drawing/2014/main" id="{A0717F40-A44C-C244-8C53-E6AE5151668C}"/>
                </a:ext>
              </a:extLst>
            </p:cNvPr>
            <p:cNvSpPr/>
            <p:nvPr/>
          </p:nvSpPr>
          <p:spPr bwMode="auto">
            <a:xfrm>
              <a:off x="2826470" y="5460645"/>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93" name="Rounded Rectangle 192">
              <a:extLst>
                <a:ext uri="{FF2B5EF4-FFF2-40B4-BE49-F238E27FC236}">
                  <a16:creationId xmlns:a16="http://schemas.microsoft.com/office/drawing/2014/main" id="{3A05A59C-17D2-3F46-B1D1-5C50BCF6CD05}"/>
                </a:ext>
              </a:extLst>
            </p:cNvPr>
            <p:cNvSpPr/>
            <p:nvPr/>
          </p:nvSpPr>
          <p:spPr bwMode="auto">
            <a:xfrm>
              <a:off x="2826470" y="599318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94" name="Rounded Rectangle 193">
              <a:extLst>
                <a:ext uri="{FF2B5EF4-FFF2-40B4-BE49-F238E27FC236}">
                  <a16:creationId xmlns:a16="http://schemas.microsoft.com/office/drawing/2014/main" id="{BEED5527-C725-3D46-A168-81D6650DDE98}"/>
                </a:ext>
              </a:extLst>
            </p:cNvPr>
            <p:cNvSpPr/>
            <p:nvPr/>
          </p:nvSpPr>
          <p:spPr bwMode="auto">
            <a:xfrm>
              <a:off x="3407471" y="4685570"/>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95" name="Rounded Rectangle 194">
              <a:extLst>
                <a:ext uri="{FF2B5EF4-FFF2-40B4-BE49-F238E27FC236}">
                  <a16:creationId xmlns:a16="http://schemas.microsoft.com/office/drawing/2014/main" id="{F029C279-EB8B-A747-8B90-12B141A10BBE}"/>
                </a:ext>
              </a:extLst>
            </p:cNvPr>
            <p:cNvSpPr/>
            <p:nvPr/>
          </p:nvSpPr>
          <p:spPr bwMode="auto">
            <a:xfrm>
              <a:off x="3402907" y="4994318"/>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96" name="Rounded Rectangle 195">
              <a:extLst>
                <a:ext uri="{FF2B5EF4-FFF2-40B4-BE49-F238E27FC236}">
                  <a16:creationId xmlns:a16="http://schemas.microsoft.com/office/drawing/2014/main" id="{E5740C4E-78F6-4547-83A8-1BC8EAA726CC}"/>
                </a:ext>
              </a:extLst>
            </p:cNvPr>
            <p:cNvSpPr/>
            <p:nvPr/>
          </p:nvSpPr>
          <p:spPr bwMode="auto">
            <a:xfrm>
              <a:off x="3402907" y="5460645"/>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197" name="Rounded Rectangle 196">
              <a:extLst>
                <a:ext uri="{FF2B5EF4-FFF2-40B4-BE49-F238E27FC236}">
                  <a16:creationId xmlns:a16="http://schemas.microsoft.com/office/drawing/2014/main" id="{A8CAAE3F-B825-9843-8164-3AD8899C3106}"/>
                </a:ext>
              </a:extLst>
            </p:cNvPr>
            <p:cNvSpPr/>
            <p:nvPr/>
          </p:nvSpPr>
          <p:spPr bwMode="auto">
            <a:xfrm>
              <a:off x="3402907" y="5993188"/>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grpSp>
      <p:grpSp>
        <p:nvGrpSpPr>
          <p:cNvPr id="198" name="Group 197">
            <a:extLst>
              <a:ext uri="{FF2B5EF4-FFF2-40B4-BE49-F238E27FC236}">
                <a16:creationId xmlns:a16="http://schemas.microsoft.com/office/drawing/2014/main" id="{5BDA2D33-B3B0-A945-AE16-94331668E9CF}"/>
              </a:ext>
            </a:extLst>
          </p:cNvPr>
          <p:cNvGrpSpPr/>
          <p:nvPr/>
        </p:nvGrpSpPr>
        <p:grpSpPr>
          <a:xfrm>
            <a:off x="7412583" y="3730260"/>
            <a:ext cx="1950468" cy="2528116"/>
            <a:chOff x="1821841" y="3833786"/>
            <a:chExt cx="1950468" cy="2528116"/>
          </a:xfrm>
        </p:grpSpPr>
        <p:pic>
          <p:nvPicPr>
            <p:cNvPr id="199" name="Picture 4" descr="mage result for intel optane ssd">
              <a:extLst>
                <a:ext uri="{FF2B5EF4-FFF2-40B4-BE49-F238E27FC236}">
                  <a16:creationId xmlns:a16="http://schemas.microsoft.com/office/drawing/2014/main" id="{766CE5C2-A459-B449-8BAF-E5F8922D11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869" y="5948176"/>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0" name="Picture 2" descr="reen memory">
              <a:extLst>
                <a:ext uri="{FF2B5EF4-FFF2-40B4-BE49-F238E27FC236}">
                  <a16:creationId xmlns:a16="http://schemas.microsoft.com/office/drawing/2014/main" id="{F5BE56AE-B599-1749-B37A-B4FF9C3ECF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620" y="4580592"/>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1" name="Rounded Rectangle 200">
              <a:extLst>
                <a:ext uri="{FF2B5EF4-FFF2-40B4-BE49-F238E27FC236}">
                  <a16:creationId xmlns:a16="http://schemas.microsoft.com/office/drawing/2014/main" id="{A19CC94D-8B1C-7747-8FCA-D3AF5B50D90D}"/>
                </a:ext>
              </a:extLst>
            </p:cNvPr>
            <p:cNvSpPr/>
            <p:nvPr/>
          </p:nvSpPr>
          <p:spPr>
            <a:xfrm>
              <a:off x="2411501" y="3833786"/>
              <a:ext cx="924894" cy="595079"/>
            </a:xfrm>
            <a:prstGeom prst="roundRect">
              <a:avLst/>
            </a:prstGeom>
            <a:solidFill>
              <a:schemeClr val="tx2"/>
            </a:solidFill>
            <a:ln w="9525" cap="flat" cmpd="sng" algn="ctr">
              <a:solidFill>
                <a:schemeClr val="tx2"/>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Engine</a:t>
              </a:r>
              <a:br>
                <a:rPr kumimoji="0" lang="en-US" sz="1600" b="1" i="0" u="none" strike="noStrike" kern="0" cap="none" spc="0" normalizeH="0" baseline="0" noProof="0" dirty="0">
                  <a:ln>
                    <a:noFill/>
                  </a:ln>
                  <a:solidFill>
                    <a:prstClr val="white"/>
                  </a:solidFill>
                  <a:effectLst/>
                  <a:uLnTx/>
                  <a:uFillTx/>
                </a:rPr>
              </a:br>
              <a:r>
                <a:rPr kumimoji="0" lang="en-US" sz="1600" b="1" i="0" u="none" strike="noStrike" kern="0" cap="none" spc="0" normalizeH="0" baseline="0" noProof="0" dirty="0">
                  <a:ln>
                    <a:noFill/>
                  </a:ln>
                  <a:solidFill>
                    <a:prstClr val="white"/>
                  </a:solidFill>
                  <a:effectLst/>
                  <a:uLnTx/>
                  <a:uFillTx/>
                </a:rPr>
                <a:t>rank N</a:t>
              </a:r>
            </a:p>
          </p:txBody>
        </p:sp>
        <p:sp>
          <p:nvSpPr>
            <p:cNvPr id="202" name="Rounded Rectangle 201">
              <a:extLst>
                <a:ext uri="{FF2B5EF4-FFF2-40B4-BE49-F238E27FC236}">
                  <a16:creationId xmlns:a16="http://schemas.microsoft.com/office/drawing/2014/main" id="{EE7D570D-6C5D-8042-B5DD-F072FC3F84D9}"/>
                </a:ext>
              </a:extLst>
            </p:cNvPr>
            <p:cNvSpPr/>
            <p:nvPr/>
          </p:nvSpPr>
          <p:spPr bwMode="auto">
            <a:xfrm>
              <a:off x="2828949" y="4685570"/>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pic>
          <p:nvPicPr>
            <p:cNvPr id="203" name="Picture 2" descr="reen memory">
              <a:extLst>
                <a:ext uri="{FF2B5EF4-FFF2-40B4-BE49-F238E27FC236}">
                  <a16:creationId xmlns:a16="http://schemas.microsoft.com/office/drawing/2014/main" id="{342771D8-E3F2-DA44-806F-AF82DC315C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1841" y="4928713"/>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4" name="Picture 4" descr="mage result for intel optane ssd">
              <a:extLst>
                <a:ext uri="{FF2B5EF4-FFF2-40B4-BE49-F238E27FC236}">
                  <a16:creationId xmlns:a16="http://schemas.microsoft.com/office/drawing/2014/main" id="{6C8692BB-57AA-2245-A16B-94EE5A13E6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2563" y="5429490"/>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5" name="Rounded Rectangle 204">
              <a:extLst>
                <a:ext uri="{FF2B5EF4-FFF2-40B4-BE49-F238E27FC236}">
                  <a16:creationId xmlns:a16="http://schemas.microsoft.com/office/drawing/2014/main" id="{DA95BE68-B916-2148-AE5E-D6DE9D56E24F}"/>
                </a:ext>
              </a:extLst>
            </p:cNvPr>
            <p:cNvSpPr/>
            <p:nvPr/>
          </p:nvSpPr>
          <p:spPr bwMode="auto">
            <a:xfrm>
              <a:off x="2828949" y="499431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06" name="Rounded Rectangle 205">
              <a:extLst>
                <a:ext uri="{FF2B5EF4-FFF2-40B4-BE49-F238E27FC236}">
                  <a16:creationId xmlns:a16="http://schemas.microsoft.com/office/drawing/2014/main" id="{BED26AAB-5B9A-5749-BC79-83244BD79A3B}"/>
                </a:ext>
              </a:extLst>
            </p:cNvPr>
            <p:cNvSpPr/>
            <p:nvPr/>
          </p:nvSpPr>
          <p:spPr bwMode="auto">
            <a:xfrm>
              <a:off x="2826470" y="5460645"/>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07" name="Rounded Rectangle 206">
              <a:extLst>
                <a:ext uri="{FF2B5EF4-FFF2-40B4-BE49-F238E27FC236}">
                  <a16:creationId xmlns:a16="http://schemas.microsoft.com/office/drawing/2014/main" id="{96BD27EF-A819-6A45-BDF3-903AAE195007}"/>
                </a:ext>
              </a:extLst>
            </p:cNvPr>
            <p:cNvSpPr/>
            <p:nvPr/>
          </p:nvSpPr>
          <p:spPr bwMode="auto">
            <a:xfrm>
              <a:off x="2826470" y="599318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08" name="Rounded Rectangle 207">
              <a:extLst>
                <a:ext uri="{FF2B5EF4-FFF2-40B4-BE49-F238E27FC236}">
                  <a16:creationId xmlns:a16="http://schemas.microsoft.com/office/drawing/2014/main" id="{03A7B937-EAAD-874A-ACED-25AAEC9C5FC7}"/>
                </a:ext>
              </a:extLst>
            </p:cNvPr>
            <p:cNvSpPr/>
            <p:nvPr/>
          </p:nvSpPr>
          <p:spPr bwMode="auto">
            <a:xfrm>
              <a:off x="3407471" y="4685570"/>
              <a:ext cx="364838" cy="185200"/>
            </a:xfrm>
            <a:prstGeom prst="roundRect">
              <a:avLst/>
            </a:prstGeom>
            <a:solidFill>
              <a:srgbClr val="7030A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09" name="Rounded Rectangle 208">
              <a:extLst>
                <a:ext uri="{FF2B5EF4-FFF2-40B4-BE49-F238E27FC236}">
                  <a16:creationId xmlns:a16="http://schemas.microsoft.com/office/drawing/2014/main" id="{D39C29F9-205C-BE42-A109-74A34F5CF44B}"/>
                </a:ext>
              </a:extLst>
            </p:cNvPr>
            <p:cNvSpPr/>
            <p:nvPr/>
          </p:nvSpPr>
          <p:spPr bwMode="auto">
            <a:xfrm>
              <a:off x="3402907" y="4994318"/>
              <a:ext cx="364838" cy="185200"/>
            </a:xfrm>
            <a:prstGeom prst="roundRect">
              <a:avLst/>
            </a:prstGeom>
            <a:solidFill>
              <a:srgbClr val="7030A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grpSp>
      <p:sp>
        <p:nvSpPr>
          <p:cNvPr id="212" name="Rounded Rectangle 211">
            <a:extLst>
              <a:ext uri="{FF2B5EF4-FFF2-40B4-BE49-F238E27FC236}">
                <a16:creationId xmlns:a16="http://schemas.microsoft.com/office/drawing/2014/main" id="{2C610FF9-F44A-1D48-8D6D-23CCDF2D87EB}"/>
              </a:ext>
            </a:extLst>
          </p:cNvPr>
          <p:cNvSpPr/>
          <p:nvPr/>
        </p:nvSpPr>
        <p:spPr bwMode="auto">
          <a:xfrm>
            <a:off x="2295663" y="2098010"/>
            <a:ext cx="204973"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13" name="Rounded Rectangle 212">
            <a:extLst>
              <a:ext uri="{FF2B5EF4-FFF2-40B4-BE49-F238E27FC236}">
                <a16:creationId xmlns:a16="http://schemas.microsoft.com/office/drawing/2014/main" id="{CF2D0DAB-3AC6-F749-B665-8FFA95A8506F}"/>
              </a:ext>
            </a:extLst>
          </p:cNvPr>
          <p:cNvSpPr/>
          <p:nvPr/>
        </p:nvSpPr>
        <p:spPr bwMode="auto">
          <a:xfrm>
            <a:off x="2295663" y="2430167"/>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14" name="Rounded Rectangle 213">
            <a:extLst>
              <a:ext uri="{FF2B5EF4-FFF2-40B4-BE49-F238E27FC236}">
                <a16:creationId xmlns:a16="http://schemas.microsoft.com/office/drawing/2014/main" id="{016209E1-DC10-DE47-866F-6169FFBE5422}"/>
              </a:ext>
            </a:extLst>
          </p:cNvPr>
          <p:cNvSpPr/>
          <p:nvPr/>
        </p:nvSpPr>
        <p:spPr bwMode="auto">
          <a:xfrm>
            <a:off x="2295663" y="2815159"/>
            <a:ext cx="204973" cy="185200"/>
          </a:xfrm>
          <a:prstGeom prst="roundRect">
            <a:avLst/>
          </a:prstGeom>
          <a:solidFill>
            <a:srgbClr val="7030A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15" name="TextBox 214">
            <a:extLst>
              <a:ext uri="{FF2B5EF4-FFF2-40B4-BE49-F238E27FC236}">
                <a16:creationId xmlns:a16="http://schemas.microsoft.com/office/drawing/2014/main" id="{AED9B097-DF01-8548-91E6-5FEC8EE5D33D}"/>
              </a:ext>
            </a:extLst>
          </p:cNvPr>
          <p:cNvSpPr txBox="1"/>
          <p:nvPr/>
        </p:nvSpPr>
        <p:spPr>
          <a:xfrm>
            <a:off x="1104529" y="2006968"/>
            <a:ext cx="89447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b="0" i="0" u="none" strike="noStrike" cap="none" spc="0" normalizeH="0" baseline="0" dirty="0">
                <a:ln>
                  <a:noFill/>
                </a:ln>
                <a:solidFill>
                  <a:schemeClr val="tx2"/>
                </a:solidFill>
                <a:effectLst/>
                <a:uFillTx/>
                <a:latin typeface="+mn-lt"/>
                <a:ea typeface="+mn-ea"/>
                <a:cs typeface="+mn-cs"/>
                <a:sym typeface="Helvetica Neue"/>
              </a:rPr>
              <a:t>Pool 1</a:t>
            </a:r>
          </a:p>
        </p:txBody>
      </p:sp>
      <p:sp>
        <p:nvSpPr>
          <p:cNvPr id="216" name="TextBox 215">
            <a:extLst>
              <a:ext uri="{FF2B5EF4-FFF2-40B4-BE49-F238E27FC236}">
                <a16:creationId xmlns:a16="http://schemas.microsoft.com/office/drawing/2014/main" id="{25909357-1EDB-D542-8DE8-E011CE877034}"/>
              </a:ext>
            </a:extLst>
          </p:cNvPr>
          <p:cNvSpPr txBox="1"/>
          <p:nvPr/>
        </p:nvSpPr>
        <p:spPr>
          <a:xfrm>
            <a:off x="1104529" y="2365306"/>
            <a:ext cx="89447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b="0" i="0" u="none" strike="noStrike" cap="none" spc="0" normalizeH="0" baseline="0" dirty="0">
                <a:ln>
                  <a:noFill/>
                </a:ln>
                <a:solidFill>
                  <a:schemeClr val="tx2"/>
                </a:solidFill>
                <a:effectLst/>
                <a:uFillTx/>
                <a:latin typeface="+mn-lt"/>
                <a:ea typeface="+mn-ea"/>
                <a:cs typeface="+mn-cs"/>
                <a:sym typeface="Helvetica Neue"/>
              </a:rPr>
              <a:t>Pool 2</a:t>
            </a:r>
          </a:p>
        </p:txBody>
      </p:sp>
      <p:sp>
        <p:nvSpPr>
          <p:cNvPr id="218" name="TextBox 217">
            <a:extLst>
              <a:ext uri="{FF2B5EF4-FFF2-40B4-BE49-F238E27FC236}">
                <a16:creationId xmlns:a16="http://schemas.microsoft.com/office/drawing/2014/main" id="{F4D04A9D-ED42-6F49-A591-6EC92FA88DD6}"/>
              </a:ext>
            </a:extLst>
          </p:cNvPr>
          <p:cNvSpPr txBox="1"/>
          <p:nvPr/>
        </p:nvSpPr>
        <p:spPr>
          <a:xfrm>
            <a:off x="1104529" y="2731687"/>
            <a:ext cx="89447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b="0" i="0" u="none" strike="noStrike" cap="none" spc="0" normalizeH="0" baseline="0" dirty="0">
                <a:ln>
                  <a:noFill/>
                </a:ln>
                <a:solidFill>
                  <a:schemeClr val="tx2"/>
                </a:solidFill>
                <a:effectLst/>
                <a:uFillTx/>
                <a:latin typeface="+mn-lt"/>
                <a:ea typeface="+mn-ea"/>
                <a:cs typeface="+mn-cs"/>
                <a:sym typeface="Helvetica Neue"/>
              </a:rPr>
              <a:t>Pool 3</a:t>
            </a:r>
          </a:p>
        </p:txBody>
      </p:sp>
      <p:sp>
        <p:nvSpPr>
          <p:cNvPr id="219" name="TextBox 218">
            <a:extLst>
              <a:ext uri="{FF2B5EF4-FFF2-40B4-BE49-F238E27FC236}">
                <a16:creationId xmlns:a16="http://schemas.microsoft.com/office/drawing/2014/main" id="{E714DA8A-2CC2-4E4E-8B5B-0506C41B189F}"/>
              </a:ext>
            </a:extLst>
          </p:cNvPr>
          <p:cNvSpPr txBox="1"/>
          <p:nvPr/>
        </p:nvSpPr>
        <p:spPr>
          <a:xfrm>
            <a:off x="2719108" y="1994609"/>
            <a:ext cx="1974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Project Apollo</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20" name="TextBox 219">
            <a:extLst>
              <a:ext uri="{FF2B5EF4-FFF2-40B4-BE49-F238E27FC236}">
                <a16:creationId xmlns:a16="http://schemas.microsoft.com/office/drawing/2014/main" id="{70763F23-73E2-5B46-A090-E4495CCC5B8D}"/>
              </a:ext>
            </a:extLst>
          </p:cNvPr>
          <p:cNvSpPr txBox="1"/>
          <p:nvPr/>
        </p:nvSpPr>
        <p:spPr>
          <a:xfrm>
            <a:off x="2695097" y="2359999"/>
            <a:ext cx="203421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Project Gemini</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21" name="TextBox 220">
            <a:extLst>
              <a:ext uri="{FF2B5EF4-FFF2-40B4-BE49-F238E27FC236}">
                <a16:creationId xmlns:a16="http://schemas.microsoft.com/office/drawing/2014/main" id="{470D4733-B3DF-5740-80C4-CCE2FEF0BE3F}"/>
              </a:ext>
            </a:extLst>
          </p:cNvPr>
          <p:cNvSpPr txBox="1"/>
          <p:nvPr/>
        </p:nvSpPr>
        <p:spPr>
          <a:xfrm>
            <a:off x="2714860" y="2704066"/>
            <a:ext cx="218970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Project Mercury</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22" name="TextBox 221">
            <a:extLst>
              <a:ext uri="{FF2B5EF4-FFF2-40B4-BE49-F238E27FC236}">
                <a16:creationId xmlns:a16="http://schemas.microsoft.com/office/drawing/2014/main" id="{6FC62994-328E-824F-9AD8-C5BFBA12BE33}"/>
              </a:ext>
            </a:extLst>
          </p:cNvPr>
          <p:cNvSpPr txBox="1"/>
          <p:nvPr/>
        </p:nvSpPr>
        <p:spPr>
          <a:xfrm>
            <a:off x="4948259" y="1995942"/>
            <a:ext cx="192039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100PB usable</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23" name="TextBox 222">
            <a:extLst>
              <a:ext uri="{FF2B5EF4-FFF2-40B4-BE49-F238E27FC236}">
                <a16:creationId xmlns:a16="http://schemas.microsoft.com/office/drawing/2014/main" id="{4EB41D66-DF2B-3849-A3C5-2529E616BBD3}"/>
              </a:ext>
            </a:extLst>
          </p:cNvPr>
          <p:cNvSpPr txBox="1"/>
          <p:nvPr/>
        </p:nvSpPr>
        <p:spPr>
          <a:xfrm>
            <a:off x="5141453" y="2365306"/>
            <a:ext cx="173765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10PB usable</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24" name="TextBox 223">
            <a:extLst>
              <a:ext uri="{FF2B5EF4-FFF2-40B4-BE49-F238E27FC236}">
                <a16:creationId xmlns:a16="http://schemas.microsoft.com/office/drawing/2014/main" id="{AC9342CA-6EEC-AB4F-A6ED-158D89E488E3}"/>
              </a:ext>
            </a:extLst>
          </p:cNvPr>
          <p:cNvSpPr txBox="1"/>
          <p:nvPr/>
        </p:nvSpPr>
        <p:spPr>
          <a:xfrm>
            <a:off x="5143055" y="2754388"/>
            <a:ext cx="173444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30TB usable</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28" name="TextBox 227">
            <a:extLst>
              <a:ext uri="{FF2B5EF4-FFF2-40B4-BE49-F238E27FC236}">
                <a16:creationId xmlns:a16="http://schemas.microsoft.com/office/drawing/2014/main" id="{6153F45B-45E1-2947-BE5F-821D3A5FA04A}"/>
              </a:ext>
            </a:extLst>
          </p:cNvPr>
          <p:cNvSpPr txBox="1"/>
          <p:nvPr/>
        </p:nvSpPr>
        <p:spPr>
          <a:xfrm>
            <a:off x="7280802" y="2012965"/>
            <a:ext cx="100348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20TB/s</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29" name="TextBox 228">
            <a:extLst>
              <a:ext uri="{FF2B5EF4-FFF2-40B4-BE49-F238E27FC236}">
                <a16:creationId xmlns:a16="http://schemas.microsoft.com/office/drawing/2014/main" id="{BD56EA61-5F75-AD45-AB6F-75AA59C3F7C5}"/>
              </a:ext>
            </a:extLst>
          </p:cNvPr>
          <p:cNvSpPr txBox="1"/>
          <p:nvPr/>
        </p:nvSpPr>
        <p:spPr>
          <a:xfrm>
            <a:off x="7425241" y="2382297"/>
            <a:ext cx="82073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2TB/s</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30" name="TextBox 229">
            <a:extLst>
              <a:ext uri="{FF2B5EF4-FFF2-40B4-BE49-F238E27FC236}">
                <a16:creationId xmlns:a16="http://schemas.microsoft.com/office/drawing/2014/main" id="{CA78D95F-E073-2C49-8334-46598785E038}"/>
              </a:ext>
            </a:extLst>
          </p:cNvPr>
          <p:cNvSpPr txBox="1"/>
          <p:nvPr/>
        </p:nvSpPr>
        <p:spPr>
          <a:xfrm>
            <a:off x="7268779" y="2736615"/>
            <a:ext cx="10275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80GB/s</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31" name="TextBox 230">
            <a:extLst>
              <a:ext uri="{FF2B5EF4-FFF2-40B4-BE49-F238E27FC236}">
                <a16:creationId xmlns:a16="http://schemas.microsoft.com/office/drawing/2014/main" id="{B7C9F38C-E28B-3F4A-BB2C-48C0DE2219BD}"/>
              </a:ext>
            </a:extLst>
          </p:cNvPr>
          <p:cNvSpPr txBox="1"/>
          <p:nvPr/>
        </p:nvSpPr>
        <p:spPr>
          <a:xfrm>
            <a:off x="8465729" y="1994609"/>
            <a:ext cx="15693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200M IOPS</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32" name="TextBox 231">
            <a:extLst>
              <a:ext uri="{FF2B5EF4-FFF2-40B4-BE49-F238E27FC236}">
                <a16:creationId xmlns:a16="http://schemas.microsoft.com/office/drawing/2014/main" id="{6D1CE1AA-EE7D-6A44-9203-BAB2E90D24E4}"/>
              </a:ext>
            </a:extLst>
          </p:cNvPr>
          <p:cNvSpPr txBox="1"/>
          <p:nvPr/>
        </p:nvSpPr>
        <p:spPr>
          <a:xfrm>
            <a:off x="8648471" y="2371288"/>
            <a:ext cx="138659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20M IOPS</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33" name="TextBox 232">
            <a:extLst>
              <a:ext uri="{FF2B5EF4-FFF2-40B4-BE49-F238E27FC236}">
                <a16:creationId xmlns:a16="http://schemas.microsoft.com/office/drawing/2014/main" id="{811F4396-4B88-F342-A8BB-084044E810EF}"/>
              </a:ext>
            </a:extLst>
          </p:cNvPr>
          <p:cNvSpPr txBox="1"/>
          <p:nvPr/>
        </p:nvSpPr>
        <p:spPr>
          <a:xfrm>
            <a:off x="8817130" y="2751629"/>
            <a:ext cx="12038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dirty="0">
                <a:solidFill>
                  <a:schemeClr val="tx2"/>
                </a:solidFill>
              </a:rPr>
              <a:t>2M IOPS</a:t>
            </a:r>
            <a:endParaRPr kumimoji="0" lang="en-FR" b="0" i="0" u="none" strike="noStrike" cap="none" spc="0" normalizeH="0" baseline="0" dirty="0">
              <a:ln>
                <a:noFill/>
              </a:ln>
              <a:solidFill>
                <a:schemeClr val="tx2"/>
              </a:solidFill>
              <a:effectLst/>
              <a:uFillTx/>
              <a:latin typeface="+mn-lt"/>
              <a:ea typeface="+mn-ea"/>
              <a:cs typeface="+mn-cs"/>
              <a:sym typeface="Helvetica Neue"/>
            </a:endParaRPr>
          </a:p>
        </p:txBody>
      </p:sp>
      <p:sp>
        <p:nvSpPr>
          <p:cNvPr id="234" name="TextBox 233">
            <a:extLst>
              <a:ext uri="{FF2B5EF4-FFF2-40B4-BE49-F238E27FC236}">
                <a16:creationId xmlns:a16="http://schemas.microsoft.com/office/drawing/2014/main" id="{2D542B0B-ACBE-6041-8998-CF6D0046F3A8}"/>
              </a:ext>
            </a:extLst>
          </p:cNvPr>
          <p:cNvSpPr txBox="1"/>
          <p:nvPr/>
        </p:nvSpPr>
        <p:spPr>
          <a:xfrm>
            <a:off x="1084192" y="1651953"/>
            <a:ext cx="838371"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FR" sz="1600" u="sng" dirty="0">
                <a:solidFill>
                  <a:schemeClr val="tx2"/>
                </a:solidFill>
              </a:rPr>
              <a:t>Example</a:t>
            </a:r>
            <a:r>
              <a:rPr lang="en-FR" sz="1600" dirty="0">
                <a:solidFill>
                  <a:schemeClr val="tx2"/>
                </a:solidFill>
              </a:rPr>
              <a:t>:</a:t>
            </a:r>
            <a:endParaRPr kumimoji="0" lang="en-FR" sz="1600" b="0" i="0" u="none" strike="noStrike" cap="none" spc="0" normalizeH="0" baseline="0" dirty="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05368465"/>
      </p:ext>
    </p:extLst>
  </p:cSld>
  <p:clrMapOvr>
    <a:masterClrMapping/>
  </p:clrMapOvr>
  <mc:AlternateContent xmlns:mc="http://schemas.openxmlformats.org/markup-compatibility/2006" xmlns:p14="http://schemas.microsoft.com/office/powerpoint/2010/main">
    <mc:Choice Requires="p14">
      <p:transition p14:dur="0" advTm="81023"/>
    </mc:Choice>
    <mc:Fallback xmlns="">
      <p:transition advTm="8102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4C2A-62E3-2E4B-B85C-29C9394D0FCC}"/>
              </a:ext>
            </a:extLst>
          </p:cNvPr>
          <p:cNvSpPr>
            <a:spLocks noGrp="1"/>
          </p:cNvSpPr>
          <p:nvPr>
            <p:ph type="title"/>
          </p:nvPr>
        </p:nvSpPr>
        <p:spPr/>
        <p:txBody>
          <a:bodyPr/>
          <a:lstStyle/>
          <a:p>
            <a:r>
              <a:rPr lang="en-FR" dirty="0"/>
              <a:t>DAOS Data Model: Container</a:t>
            </a:r>
          </a:p>
        </p:txBody>
      </p:sp>
      <p:grpSp>
        <p:nvGrpSpPr>
          <p:cNvPr id="66" name="Group 65">
            <a:extLst>
              <a:ext uri="{FF2B5EF4-FFF2-40B4-BE49-F238E27FC236}">
                <a16:creationId xmlns:a16="http://schemas.microsoft.com/office/drawing/2014/main" id="{DCA02061-5E61-4D47-9570-24EB4CBF304F}"/>
              </a:ext>
            </a:extLst>
          </p:cNvPr>
          <p:cNvGrpSpPr/>
          <p:nvPr/>
        </p:nvGrpSpPr>
        <p:grpSpPr>
          <a:xfrm>
            <a:off x="1687238" y="1468641"/>
            <a:ext cx="1684164" cy="1171006"/>
            <a:chOff x="714871" y="2063673"/>
            <a:chExt cx="2896729" cy="2957300"/>
          </a:xfrm>
        </p:grpSpPr>
        <p:sp>
          <p:nvSpPr>
            <p:cNvPr id="67" name="Rounded Rectangle 66">
              <a:extLst>
                <a:ext uri="{FF2B5EF4-FFF2-40B4-BE49-F238E27FC236}">
                  <a16:creationId xmlns:a16="http://schemas.microsoft.com/office/drawing/2014/main" id="{4B8AC881-6C2A-4745-A15E-1C5D3649AF85}"/>
                </a:ext>
              </a:extLst>
            </p:cNvPr>
            <p:cNvSpPr/>
            <p:nvPr/>
          </p:nvSpPr>
          <p:spPr bwMode="auto">
            <a:xfrm>
              <a:off x="714871" y="2063673"/>
              <a:ext cx="2896729" cy="2957300"/>
            </a:xfrm>
            <a:prstGeom prst="roundRect">
              <a:avLst>
                <a:gd name="adj" fmla="val 8051"/>
              </a:avLst>
            </a:prstGeom>
            <a:solidFill>
              <a:srgbClr val="C3D600"/>
            </a:solidFill>
            <a:ln w="25400" cap="flat" cmpd="sng" algn="ctr">
              <a:solidFill>
                <a:srgbClr val="C3D600">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Arial" charset="0"/>
                  <a:ea typeface="ＭＳ Ｐゴシック" pitchFamily="1" charset="-128"/>
                  <a:cs typeface=""/>
                </a:rPr>
                <a:t>POSIX Container</a:t>
              </a:r>
            </a:p>
          </p:txBody>
        </p:sp>
        <p:cxnSp>
          <p:nvCxnSpPr>
            <p:cNvPr id="68" name="Straight Arrow Connector 67">
              <a:extLst>
                <a:ext uri="{FF2B5EF4-FFF2-40B4-BE49-F238E27FC236}">
                  <a16:creationId xmlns:a16="http://schemas.microsoft.com/office/drawing/2014/main" id="{9E706032-A77E-3242-97E7-F0C239EDEA45}"/>
                </a:ext>
              </a:extLst>
            </p:cNvPr>
            <p:cNvCxnSpPr/>
            <p:nvPr/>
          </p:nvCxnSpPr>
          <p:spPr>
            <a:xfrm>
              <a:off x="2166165" y="3103876"/>
              <a:ext cx="812939" cy="315437"/>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69" name="Rounded Rectangle 68">
              <a:extLst>
                <a:ext uri="{FF2B5EF4-FFF2-40B4-BE49-F238E27FC236}">
                  <a16:creationId xmlns:a16="http://schemas.microsoft.com/office/drawing/2014/main" id="{67058FA8-0EAE-4147-8277-A2ECBCC84EA1}"/>
                </a:ext>
              </a:extLst>
            </p:cNvPr>
            <p:cNvSpPr/>
            <p:nvPr/>
          </p:nvSpPr>
          <p:spPr bwMode="auto">
            <a:xfrm>
              <a:off x="2506821" y="4216232"/>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70" name="Rounded Rectangle 69">
              <a:extLst>
                <a:ext uri="{FF2B5EF4-FFF2-40B4-BE49-F238E27FC236}">
                  <a16:creationId xmlns:a16="http://schemas.microsoft.com/office/drawing/2014/main" id="{A67AB775-C719-C14B-ADFF-FFDC4DD7AF84}"/>
                </a:ext>
              </a:extLst>
            </p:cNvPr>
            <p:cNvSpPr/>
            <p:nvPr/>
          </p:nvSpPr>
          <p:spPr bwMode="auto">
            <a:xfrm>
              <a:off x="2592967" y="4313178"/>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71" name="Rounded Rectangle 70">
              <a:extLst>
                <a:ext uri="{FF2B5EF4-FFF2-40B4-BE49-F238E27FC236}">
                  <a16:creationId xmlns:a16="http://schemas.microsoft.com/office/drawing/2014/main" id="{8FA91A6A-CDC0-D848-9971-DE3BA16E93CA}"/>
                </a:ext>
              </a:extLst>
            </p:cNvPr>
            <p:cNvSpPr/>
            <p:nvPr/>
          </p:nvSpPr>
          <p:spPr bwMode="auto">
            <a:xfrm>
              <a:off x="2679112" y="441012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72" name="Rounded Rectangle 71">
              <a:extLst>
                <a:ext uri="{FF2B5EF4-FFF2-40B4-BE49-F238E27FC236}">
                  <a16:creationId xmlns:a16="http://schemas.microsoft.com/office/drawing/2014/main" id="{CA060C4E-4446-2349-A6DA-5E94A3A1362B}"/>
                </a:ext>
              </a:extLst>
            </p:cNvPr>
            <p:cNvSpPr/>
            <p:nvPr/>
          </p:nvSpPr>
          <p:spPr bwMode="auto">
            <a:xfrm>
              <a:off x="2765259" y="4507073"/>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cxnSp>
          <p:nvCxnSpPr>
            <p:cNvPr id="73" name="Straight Arrow Connector 72">
              <a:extLst>
                <a:ext uri="{FF2B5EF4-FFF2-40B4-BE49-F238E27FC236}">
                  <a16:creationId xmlns:a16="http://schemas.microsoft.com/office/drawing/2014/main" id="{9A92765C-8053-F74D-8E9D-A368DFDE4CE0}"/>
                </a:ext>
              </a:extLst>
            </p:cNvPr>
            <p:cNvCxnSpPr/>
            <p:nvPr/>
          </p:nvCxnSpPr>
          <p:spPr bwMode="auto">
            <a:xfrm flipH="1">
              <a:off x="2851403" y="3807100"/>
              <a:ext cx="127700" cy="409132"/>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74" name="Straight Arrow Connector 73">
              <a:extLst>
                <a:ext uri="{FF2B5EF4-FFF2-40B4-BE49-F238E27FC236}">
                  <a16:creationId xmlns:a16="http://schemas.microsoft.com/office/drawing/2014/main" id="{7AE137E9-96DF-1449-941D-8EAB818558B3}"/>
                </a:ext>
              </a:extLst>
            </p:cNvPr>
            <p:cNvCxnSpPr/>
            <p:nvPr/>
          </p:nvCxnSpPr>
          <p:spPr bwMode="auto">
            <a:xfrm flipH="1">
              <a:off x="2937550" y="3807100"/>
              <a:ext cx="41555" cy="506080"/>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75" name="Straight Arrow Connector 74">
              <a:extLst>
                <a:ext uri="{FF2B5EF4-FFF2-40B4-BE49-F238E27FC236}">
                  <a16:creationId xmlns:a16="http://schemas.microsoft.com/office/drawing/2014/main" id="{EAF7981E-D5D0-6547-A4BE-D71C73291C2D}"/>
                </a:ext>
              </a:extLst>
            </p:cNvPr>
            <p:cNvCxnSpPr/>
            <p:nvPr/>
          </p:nvCxnSpPr>
          <p:spPr bwMode="auto">
            <a:xfrm>
              <a:off x="2979105" y="3807100"/>
              <a:ext cx="44592" cy="603026"/>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76" name="Straight Arrow Connector 75">
              <a:extLst>
                <a:ext uri="{FF2B5EF4-FFF2-40B4-BE49-F238E27FC236}">
                  <a16:creationId xmlns:a16="http://schemas.microsoft.com/office/drawing/2014/main" id="{8175E1FC-06C7-7442-90F5-7CBEE6B249B0}"/>
                </a:ext>
              </a:extLst>
            </p:cNvPr>
            <p:cNvCxnSpPr/>
            <p:nvPr/>
          </p:nvCxnSpPr>
          <p:spPr bwMode="auto">
            <a:xfrm>
              <a:off x="2979105" y="3807100"/>
              <a:ext cx="130738" cy="699973"/>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77" name="Rounded Rectangle 76">
              <a:extLst>
                <a:ext uri="{FF2B5EF4-FFF2-40B4-BE49-F238E27FC236}">
                  <a16:creationId xmlns:a16="http://schemas.microsoft.com/office/drawing/2014/main" id="{421BC249-DC13-0142-B217-D9933E85776D}"/>
                </a:ext>
              </a:extLst>
            </p:cNvPr>
            <p:cNvSpPr/>
            <p:nvPr/>
          </p:nvSpPr>
          <p:spPr bwMode="auto">
            <a:xfrm>
              <a:off x="2634520" y="3419311"/>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err="1">
                  <a:solidFill>
                    <a:prstClr val="black"/>
                  </a:solidFill>
                  <a:latin typeface="Intel Clear"/>
                </a:rPr>
                <a:t>dir</a:t>
              </a:r>
              <a:endParaRPr lang="en-GB" sz="900" kern="0" dirty="0">
                <a:solidFill>
                  <a:prstClr val="black"/>
                </a:solidFill>
                <a:latin typeface="Arial" charset="0"/>
                <a:ea typeface="ＭＳ Ｐゴシック" pitchFamily="1" charset="-128"/>
              </a:endParaRPr>
            </a:p>
          </p:txBody>
        </p:sp>
        <p:sp>
          <p:nvSpPr>
            <p:cNvPr id="78" name="Rounded Rectangle 77">
              <a:extLst>
                <a:ext uri="{FF2B5EF4-FFF2-40B4-BE49-F238E27FC236}">
                  <a16:creationId xmlns:a16="http://schemas.microsoft.com/office/drawing/2014/main" id="{CFBAEDF9-31CC-7F4B-B504-2678B7FBEDEA}"/>
                </a:ext>
              </a:extLst>
            </p:cNvPr>
            <p:cNvSpPr/>
            <p:nvPr/>
          </p:nvSpPr>
          <p:spPr bwMode="auto">
            <a:xfrm>
              <a:off x="1781676" y="4319216"/>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79" name="Rounded Rectangle 78">
              <a:extLst>
                <a:ext uri="{FF2B5EF4-FFF2-40B4-BE49-F238E27FC236}">
                  <a16:creationId xmlns:a16="http://schemas.microsoft.com/office/drawing/2014/main" id="{A829BCAB-FF2E-7944-AAC6-2EED3BE7DBD4}"/>
                </a:ext>
              </a:extLst>
            </p:cNvPr>
            <p:cNvSpPr/>
            <p:nvPr/>
          </p:nvSpPr>
          <p:spPr bwMode="auto">
            <a:xfrm>
              <a:off x="1867821" y="4416164"/>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80" name="Rounded Rectangle 79">
              <a:extLst>
                <a:ext uri="{FF2B5EF4-FFF2-40B4-BE49-F238E27FC236}">
                  <a16:creationId xmlns:a16="http://schemas.microsoft.com/office/drawing/2014/main" id="{A8805948-9818-5A4C-A86E-D011CC05DB42}"/>
                </a:ext>
              </a:extLst>
            </p:cNvPr>
            <p:cNvSpPr/>
            <p:nvPr/>
          </p:nvSpPr>
          <p:spPr bwMode="auto">
            <a:xfrm>
              <a:off x="1953967" y="4513109"/>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cxnSp>
          <p:nvCxnSpPr>
            <p:cNvPr id="81" name="Straight Arrow Connector 80">
              <a:extLst>
                <a:ext uri="{FF2B5EF4-FFF2-40B4-BE49-F238E27FC236}">
                  <a16:creationId xmlns:a16="http://schemas.microsoft.com/office/drawing/2014/main" id="{7BB28DE5-4113-9E4B-A4E4-E2320B8FB0D5}"/>
                </a:ext>
              </a:extLst>
            </p:cNvPr>
            <p:cNvCxnSpPr/>
            <p:nvPr/>
          </p:nvCxnSpPr>
          <p:spPr bwMode="auto">
            <a:xfrm flipH="1">
              <a:off x="2126258" y="3813136"/>
              <a:ext cx="41555" cy="506080"/>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82" name="Straight Arrow Connector 81">
              <a:extLst>
                <a:ext uri="{FF2B5EF4-FFF2-40B4-BE49-F238E27FC236}">
                  <a16:creationId xmlns:a16="http://schemas.microsoft.com/office/drawing/2014/main" id="{327B689D-E9AA-B047-8A65-7CFC5115C775}"/>
                </a:ext>
              </a:extLst>
            </p:cNvPr>
            <p:cNvCxnSpPr/>
            <p:nvPr/>
          </p:nvCxnSpPr>
          <p:spPr bwMode="auto">
            <a:xfrm>
              <a:off x="2167813" y="3813136"/>
              <a:ext cx="44592" cy="603026"/>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83" name="Straight Arrow Connector 82">
              <a:extLst>
                <a:ext uri="{FF2B5EF4-FFF2-40B4-BE49-F238E27FC236}">
                  <a16:creationId xmlns:a16="http://schemas.microsoft.com/office/drawing/2014/main" id="{02C4D708-36BE-FD4D-8B74-7A2041F91C26}"/>
                </a:ext>
              </a:extLst>
            </p:cNvPr>
            <p:cNvCxnSpPr/>
            <p:nvPr/>
          </p:nvCxnSpPr>
          <p:spPr bwMode="auto">
            <a:xfrm>
              <a:off x="2167813" y="3813136"/>
              <a:ext cx="130738" cy="699973"/>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84" name="Rounded Rectangle 83">
              <a:extLst>
                <a:ext uri="{FF2B5EF4-FFF2-40B4-BE49-F238E27FC236}">
                  <a16:creationId xmlns:a16="http://schemas.microsoft.com/office/drawing/2014/main" id="{257651BD-B004-8345-B65D-84218B31862D}"/>
                </a:ext>
              </a:extLst>
            </p:cNvPr>
            <p:cNvSpPr/>
            <p:nvPr/>
          </p:nvSpPr>
          <p:spPr bwMode="auto">
            <a:xfrm>
              <a:off x="1823229" y="3425350"/>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err="1">
                  <a:solidFill>
                    <a:prstClr val="black"/>
                  </a:solidFill>
                  <a:latin typeface="Intel Clear"/>
                </a:rPr>
                <a:t>dir</a:t>
              </a:r>
              <a:endParaRPr lang="en-GB" sz="900" kern="0" dirty="0">
                <a:solidFill>
                  <a:prstClr val="black"/>
                </a:solidFill>
                <a:latin typeface="Arial" charset="0"/>
                <a:ea typeface="ＭＳ Ｐゴシック" pitchFamily="1" charset="-128"/>
              </a:endParaRPr>
            </a:p>
          </p:txBody>
        </p:sp>
        <p:sp>
          <p:nvSpPr>
            <p:cNvPr id="85" name="Rounded Rectangle 84">
              <a:extLst>
                <a:ext uri="{FF2B5EF4-FFF2-40B4-BE49-F238E27FC236}">
                  <a16:creationId xmlns:a16="http://schemas.microsoft.com/office/drawing/2014/main" id="{DB02CF9B-0537-354E-A383-5A7223E4FEC7}"/>
                </a:ext>
              </a:extLst>
            </p:cNvPr>
            <p:cNvSpPr/>
            <p:nvPr/>
          </p:nvSpPr>
          <p:spPr bwMode="auto">
            <a:xfrm>
              <a:off x="801021" y="411928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86" name="Rounded Rectangle 85">
              <a:extLst>
                <a:ext uri="{FF2B5EF4-FFF2-40B4-BE49-F238E27FC236}">
                  <a16:creationId xmlns:a16="http://schemas.microsoft.com/office/drawing/2014/main" id="{8DD0ABC5-33F9-F642-928B-D76BC3FDDF9B}"/>
                </a:ext>
              </a:extLst>
            </p:cNvPr>
            <p:cNvSpPr/>
            <p:nvPr/>
          </p:nvSpPr>
          <p:spPr bwMode="auto">
            <a:xfrm>
              <a:off x="887165" y="4216232"/>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87" name="Rounded Rectangle 86">
              <a:extLst>
                <a:ext uri="{FF2B5EF4-FFF2-40B4-BE49-F238E27FC236}">
                  <a16:creationId xmlns:a16="http://schemas.microsoft.com/office/drawing/2014/main" id="{AFF67A92-52A6-7C43-B008-70AB3FD03BC6}"/>
                </a:ext>
              </a:extLst>
            </p:cNvPr>
            <p:cNvSpPr/>
            <p:nvPr/>
          </p:nvSpPr>
          <p:spPr bwMode="auto">
            <a:xfrm>
              <a:off x="973310" y="4313178"/>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88" name="Rounded Rectangle 87">
              <a:extLst>
                <a:ext uri="{FF2B5EF4-FFF2-40B4-BE49-F238E27FC236}">
                  <a16:creationId xmlns:a16="http://schemas.microsoft.com/office/drawing/2014/main" id="{1E01086C-F726-534F-9D93-EC58FD0B6E30}"/>
                </a:ext>
              </a:extLst>
            </p:cNvPr>
            <p:cNvSpPr/>
            <p:nvPr/>
          </p:nvSpPr>
          <p:spPr bwMode="auto">
            <a:xfrm>
              <a:off x="1059457" y="441012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91" name="Rounded Rectangle 90">
              <a:extLst>
                <a:ext uri="{FF2B5EF4-FFF2-40B4-BE49-F238E27FC236}">
                  <a16:creationId xmlns:a16="http://schemas.microsoft.com/office/drawing/2014/main" id="{FA9F8858-8B57-2A4D-87F1-978161828F09}"/>
                </a:ext>
              </a:extLst>
            </p:cNvPr>
            <p:cNvSpPr/>
            <p:nvPr/>
          </p:nvSpPr>
          <p:spPr bwMode="auto">
            <a:xfrm>
              <a:off x="1145602" y="4507073"/>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cxnSp>
          <p:nvCxnSpPr>
            <p:cNvPr id="92" name="Straight Arrow Connector 91">
              <a:extLst>
                <a:ext uri="{FF2B5EF4-FFF2-40B4-BE49-F238E27FC236}">
                  <a16:creationId xmlns:a16="http://schemas.microsoft.com/office/drawing/2014/main" id="{686736C9-661A-1E4A-A0F1-4C73787EA5C0}"/>
                </a:ext>
              </a:extLst>
            </p:cNvPr>
            <p:cNvCxnSpPr/>
            <p:nvPr/>
          </p:nvCxnSpPr>
          <p:spPr bwMode="auto">
            <a:xfrm flipH="1">
              <a:off x="1145605" y="3807100"/>
              <a:ext cx="213844" cy="312187"/>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93" name="Straight Arrow Connector 92">
              <a:extLst>
                <a:ext uri="{FF2B5EF4-FFF2-40B4-BE49-F238E27FC236}">
                  <a16:creationId xmlns:a16="http://schemas.microsoft.com/office/drawing/2014/main" id="{A52FF047-EF70-4445-80AB-81FF4F9EBBE8}"/>
                </a:ext>
              </a:extLst>
            </p:cNvPr>
            <p:cNvCxnSpPr/>
            <p:nvPr/>
          </p:nvCxnSpPr>
          <p:spPr bwMode="auto">
            <a:xfrm flipH="1">
              <a:off x="1231748" y="3807100"/>
              <a:ext cx="127700" cy="409132"/>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94" name="Straight Arrow Connector 93">
              <a:extLst>
                <a:ext uri="{FF2B5EF4-FFF2-40B4-BE49-F238E27FC236}">
                  <a16:creationId xmlns:a16="http://schemas.microsoft.com/office/drawing/2014/main" id="{2CD15888-64CB-A744-BE86-B27F209F414A}"/>
                </a:ext>
              </a:extLst>
            </p:cNvPr>
            <p:cNvCxnSpPr/>
            <p:nvPr/>
          </p:nvCxnSpPr>
          <p:spPr bwMode="auto">
            <a:xfrm flipH="1">
              <a:off x="1317895" y="3807100"/>
              <a:ext cx="41555" cy="506080"/>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95" name="Straight Arrow Connector 94">
              <a:extLst>
                <a:ext uri="{FF2B5EF4-FFF2-40B4-BE49-F238E27FC236}">
                  <a16:creationId xmlns:a16="http://schemas.microsoft.com/office/drawing/2014/main" id="{07C7111C-1885-F440-981D-E72E374DAD61}"/>
                </a:ext>
              </a:extLst>
            </p:cNvPr>
            <p:cNvCxnSpPr/>
            <p:nvPr/>
          </p:nvCxnSpPr>
          <p:spPr bwMode="auto">
            <a:xfrm>
              <a:off x="1359448" y="3807100"/>
              <a:ext cx="44592" cy="603026"/>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96" name="Straight Arrow Connector 95">
              <a:extLst>
                <a:ext uri="{FF2B5EF4-FFF2-40B4-BE49-F238E27FC236}">
                  <a16:creationId xmlns:a16="http://schemas.microsoft.com/office/drawing/2014/main" id="{E3247E94-81C4-B24D-A21F-5ECB1322105C}"/>
                </a:ext>
              </a:extLst>
            </p:cNvPr>
            <p:cNvCxnSpPr/>
            <p:nvPr/>
          </p:nvCxnSpPr>
          <p:spPr bwMode="auto">
            <a:xfrm>
              <a:off x="1359448" y="3807100"/>
              <a:ext cx="130738" cy="699973"/>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97" name="Rounded Rectangle 96">
              <a:extLst>
                <a:ext uri="{FF2B5EF4-FFF2-40B4-BE49-F238E27FC236}">
                  <a16:creationId xmlns:a16="http://schemas.microsoft.com/office/drawing/2014/main" id="{74697FC9-AE67-4A4B-A625-72FE21428A6D}"/>
                </a:ext>
              </a:extLst>
            </p:cNvPr>
            <p:cNvSpPr/>
            <p:nvPr/>
          </p:nvSpPr>
          <p:spPr bwMode="auto">
            <a:xfrm>
              <a:off x="1014865" y="3419311"/>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err="1">
                  <a:solidFill>
                    <a:prstClr val="black"/>
                  </a:solidFill>
                  <a:latin typeface="Intel Clear"/>
                </a:rPr>
                <a:t>dir</a:t>
              </a:r>
              <a:endParaRPr lang="en-GB" sz="900" kern="0" dirty="0">
                <a:solidFill>
                  <a:prstClr val="black"/>
                </a:solidFill>
                <a:latin typeface="Arial" charset="0"/>
                <a:ea typeface="ＭＳ Ｐゴシック" pitchFamily="1" charset="-128"/>
              </a:endParaRPr>
            </a:p>
          </p:txBody>
        </p:sp>
        <p:sp>
          <p:nvSpPr>
            <p:cNvPr id="98" name="Rounded Rectangle 97">
              <a:extLst>
                <a:ext uri="{FF2B5EF4-FFF2-40B4-BE49-F238E27FC236}">
                  <a16:creationId xmlns:a16="http://schemas.microsoft.com/office/drawing/2014/main" id="{A41ABB6C-2E7A-2841-94A5-2F266F8FA194}"/>
                </a:ext>
              </a:extLst>
            </p:cNvPr>
            <p:cNvSpPr/>
            <p:nvPr/>
          </p:nvSpPr>
          <p:spPr bwMode="auto">
            <a:xfrm>
              <a:off x="1818652" y="2716087"/>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root</a:t>
              </a:r>
              <a:endParaRPr lang="en-GB" sz="900" kern="0" dirty="0">
                <a:solidFill>
                  <a:prstClr val="black"/>
                </a:solidFill>
                <a:latin typeface="Arial" charset="0"/>
                <a:ea typeface="ＭＳ Ｐゴシック" pitchFamily="1" charset="-128"/>
              </a:endParaRPr>
            </a:p>
          </p:txBody>
        </p:sp>
        <p:cxnSp>
          <p:nvCxnSpPr>
            <p:cNvPr id="99" name="Straight Arrow Connector 98">
              <a:extLst>
                <a:ext uri="{FF2B5EF4-FFF2-40B4-BE49-F238E27FC236}">
                  <a16:creationId xmlns:a16="http://schemas.microsoft.com/office/drawing/2014/main" id="{4A0BC6B4-A7E0-4C47-8A26-F40564710590}"/>
                </a:ext>
              </a:extLst>
            </p:cNvPr>
            <p:cNvCxnSpPr/>
            <p:nvPr/>
          </p:nvCxnSpPr>
          <p:spPr>
            <a:xfrm flipH="1">
              <a:off x="1359448" y="3103876"/>
              <a:ext cx="803789" cy="315437"/>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00" name="Straight Arrow Connector 99">
              <a:extLst>
                <a:ext uri="{FF2B5EF4-FFF2-40B4-BE49-F238E27FC236}">
                  <a16:creationId xmlns:a16="http://schemas.microsoft.com/office/drawing/2014/main" id="{13FF25C8-ADF8-254F-8F7D-2DBE1FB71ABC}"/>
                </a:ext>
              </a:extLst>
            </p:cNvPr>
            <p:cNvCxnSpPr/>
            <p:nvPr/>
          </p:nvCxnSpPr>
          <p:spPr>
            <a:xfrm>
              <a:off x="2163236" y="3103876"/>
              <a:ext cx="4577" cy="321474"/>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grpSp>
      <p:grpSp>
        <p:nvGrpSpPr>
          <p:cNvPr id="101" name="Group 100">
            <a:extLst>
              <a:ext uri="{FF2B5EF4-FFF2-40B4-BE49-F238E27FC236}">
                <a16:creationId xmlns:a16="http://schemas.microsoft.com/office/drawing/2014/main" id="{2EB8070A-CB97-9746-82A3-775AD4A0389D}"/>
              </a:ext>
            </a:extLst>
          </p:cNvPr>
          <p:cNvGrpSpPr/>
          <p:nvPr/>
        </p:nvGrpSpPr>
        <p:grpSpPr>
          <a:xfrm>
            <a:off x="3787502" y="1443446"/>
            <a:ext cx="1684164" cy="1171006"/>
            <a:chOff x="714871" y="2063673"/>
            <a:chExt cx="2896729" cy="2957300"/>
          </a:xfrm>
        </p:grpSpPr>
        <p:sp>
          <p:nvSpPr>
            <p:cNvPr id="102" name="Rounded Rectangle 101">
              <a:extLst>
                <a:ext uri="{FF2B5EF4-FFF2-40B4-BE49-F238E27FC236}">
                  <a16:creationId xmlns:a16="http://schemas.microsoft.com/office/drawing/2014/main" id="{A9301663-94C4-5244-AAB8-0343DD94AB02}"/>
                </a:ext>
              </a:extLst>
            </p:cNvPr>
            <p:cNvSpPr/>
            <p:nvPr/>
          </p:nvSpPr>
          <p:spPr bwMode="auto">
            <a:xfrm>
              <a:off x="714871" y="2063673"/>
              <a:ext cx="2896729" cy="2957300"/>
            </a:xfrm>
            <a:prstGeom prst="roundRect">
              <a:avLst>
                <a:gd name="adj" fmla="val 8051"/>
              </a:avLst>
            </a:prstGeom>
            <a:solidFill>
              <a:srgbClr val="C3D600"/>
            </a:solidFill>
            <a:ln w="25400" cap="flat" cmpd="sng" algn="ctr">
              <a:solidFill>
                <a:srgbClr val="C3D600">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Arial" charset="0"/>
                  <a:ea typeface="ＭＳ Ｐゴシック" pitchFamily="1" charset="-128"/>
                  <a:cs typeface=""/>
                </a:rPr>
                <a:t>HDF5 Container</a:t>
              </a:r>
            </a:p>
          </p:txBody>
        </p:sp>
        <p:cxnSp>
          <p:nvCxnSpPr>
            <p:cNvPr id="103" name="Straight Arrow Connector 102">
              <a:extLst>
                <a:ext uri="{FF2B5EF4-FFF2-40B4-BE49-F238E27FC236}">
                  <a16:creationId xmlns:a16="http://schemas.microsoft.com/office/drawing/2014/main" id="{2A535A5D-4103-1949-98B6-8C4474761CD7}"/>
                </a:ext>
              </a:extLst>
            </p:cNvPr>
            <p:cNvCxnSpPr/>
            <p:nvPr/>
          </p:nvCxnSpPr>
          <p:spPr>
            <a:xfrm>
              <a:off x="2166165" y="3103876"/>
              <a:ext cx="812939" cy="315437"/>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104" name="Rounded Rectangle 103">
              <a:extLst>
                <a:ext uri="{FF2B5EF4-FFF2-40B4-BE49-F238E27FC236}">
                  <a16:creationId xmlns:a16="http://schemas.microsoft.com/office/drawing/2014/main" id="{373532B2-EB55-EE4F-8D6A-CDDDF61DB7BA}"/>
                </a:ext>
              </a:extLst>
            </p:cNvPr>
            <p:cNvSpPr/>
            <p:nvPr/>
          </p:nvSpPr>
          <p:spPr bwMode="auto">
            <a:xfrm>
              <a:off x="2506821" y="4216232"/>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05" name="Rounded Rectangle 104">
              <a:extLst>
                <a:ext uri="{FF2B5EF4-FFF2-40B4-BE49-F238E27FC236}">
                  <a16:creationId xmlns:a16="http://schemas.microsoft.com/office/drawing/2014/main" id="{C7D7C328-819D-F84B-A9D4-D6B9D8CAC64C}"/>
                </a:ext>
              </a:extLst>
            </p:cNvPr>
            <p:cNvSpPr/>
            <p:nvPr/>
          </p:nvSpPr>
          <p:spPr bwMode="auto">
            <a:xfrm>
              <a:off x="2592967" y="4313178"/>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06" name="Rounded Rectangle 105">
              <a:extLst>
                <a:ext uri="{FF2B5EF4-FFF2-40B4-BE49-F238E27FC236}">
                  <a16:creationId xmlns:a16="http://schemas.microsoft.com/office/drawing/2014/main" id="{A6052BA2-3D84-6242-A90E-6556AF56A557}"/>
                </a:ext>
              </a:extLst>
            </p:cNvPr>
            <p:cNvSpPr/>
            <p:nvPr/>
          </p:nvSpPr>
          <p:spPr bwMode="auto">
            <a:xfrm>
              <a:off x="2679112" y="441012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07" name="Rounded Rectangle 106">
              <a:extLst>
                <a:ext uri="{FF2B5EF4-FFF2-40B4-BE49-F238E27FC236}">
                  <a16:creationId xmlns:a16="http://schemas.microsoft.com/office/drawing/2014/main" id="{020B7760-7CFC-2041-9EFD-1BA35A29B2D2}"/>
                </a:ext>
              </a:extLst>
            </p:cNvPr>
            <p:cNvSpPr/>
            <p:nvPr/>
          </p:nvSpPr>
          <p:spPr bwMode="auto">
            <a:xfrm>
              <a:off x="2765259" y="4507073"/>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dataset</a:t>
              </a:r>
              <a:endParaRPr lang="en-GB" sz="900" kern="0" dirty="0">
                <a:solidFill>
                  <a:prstClr val="black"/>
                </a:solidFill>
                <a:latin typeface="Arial" charset="0"/>
                <a:ea typeface="ＭＳ Ｐゴシック" pitchFamily="1" charset="-128"/>
              </a:endParaRPr>
            </a:p>
          </p:txBody>
        </p:sp>
        <p:cxnSp>
          <p:nvCxnSpPr>
            <p:cNvPr id="108" name="Straight Arrow Connector 107">
              <a:extLst>
                <a:ext uri="{FF2B5EF4-FFF2-40B4-BE49-F238E27FC236}">
                  <a16:creationId xmlns:a16="http://schemas.microsoft.com/office/drawing/2014/main" id="{80141176-902B-3C48-8D17-6DAB286245F2}"/>
                </a:ext>
              </a:extLst>
            </p:cNvPr>
            <p:cNvCxnSpPr/>
            <p:nvPr/>
          </p:nvCxnSpPr>
          <p:spPr bwMode="auto">
            <a:xfrm flipH="1">
              <a:off x="2851403" y="3807100"/>
              <a:ext cx="127700" cy="409132"/>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09" name="Straight Arrow Connector 108">
              <a:extLst>
                <a:ext uri="{FF2B5EF4-FFF2-40B4-BE49-F238E27FC236}">
                  <a16:creationId xmlns:a16="http://schemas.microsoft.com/office/drawing/2014/main" id="{C4E1D088-670B-BE45-8498-950DF194E7CC}"/>
                </a:ext>
              </a:extLst>
            </p:cNvPr>
            <p:cNvCxnSpPr/>
            <p:nvPr/>
          </p:nvCxnSpPr>
          <p:spPr bwMode="auto">
            <a:xfrm flipH="1">
              <a:off x="2937550" y="3807100"/>
              <a:ext cx="41555" cy="506080"/>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10" name="Straight Arrow Connector 109">
              <a:extLst>
                <a:ext uri="{FF2B5EF4-FFF2-40B4-BE49-F238E27FC236}">
                  <a16:creationId xmlns:a16="http://schemas.microsoft.com/office/drawing/2014/main" id="{5068BF44-5AA9-1748-923A-9684941CEB44}"/>
                </a:ext>
              </a:extLst>
            </p:cNvPr>
            <p:cNvCxnSpPr/>
            <p:nvPr/>
          </p:nvCxnSpPr>
          <p:spPr bwMode="auto">
            <a:xfrm>
              <a:off x="2979105" y="3807100"/>
              <a:ext cx="44592" cy="603026"/>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11" name="Straight Arrow Connector 110">
              <a:extLst>
                <a:ext uri="{FF2B5EF4-FFF2-40B4-BE49-F238E27FC236}">
                  <a16:creationId xmlns:a16="http://schemas.microsoft.com/office/drawing/2014/main" id="{76D7ACE1-9D66-D843-AB19-1A2F103EE50F}"/>
                </a:ext>
              </a:extLst>
            </p:cNvPr>
            <p:cNvCxnSpPr/>
            <p:nvPr/>
          </p:nvCxnSpPr>
          <p:spPr bwMode="auto">
            <a:xfrm>
              <a:off x="2979105" y="3807100"/>
              <a:ext cx="130738" cy="699973"/>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112" name="Rounded Rectangle 111">
              <a:extLst>
                <a:ext uri="{FF2B5EF4-FFF2-40B4-BE49-F238E27FC236}">
                  <a16:creationId xmlns:a16="http://schemas.microsoft.com/office/drawing/2014/main" id="{BA1929D5-5BCD-DE4A-B807-F9E45BCECC17}"/>
                </a:ext>
              </a:extLst>
            </p:cNvPr>
            <p:cNvSpPr/>
            <p:nvPr/>
          </p:nvSpPr>
          <p:spPr bwMode="auto">
            <a:xfrm>
              <a:off x="2634520" y="3419311"/>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group</a:t>
              </a:r>
              <a:endParaRPr lang="en-GB" sz="900" kern="0" dirty="0">
                <a:solidFill>
                  <a:prstClr val="black"/>
                </a:solidFill>
                <a:latin typeface="Arial" charset="0"/>
                <a:ea typeface="ＭＳ Ｐゴシック" pitchFamily="1" charset="-128"/>
              </a:endParaRPr>
            </a:p>
          </p:txBody>
        </p:sp>
        <p:sp>
          <p:nvSpPr>
            <p:cNvPr id="113" name="Rounded Rectangle 112">
              <a:extLst>
                <a:ext uri="{FF2B5EF4-FFF2-40B4-BE49-F238E27FC236}">
                  <a16:creationId xmlns:a16="http://schemas.microsoft.com/office/drawing/2014/main" id="{0DF36550-CDFE-964D-B212-38E9D85365C0}"/>
                </a:ext>
              </a:extLst>
            </p:cNvPr>
            <p:cNvSpPr/>
            <p:nvPr/>
          </p:nvSpPr>
          <p:spPr bwMode="auto">
            <a:xfrm>
              <a:off x="1781676" y="4319216"/>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14" name="Rounded Rectangle 113">
              <a:extLst>
                <a:ext uri="{FF2B5EF4-FFF2-40B4-BE49-F238E27FC236}">
                  <a16:creationId xmlns:a16="http://schemas.microsoft.com/office/drawing/2014/main" id="{C276ACAA-BED2-FB48-8C4C-FC35A1E5DCC9}"/>
                </a:ext>
              </a:extLst>
            </p:cNvPr>
            <p:cNvSpPr/>
            <p:nvPr/>
          </p:nvSpPr>
          <p:spPr bwMode="auto">
            <a:xfrm>
              <a:off x="1867821" y="4416164"/>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15" name="Rounded Rectangle 114">
              <a:extLst>
                <a:ext uri="{FF2B5EF4-FFF2-40B4-BE49-F238E27FC236}">
                  <a16:creationId xmlns:a16="http://schemas.microsoft.com/office/drawing/2014/main" id="{37A59017-35C4-A34B-B13F-F45AC88F2C8A}"/>
                </a:ext>
              </a:extLst>
            </p:cNvPr>
            <p:cNvSpPr/>
            <p:nvPr/>
          </p:nvSpPr>
          <p:spPr bwMode="auto">
            <a:xfrm>
              <a:off x="1953967" y="4513109"/>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dataset</a:t>
              </a:r>
              <a:endParaRPr lang="en-GB" sz="900" kern="0" dirty="0">
                <a:solidFill>
                  <a:prstClr val="black"/>
                </a:solidFill>
                <a:latin typeface="Arial" charset="0"/>
                <a:ea typeface="ＭＳ Ｐゴシック" pitchFamily="1" charset="-128"/>
              </a:endParaRPr>
            </a:p>
          </p:txBody>
        </p:sp>
        <p:cxnSp>
          <p:nvCxnSpPr>
            <p:cNvPr id="116" name="Straight Arrow Connector 115">
              <a:extLst>
                <a:ext uri="{FF2B5EF4-FFF2-40B4-BE49-F238E27FC236}">
                  <a16:creationId xmlns:a16="http://schemas.microsoft.com/office/drawing/2014/main" id="{8A5F22BA-7477-E548-9C1C-0770A8050E56}"/>
                </a:ext>
              </a:extLst>
            </p:cNvPr>
            <p:cNvCxnSpPr/>
            <p:nvPr/>
          </p:nvCxnSpPr>
          <p:spPr bwMode="auto">
            <a:xfrm flipH="1">
              <a:off x="2126258" y="3813136"/>
              <a:ext cx="41555" cy="506080"/>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17" name="Straight Arrow Connector 116">
              <a:extLst>
                <a:ext uri="{FF2B5EF4-FFF2-40B4-BE49-F238E27FC236}">
                  <a16:creationId xmlns:a16="http://schemas.microsoft.com/office/drawing/2014/main" id="{A567E769-58DF-5242-90FA-82EC33508D8F}"/>
                </a:ext>
              </a:extLst>
            </p:cNvPr>
            <p:cNvCxnSpPr/>
            <p:nvPr/>
          </p:nvCxnSpPr>
          <p:spPr bwMode="auto">
            <a:xfrm>
              <a:off x="2167813" y="3813136"/>
              <a:ext cx="44592" cy="603026"/>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18" name="Straight Arrow Connector 117">
              <a:extLst>
                <a:ext uri="{FF2B5EF4-FFF2-40B4-BE49-F238E27FC236}">
                  <a16:creationId xmlns:a16="http://schemas.microsoft.com/office/drawing/2014/main" id="{570BC4EC-EE5A-BA4C-9217-34BEA81DD326}"/>
                </a:ext>
              </a:extLst>
            </p:cNvPr>
            <p:cNvCxnSpPr/>
            <p:nvPr/>
          </p:nvCxnSpPr>
          <p:spPr bwMode="auto">
            <a:xfrm>
              <a:off x="2167813" y="3813136"/>
              <a:ext cx="130738" cy="699973"/>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119" name="Rounded Rectangle 118">
              <a:extLst>
                <a:ext uri="{FF2B5EF4-FFF2-40B4-BE49-F238E27FC236}">
                  <a16:creationId xmlns:a16="http://schemas.microsoft.com/office/drawing/2014/main" id="{2E155A3D-4454-BB4D-91D0-99F7FEB150C6}"/>
                </a:ext>
              </a:extLst>
            </p:cNvPr>
            <p:cNvSpPr/>
            <p:nvPr/>
          </p:nvSpPr>
          <p:spPr bwMode="auto">
            <a:xfrm>
              <a:off x="1823229" y="3425350"/>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group</a:t>
              </a:r>
              <a:endParaRPr lang="en-GB" sz="900" kern="0" dirty="0">
                <a:solidFill>
                  <a:prstClr val="black"/>
                </a:solidFill>
                <a:latin typeface="Arial" charset="0"/>
                <a:ea typeface="ＭＳ Ｐゴシック" pitchFamily="1" charset="-128"/>
              </a:endParaRPr>
            </a:p>
          </p:txBody>
        </p:sp>
        <p:sp>
          <p:nvSpPr>
            <p:cNvPr id="120" name="Rounded Rectangle 119">
              <a:extLst>
                <a:ext uri="{FF2B5EF4-FFF2-40B4-BE49-F238E27FC236}">
                  <a16:creationId xmlns:a16="http://schemas.microsoft.com/office/drawing/2014/main" id="{9033A9A3-0E36-D44F-81A9-A84D6F963A40}"/>
                </a:ext>
              </a:extLst>
            </p:cNvPr>
            <p:cNvSpPr/>
            <p:nvPr/>
          </p:nvSpPr>
          <p:spPr bwMode="auto">
            <a:xfrm>
              <a:off x="801021" y="411928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21" name="Rounded Rectangle 120">
              <a:extLst>
                <a:ext uri="{FF2B5EF4-FFF2-40B4-BE49-F238E27FC236}">
                  <a16:creationId xmlns:a16="http://schemas.microsoft.com/office/drawing/2014/main" id="{780341FB-54B6-5E40-A16C-202738A10DE7}"/>
                </a:ext>
              </a:extLst>
            </p:cNvPr>
            <p:cNvSpPr/>
            <p:nvPr/>
          </p:nvSpPr>
          <p:spPr bwMode="auto">
            <a:xfrm>
              <a:off x="887165" y="4216232"/>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22" name="Rounded Rectangle 121">
              <a:extLst>
                <a:ext uri="{FF2B5EF4-FFF2-40B4-BE49-F238E27FC236}">
                  <a16:creationId xmlns:a16="http://schemas.microsoft.com/office/drawing/2014/main" id="{83F187C5-7C2B-0E45-B544-66D499C26A27}"/>
                </a:ext>
              </a:extLst>
            </p:cNvPr>
            <p:cNvSpPr/>
            <p:nvPr/>
          </p:nvSpPr>
          <p:spPr bwMode="auto">
            <a:xfrm>
              <a:off x="973310" y="4313178"/>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23" name="Rounded Rectangle 122">
              <a:extLst>
                <a:ext uri="{FF2B5EF4-FFF2-40B4-BE49-F238E27FC236}">
                  <a16:creationId xmlns:a16="http://schemas.microsoft.com/office/drawing/2014/main" id="{648B5BA9-8348-0947-B4C1-E5C4DD0C0649}"/>
                </a:ext>
              </a:extLst>
            </p:cNvPr>
            <p:cNvSpPr/>
            <p:nvPr/>
          </p:nvSpPr>
          <p:spPr bwMode="auto">
            <a:xfrm>
              <a:off x="1059457" y="4410125"/>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24" name="Rounded Rectangle 123">
              <a:extLst>
                <a:ext uri="{FF2B5EF4-FFF2-40B4-BE49-F238E27FC236}">
                  <a16:creationId xmlns:a16="http://schemas.microsoft.com/office/drawing/2014/main" id="{DCA45182-8302-5E4F-AAAB-1CB6C1E3ED1F}"/>
                </a:ext>
              </a:extLst>
            </p:cNvPr>
            <p:cNvSpPr/>
            <p:nvPr/>
          </p:nvSpPr>
          <p:spPr bwMode="auto">
            <a:xfrm>
              <a:off x="1145602" y="4507073"/>
              <a:ext cx="689167" cy="387787"/>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ea typeface="ＭＳ Ｐゴシック" pitchFamily="1" charset="-128"/>
                </a:rPr>
                <a:t>dataset</a:t>
              </a:r>
              <a:endParaRPr lang="en-GB" sz="900" kern="0" dirty="0">
                <a:solidFill>
                  <a:prstClr val="black"/>
                </a:solidFill>
                <a:latin typeface="Arial" charset="0"/>
                <a:ea typeface="ＭＳ Ｐゴシック" pitchFamily="1" charset="-128"/>
              </a:endParaRPr>
            </a:p>
          </p:txBody>
        </p:sp>
        <p:cxnSp>
          <p:nvCxnSpPr>
            <p:cNvPr id="125" name="Straight Arrow Connector 124">
              <a:extLst>
                <a:ext uri="{FF2B5EF4-FFF2-40B4-BE49-F238E27FC236}">
                  <a16:creationId xmlns:a16="http://schemas.microsoft.com/office/drawing/2014/main" id="{892A1434-5F29-254B-84E4-07D59BCEAB06}"/>
                </a:ext>
              </a:extLst>
            </p:cNvPr>
            <p:cNvCxnSpPr/>
            <p:nvPr/>
          </p:nvCxnSpPr>
          <p:spPr bwMode="auto">
            <a:xfrm flipH="1">
              <a:off x="1145605" y="3807100"/>
              <a:ext cx="213844" cy="312187"/>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26" name="Straight Arrow Connector 125">
              <a:extLst>
                <a:ext uri="{FF2B5EF4-FFF2-40B4-BE49-F238E27FC236}">
                  <a16:creationId xmlns:a16="http://schemas.microsoft.com/office/drawing/2014/main" id="{FB427C03-DBA5-3D46-A1D2-913649603248}"/>
                </a:ext>
              </a:extLst>
            </p:cNvPr>
            <p:cNvCxnSpPr/>
            <p:nvPr/>
          </p:nvCxnSpPr>
          <p:spPr bwMode="auto">
            <a:xfrm flipH="1">
              <a:off x="1231748" y="3807100"/>
              <a:ext cx="127700" cy="409132"/>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27" name="Straight Arrow Connector 126">
              <a:extLst>
                <a:ext uri="{FF2B5EF4-FFF2-40B4-BE49-F238E27FC236}">
                  <a16:creationId xmlns:a16="http://schemas.microsoft.com/office/drawing/2014/main" id="{380C266B-FA50-594C-ABFB-78FC91484DF8}"/>
                </a:ext>
              </a:extLst>
            </p:cNvPr>
            <p:cNvCxnSpPr/>
            <p:nvPr/>
          </p:nvCxnSpPr>
          <p:spPr bwMode="auto">
            <a:xfrm flipH="1">
              <a:off x="1317895" y="3807100"/>
              <a:ext cx="41555" cy="506080"/>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28" name="Straight Arrow Connector 127">
              <a:extLst>
                <a:ext uri="{FF2B5EF4-FFF2-40B4-BE49-F238E27FC236}">
                  <a16:creationId xmlns:a16="http://schemas.microsoft.com/office/drawing/2014/main" id="{4ECDAC67-3E57-7549-8805-47FBD41CD4F5}"/>
                </a:ext>
              </a:extLst>
            </p:cNvPr>
            <p:cNvCxnSpPr/>
            <p:nvPr/>
          </p:nvCxnSpPr>
          <p:spPr bwMode="auto">
            <a:xfrm>
              <a:off x="1359448" y="3807100"/>
              <a:ext cx="44592" cy="603026"/>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29" name="Straight Arrow Connector 128">
              <a:extLst>
                <a:ext uri="{FF2B5EF4-FFF2-40B4-BE49-F238E27FC236}">
                  <a16:creationId xmlns:a16="http://schemas.microsoft.com/office/drawing/2014/main" id="{E3D13B00-D431-8E45-B881-235A403D93C6}"/>
                </a:ext>
              </a:extLst>
            </p:cNvPr>
            <p:cNvCxnSpPr/>
            <p:nvPr/>
          </p:nvCxnSpPr>
          <p:spPr bwMode="auto">
            <a:xfrm>
              <a:off x="1359448" y="3807100"/>
              <a:ext cx="130738" cy="699973"/>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sp>
          <p:nvSpPr>
            <p:cNvPr id="130" name="Rounded Rectangle 129">
              <a:extLst>
                <a:ext uri="{FF2B5EF4-FFF2-40B4-BE49-F238E27FC236}">
                  <a16:creationId xmlns:a16="http://schemas.microsoft.com/office/drawing/2014/main" id="{A963A5B7-10FF-4F47-BE2E-0F2DB2E8F016}"/>
                </a:ext>
              </a:extLst>
            </p:cNvPr>
            <p:cNvSpPr/>
            <p:nvPr/>
          </p:nvSpPr>
          <p:spPr bwMode="auto">
            <a:xfrm>
              <a:off x="1014865" y="3419311"/>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group</a:t>
              </a:r>
              <a:endParaRPr lang="en-GB" sz="900" kern="0" dirty="0">
                <a:solidFill>
                  <a:prstClr val="black"/>
                </a:solidFill>
                <a:latin typeface="Arial" charset="0"/>
                <a:ea typeface="ＭＳ Ｐゴシック" pitchFamily="1" charset="-128"/>
              </a:endParaRPr>
            </a:p>
          </p:txBody>
        </p:sp>
        <p:sp>
          <p:nvSpPr>
            <p:cNvPr id="131" name="Rounded Rectangle 130">
              <a:extLst>
                <a:ext uri="{FF2B5EF4-FFF2-40B4-BE49-F238E27FC236}">
                  <a16:creationId xmlns:a16="http://schemas.microsoft.com/office/drawing/2014/main" id="{0221B70A-0A71-4E4F-8A88-1344469CFF9C}"/>
                </a:ext>
              </a:extLst>
            </p:cNvPr>
            <p:cNvSpPr/>
            <p:nvPr/>
          </p:nvSpPr>
          <p:spPr bwMode="auto">
            <a:xfrm>
              <a:off x="1818652" y="2716087"/>
              <a:ext cx="689167" cy="387787"/>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group</a:t>
              </a:r>
              <a:endParaRPr lang="en-GB" sz="900" kern="0" dirty="0">
                <a:solidFill>
                  <a:prstClr val="black"/>
                </a:solidFill>
                <a:latin typeface="Arial" charset="0"/>
                <a:ea typeface="ＭＳ Ｐゴシック" pitchFamily="1" charset="-128"/>
              </a:endParaRPr>
            </a:p>
          </p:txBody>
        </p:sp>
        <p:cxnSp>
          <p:nvCxnSpPr>
            <p:cNvPr id="132" name="Straight Arrow Connector 131">
              <a:extLst>
                <a:ext uri="{FF2B5EF4-FFF2-40B4-BE49-F238E27FC236}">
                  <a16:creationId xmlns:a16="http://schemas.microsoft.com/office/drawing/2014/main" id="{22540FF1-80F9-224D-9A9B-450B9821CBD3}"/>
                </a:ext>
              </a:extLst>
            </p:cNvPr>
            <p:cNvCxnSpPr/>
            <p:nvPr/>
          </p:nvCxnSpPr>
          <p:spPr>
            <a:xfrm flipH="1">
              <a:off x="1359448" y="3103876"/>
              <a:ext cx="803789" cy="315437"/>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cxnSp>
          <p:nvCxnSpPr>
            <p:cNvPr id="133" name="Straight Arrow Connector 132">
              <a:extLst>
                <a:ext uri="{FF2B5EF4-FFF2-40B4-BE49-F238E27FC236}">
                  <a16:creationId xmlns:a16="http://schemas.microsoft.com/office/drawing/2014/main" id="{DAD7DDEC-CD4E-8E4D-93B1-04F16E0BAE6A}"/>
                </a:ext>
              </a:extLst>
            </p:cNvPr>
            <p:cNvCxnSpPr/>
            <p:nvPr/>
          </p:nvCxnSpPr>
          <p:spPr>
            <a:xfrm>
              <a:off x="2163236" y="3103876"/>
              <a:ext cx="4577" cy="321474"/>
            </a:xfrm>
            <a:prstGeom prst="straightConnector1">
              <a:avLst/>
            </a:prstGeom>
            <a:solidFill>
              <a:srgbClr val="0071C5"/>
            </a:solidFill>
            <a:ln w="9525" cap="flat" cmpd="sng" algn="ctr">
              <a:solidFill>
                <a:sysClr val="windowText" lastClr="000000"/>
              </a:solidFill>
              <a:prstDash val="solid"/>
              <a:round/>
              <a:headEnd type="none" w="med" len="med"/>
              <a:tailEnd type="triangle" w="sm" len="med"/>
            </a:ln>
            <a:effectLst/>
          </p:spPr>
        </p:cxnSp>
      </p:grpSp>
      <p:grpSp>
        <p:nvGrpSpPr>
          <p:cNvPr id="134" name="Group 133">
            <a:extLst>
              <a:ext uri="{FF2B5EF4-FFF2-40B4-BE49-F238E27FC236}">
                <a16:creationId xmlns:a16="http://schemas.microsoft.com/office/drawing/2014/main" id="{006EAAD5-41F6-1648-B489-0487D3E98B11}"/>
              </a:ext>
            </a:extLst>
          </p:cNvPr>
          <p:cNvGrpSpPr/>
          <p:nvPr/>
        </p:nvGrpSpPr>
        <p:grpSpPr>
          <a:xfrm>
            <a:off x="5968148" y="1443446"/>
            <a:ext cx="1684164" cy="1171006"/>
            <a:chOff x="6864613" y="155274"/>
            <a:chExt cx="1981468" cy="1690780"/>
          </a:xfrm>
        </p:grpSpPr>
        <p:sp>
          <p:nvSpPr>
            <p:cNvPr id="135" name="Rounded Rectangle 134">
              <a:extLst>
                <a:ext uri="{FF2B5EF4-FFF2-40B4-BE49-F238E27FC236}">
                  <a16:creationId xmlns:a16="http://schemas.microsoft.com/office/drawing/2014/main" id="{40901EDA-A4D3-1346-A37D-433D604F1DE3}"/>
                </a:ext>
              </a:extLst>
            </p:cNvPr>
            <p:cNvSpPr/>
            <p:nvPr/>
          </p:nvSpPr>
          <p:spPr bwMode="auto">
            <a:xfrm>
              <a:off x="6864613" y="155274"/>
              <a:ext cx="1981468" cy="1690780"/>
            </a:xfrm>
            <a:prstGeom prst="roundRect">
              <a:avLst>
                <a:gd name="adj" fmla="val 8051"/>
              </a:avLst>
            </a:prstGeom>
            <a:solidFill>
              <a:srgbClr val="C3D600"/>
            </a:solidFill>
            <a:ln w="25400" cap="flat" cmpd="sng" algn="ctr">
              <a:solidFill>
                <a:srgbClr val="C3D600">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Arial" charset="0"/>
                  <a:ea typeface="ＭＳ Ｐゴシック" pitchFamily="1" charset="-128"/>
                  <a:cs typeface=""/>
                </a:rPr>
                <a:t>POSIX Container (flat)</a:t>
              </a:r>
            </a:p>
          </p:txBody>
        </p:sp>
        <p:grpSp>
          <p:nvGrpSpPr>
            <p:cNvPr id="136" name="Group 135">
              <a:extLst>
                <a:ext uri="{FF2B5EF4-FFF2-40B4-BE49-F238E27FC236}">
                  <a16:creationId xmlns:a16="http://schemas.microsoft.com/office/drawing/2014/main" id="{32A2E834-6C49-6C4A-A7B6-8FF5ACCEDB07}"/>
                </a:ext>
              </a:extLst>
            </p:cNvPr>
            <p:cNvGrpSpPr/>
            <p:nvPr/>
          </p:nvGrpSpPr>
          <p:grpSpPr>
            <a:xfrm>
              <a:off x="6985054" y="1164248"/>
              <a:ext cx="707121" cy="443420"/>
              <a:chOff x="6951725" y="1029277"/>
              <a:chExt cx="707121" cy="443420"/>
            </a:xfrm>
          </p:grpSpPr>
          <p:sp>
            <p:nvSpPr>
              <p:cNvPr id="157" name="Rounded Rectangle 156">
                <a:extLst>
                  <a:ext uri="{FF2B5EF4-FFF2-40B4-BE49-F238E27FC236}">
                    <a16:creationId xmlns:a16="http://schemas.microsoft.com/office/drawing/2014/main" id="{7256DACA-342D-3547-A8E9-BA692ECF2DB4}"/>
                  </a:ext>
                </a:extLst>
              </p:cNvPr>
              <p:cNvSpPr/>
              <p:nvPr/>
            </p:nvSpPr>
            <p:spPr bwMode="auto">
              <a:xfrm>
                <a:off x="6951725" y="1029277"/>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58" name="Rounded Rectangle 157">
                <a:extLst>
                  <a:ext uri="{FF2B5EF4-FFF2-40B4-BE49-F238E27FC236}">
                    <a16:creationId xmlns:a16="http://schemas.microsoft.com/office/drawing/2014/main" id="{0ABDCA5D-B574-EB47-A72E-97E665D2F50A}"/>
                  </a:ext>
                </a:extLst>
              </p:cNvPr>
              <p:cNvSpPr/>
              <p:nvPr/>
            </p:nvSpPr>
            <p:spPr bwMode="auto">
              <a:xfrm>
                <a:off x="7010650" y="1084705"/>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59" name="Rounded Rectangle 158">
                <a:extLst>
                  <a:ext uri="{FF2B5EF4-FFF2-40B4-BE49-F238E27FC236}">
                    <a16:creationId xmlns:a16="http://schemas.microsoft.com/office/drawing/2014/main" id="{54F8BF0A-4276-4945-9209-BE0C6D91450B}"/>
                  </a:ext>
                </a:extLst>
              </p:cNvPr>
              <p:cNvSpPr/>
              <p:nvPr/>
            </p:nvSpPr>
            <p:spPr bwMode="auto">
              <a:xfrm>
                <a:off x="7069577" y="1140132"/>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60" name="Rounded Rectangle 159">
                <a:extLst>
                  <a:ext uri="{FF2B5EF4-FFF2-40B4-BE49-F238E27FC236}">
                    <a16:creationId xmlns:a16="http://schemas.microsoft.com/office/drawing/2014/main" id="{E2E0399A-1EF4-B24E-BFBF-BD3E5C3FC4C4}"/>
                  </a:ext>
                </a:extLst>
              </p:cNvPr>
              <p:cNvSpPr/>
              <p:nvPr/>
            </p:nvSpPr>
            <p:spPr bwMode="auto">
              <a:xfrm>
                <a:off x="7128504" y="1195559"/>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61" name="Rounded Rectangle 160">
                <a:extLst>
                  <a:ext uri="{FF2B5EF4-FFF2-40B4-BE49-F238E27FC236}">
                    <a16:creationId xmlns:a16="http://schemas.microsoft.com/office/drawing/2014/main" id="{B389CC3A-2209-7949-8AA5-D65B79FEEF39}"/>
                  </a:ext>
                </a:extLst>
              </p:cNvPr>
              <p:cNvSpPr/>
              <p:nvPr/>
            </p:nvSpPr>
            <p:spPr bwMode="auto">
              <a:xfrm>
                <a:off x="7187431" y="1250987"/>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grpSp>
        <p:grpSp>
          <p:nvGrpSpPr>
            <p:cNvPr id="137" name="Group 136">
              <a:extLst>
                <a:ext uri="{FF2B5EF4-FFF2-40B4-BE49-F238E27FC236}">
                  <a16:creationId xmlns:a16="http://schemas.microsoft.com/office/drawing/2014/main" id="{3FD11686-7480-6C40-909B-9421AE8FD1AE}"/>
                </a:ext>
              </a:extLst>
            </p:cNvPr>
            <p:cNvGrpSpPr/>
            <p:nvPr/>
          </p:nvGrpSpPr>
          <p:grpSpPr>
            <a:xfrm>
              <a:off x="7812617" y="1152044"/>
              <a:ext cx="707121" cy="443420"/>
              <a:chOff x="6951725" y="1029277"/>
              <a:chExt cx="707121" cy="443420"/>
            </a:xfrm>
          </p:grpSpPr>
          <p:sp>
            <p:nvSpPr>
              <p:cNvPr id="152" name="Rounded Rectangle 151">
                <a:extLst>
                  <a:ext uri="{FF2B5EF4-FFF2-40B4-BE49-F238E27FC236}">
                    <a16:creationId xmlns:a16="http://schemas.microsoft.com/office/drawing/2014/main" id="{AB8AC757-E939-7443-A271-B4358E438DD5}"/>
                  </a:ext>
                </a:extLst>
              </p:cNvPr>
              <p:cNvSpPr/>
              <p:nvPr/>
            </p:nvSpPr>
            <p:spPr bwMode="auto">
              <a:xfrm>
                <a:off x="6951725" y="1029277"/>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53" name="Rounded Rectangle 152">
                <a:extLst>
                  <a:ext uri="{FF2B5EF4-FFF2-40B4-BE49-F238E27FC236}">
                    <a16:creationId xmlns:a16="http://schemas.microsoft.com/office/drawing/2014/main" id="{698AB195-982D-D342-820D-635216800142}"/>
                  </a:ext>
                </a:extLst>
              </p:cNvPr>
              <p:cNvSpPr/>
              <p:nvPr/>
            </p:nvSpPr>
            <p:spPr bwMode="auto">
              <a:xfrm>
                <a:off x="7010650" y="1084705"/>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54" name="Rounded Rectangle 153">
                <a:extLst>
                  <a:ext uri="{FF2B5EF4-FFF2-40B4-BE49-F238E27FC236}">
                    <a16:creationId xmlns:a16="http://schemas.microsoft.com/office/drawing/2014/main" id="{DECA2C4B-4D58-D040-9A3B-CEAE3F2158B4}"/>
                  </a:ext>
                </a:extLst>
              </p:cNvPr>
              <p:cNvSpPr/>
              <p:nvPr/>
            </p:nvSpPr>
            <p:spPr bwMode="auto">
              <a:xfrm>
                <a:off x="7069577" y="1140132"/>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55" name="Rounded Rectangle 154">
                <a:extLst>
                  <a:ext uri="{FF2B5EF4-FFF2-40B4-BE49-F238E27FC236}">
                    <a16:creationId xmlns:a16="http://schemas.microsoft.com/office/drawing/2014/main" id="{F24FAD56-9834-5F48-BE64-907BBDE3790F}"/>
                  </a:ext>
                </a:extLst>
              </p:cNvPr>
              <p:cNvSpPr/>
              <p:nvPr/>
            </p:nvSpPr>
            <p:spPr bwMode="auto">
              <a:xfrm>
                <a:off x="7128504" y="1195559"/>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56" name="Rounded Rectangle 155">
                <a:extLst>
                  <a:ext uri="{FF2B5EF4-FFF2-40B4-BE49-F238E27FC236}">
                    <a16:creationId xmlns:a16="http://schemas.microsoft.com/office/drawing/2014/main" id="{2CDBA70E-93E3-E341-A3E7-742297B2498A}"/>
                  </a:ext>
                </a:extLst>
              </p:cNvPr>
              <p:cNvSpPr/>
              <p:nvPr/>
            </p:nvSpPr>
            <p:spPr bwMode="auto">
              <a:xfrm>
                <a:off x="7187431" y="1250987"/>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grpSp>
        <p:grpSp>
          <p:nvGrpSpPr>
            <p:cNvPr id="138" name="Group 137">
              <a:extLst>
                <a:ext uri="{FF2B5EF4-FFF2-40B4-BE49-F238E27FC236}">
                  <a16:creationId xmlns:a16="http://schemas.microsoft.com/office/drawing/2014/main" id="{6E50CDA9-EA4F-504F-A86E-620A5AEFA604}"/>
                </a:ext>
              </a:extLst>
            </p:cNvPr>
            <p:cNvGrpSpPr/>
            <p:nvPr/>
          </p:nvGrpSpPr>
          <p:grpSpPr>
            <a:xfrm>
              <a:off x="7020855" y="616613"/>
              <a:ext cx="707121" cy="443420"/>
              <a:chOff x="6951725" y="1029277"/>
              <a:chExt cx="707121" cy="443420"/>
            </a:xfrm>
          </p:grpSpPr>
          <p:sp>
            <p:nvSpPr>
              <p:cNvPr id="145" name="Rounded Rectangle 144">
                <a:extLst>
                  <a:ext uri="{FF2B5EF4-FFF2-40B4-BE49-F238E27FC236}">
                    <a16:creationId xmlns:a16="http://schemas.microsoft.com/office/drawing/2014/main" id="{65834ED2-420E-4443-962D-A5B43F49C491}"/>
                  </a:ext>
                </a:extLst>
              </p:cNvPr>
              <p:cNvSpPr/>
              <p:nvPr/>
            </p:nvSpPr>
            <p:spPr bwMode="auto">
              <a:xfrm>
                <a:off x="6951725" y="1029277"/>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46" name="Rounded Rectangle 145">
                <a:extLst>
                  <a:ext uri="{FF2B5EF4-FFF2-40B4-BE49-F238E27FC236}">
                    <a16:creationId xmlns:a16="http://schemas.microsoft.com/office/drawing/2014/main" id="{C5C9F6A1-603F-CB4E-A519-BC3E5F48D5A4}"/>
                  </a:ext>
                </a:extLst>
              </p:cNvPr>
              <p:cNvSpPr/>
              <p:nvPr/>
            </p:nvSpPr>
            <p:spPr bwMode="auto">
              <a:xfrm>
                <a:off x="7010650" y="1084705"/>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47" name="Rounded Rectangle 146">
                <a:extLst>
                  <a:ext uri="{FF2B5EF4-FFF2-40B4-BE49-F238E27FC236}">
                    <a16:creationId xmlns:a16="http://schemas.microsoft.com/office/drawing/2014/main" id="{FDFDFB37-2315-DC44-8DA6-029B11AE370C}"/>
                  </a:ext>
                </a:extLst>
              </p:cNvPr>
              <p:cNvSpPr/>
              <p:nvPr/>
            </p:nvSpPr>
            <p:spPr bwMode="auto">
              <a:xfrm>
                <a:off x="7069577" y="1140132"/>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49" name="Rounded Rectangle 148">
                <a:extLst>
                  <a:ext uri="{FF2B5EF4-FFF2-40B4-BE49-F238E27FC236}">
                    <a16:creationId xmlns:a16="http://schemas.microsoft.com/office/drawing/2014/main" id="{DD2C2A94-719A-724E-A8BF-1AB9AC9493B3}"/>
                  </a:ext>
                </a:extLst>
              </p:cNvPr>
              <p:cNvSpPr/>
              <p:nvPr/>
            </p:nvSpPr>
            <p:spPr bwMode="auto">
              <a:xfrm>
                <a:off x="7128504" y="1195559"/>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50" name="Rounded Rectangle 149">
                <a:extLst>
                  <a:ext uri="{FF2B5EF4-FFF2-40B4-BE49-F238E27FC236}">
                    <a16:creationId xmlns:a16="http://schemas.microsoft.com/office/drawing/2014/main" id="{2DE10CEE-2626-B24C-9A04-A9976413C367}"/>
                  </a:ext>
                </a:extLst>
              </p:cNvPr>
              <p:cNvSpPr/>
              <p:nvPr/>
            </p:nvSpPr>
            <p:spPr bwMode="auto">
              <a:xfrm>
                <a:off x="7187431" y="1250987"/>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grpSp>
        <p:grpSp>
          <p:nvGrpSpPr>
            <p:cNvPr id="139" name="Group 138">
              <a:extLst>
                <a:ext uri="{FF2B5EF4-FFF2-40B4-BE49-F238E27FC236}">
                  <a16:creationId xmlns:a16="http://schemas.microsoft.com/office/drawing/2014/main" id="{F809467F-DC63-6D4C-BBA4-90ADD06DD44D}"/>
                </a:ext>
              </a:extLst>
            </p:cNvPr>
            <p:cNvGrpSpPr/>
            <p:nvPr/>
          </p:nvGrpSpPr>
          <p:grpSpPr>
            <a:xfrm>
              <a:off x="7798012" y="615866"/>
              <a:ext cx="707121" cy="443420"/>
              <a:chOff x="6951725" y="1029277"/>
              <a:chExt cx="707121" cy="443420"/>
            </a:xfrm>
          </p:grpSpPr>
          <p:sp>
            <p:nvSpPr>
              <p:cNvPr id="140" name="Rounded Rectangle 139">
                <a:extLst>
                  <a:ext uri="{FF2B5EF4-FFF2-40B4-BE49-F238E27FC236}">
                    <a16:creationId xmlns:a16="http://schemas.microsoft.com/office/drawing/2014/main" id="{56CDD6A7-55B1-2745-8FF6-BE78A2AC0A70}"/>
                  </a:ext>
                </a:extLst>
              </p:cNvPr>
              <p:cNvSpPr/>
              <p:nvPr/>
            </p:nvSpPr>
            <p:spPr bwMode="auto">
              <a:xfrm>
                <a:off x="6951725" y="1029277"/>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41" name="Rounded Rectangle 140">
                <a:extLst>
                  <a:ext uri="{FF2B5EF4-FFF2-40B4-BE49-F238E27FC236}">
                    <a16:creationId xmlns:a16="http://schemas.microsoft.com/office/drawing/2014/main" id="{2A55B193-D67D-4C40-9533-2C3ACF019E7F}"/>
                  </a:ext>
                </a:extLst>
              </p:cNvPr>
              <p:cNvSpPr/>
              <p:nvPr/>
            </p:nvSpPr>
            <p:spPr bwMode="auto">
              <a:xfrm>
                <a:off x="7010650" y="1084705"/>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42" name="Rounded Rectangle 141">
                <a:extLst>
                  <a:ext uri="{FF2B5EF4-FFF2-40B4-BE49-F238E27FC236}">
                    <a16:creationId xmlns:a16="http://schemas.microsoft.com/office/drawing/2014/main" id="{1CD9E2E1-E27F-E84D-AA61-3AE1B5764DC9}"/>
                  </a:ext>
                </a:extLst>
              </p:cNvPr>
              <p:cNvSpPr/>
              <p:nvPr/>
            </p:nvSpPr>
            <p:spPr bwMode="auto">
              <a:xfrm>
                <a:off x="7069577" y="1140132"/>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43" name="Rounded Rectangle 142">
                <a:extLst>
                  <a:ext uri="{FF2B5EF4-FFF2-40B4-BE49-F238E27FC236}">
                    <a16:creationId xmlns:a16="http://schemas.microsoft.com/office/drawing/2014/main" id="{CDDA5E1C-9C32-A548-B690-2E64AFC976EB}"/>
                  </a:ext>
                </a:extLst>
              </p:cNvPr>
              <p:cNvSpPr/>
              <p:nvPr/>
            </p:nvSpPr>
            <p:spPr bwMode="auto">
              <a:xfrm>
                <a:off x="7128504" y="1195559"/>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data</a:t>
                </a:r>
                <a:endParaRPr lang="en-GB" sz="900" kern="0" dirty="0">
                  <a:solidFill>
                    <a:prstClr val="black"/>
                  </a:solidFill>
                  <a:latin typeface="Arial" charset="0"/>
                  <a:ea typeface="ＭＳ Ｐゴシック" pitchFamily="1" charset="-128"/>
                </a:endParaRPr>
              </a:p>
            </p:txBody>
          </p:sp>
          <p:sp>
            <p:nvSpPr>
              <p:cNvPr id="144" name="Rounded Rectangle 143">
                <a:extLst>
                  <a:ext uri="{FF2B5EF4-FFF2-40B4-BE49-F238E27FC236}">
                    <a16:creationId xmlns:a16="http://schemas.microsoft.com/office/drawing/2014/main" id="{0F9196C0-CC8C-9748-92FF-A6966F33652C}"/>
                  </a:ext>
                </a:extLst>
              </p:cNvPr>
              <p:cNvSpPr/>
              <p:nvPr/>
            </p:nvSpPr>
            <p:spPr bwMode="auto">
              <a:xfrm>
                <a:off x="7187431" y="1250987"/>
                <a:ext cx="471415" cy="221710"/>
              </a:xfrm>
              <a:prstGeom prst="roundRect">
                <a:avLst/>
              </a:prstGeom>
              <a:solidFill>
                <a:srgbClr val="C3D600">
                  <a:lumMod val="60000"/>
                  <a:lumOff val="4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file</a:t>
                </a:r>
                <a:endParaRPr lang="en-GB" sz="900" kern="0" dirty="0">
                  <a:solidFill>
                    <a:prstClr val="black"/>
                  </a:solidFill>
                  <a:latin typeface="Arial" charset="0"/>
                  <a:ea typeface="ＭＳ Ｐゴシック" pitchFamily="1" charset="-128"/>
                </a:endParaRPr>
              </a:p>
            </p:txBody>
          </p:sp>
        </p:grpSp>
      </p:grpSp>
      <p:grpSp>
        <p:nvGrpSpPr>
          <p:cNvPr id="162" name="Group 161">
            <a:extLst>
              <a:ext uri="{FF2B5EF4-FFF2-40B4-BE49-F238E27FC236}">
                <a16:creationId xmlns:a16="http://schemas.microsoft.com/office/drawing/2014/main" id="{4A08FD76-4317-A94E-A9E9-F2ED1BFE4367}"/>
              </a:ext>
            </a:extLst>
          </p:cNvPr>
          <p:cNvGrpSpPr/>
          <p:nvPr/>
        </p:nvGrpSpPr>
        <p:grpSpPr>
          <a:xfrm>
            <a:off x="7894879" y="1466421"/>
            <a:ext cx="1684164" cy="1171006"/>
            <a:chOff x="4492509" y="3300680"/>
            <a:chExt cx="1684164" cy="1171006"/>
          </a:xfrm>
        </p:grpSpPr>
        <p:sp>
          <p:nvSpPr>
            <p:cNvPr id="163" name="Rounded Rectangle 162">
              <a:extLst>
                <a:ext uri="{FF2B5EF4-FFF2-40B4-BE49-F238E27FC236}">
                  <a16:creationId xmlns:a16="http://schemas.microsoft.com/office/drawing/2014/main" id="{9C57786F-FDDD-5F42-ACC9-96CDBAEBFB24}"/>
                </a:ext>
              </a:extLst>
            </p:cNvPr>
            <p:cNvSpPr/>
            <p:nvPr/>
          </p:nvSpPr>
          <p:spPr bwMode="auto">
            <a:xfrm>
              <a:off x="4492509" y="3300680"/>
              <a:ext cx="1684164" cy="1171006"/>
            </a:xfrm>
            <a:prstGeom prst="roundRect">
              <a:avLst>
                <a:gd name="adj" fmla="val 8051"/>
              </a:avLst>
            </a:prstGeom>
            <a:solidFill>
              <a:srgbClr val="C3D600"/>
            </a:solidFill>
            <a:ln w="25400" cap="flat" cmpd="sng" algn="ctr">
              <a:solidFill>
                <a:srgbClr val="C3D600">
                  <a:shade val="50000"/>
                </a:srgbClr>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Arial" charset="0"/>
                  <a:ea typeface="ＭＳ Ｐゴシック" pitchFamily="1" charset="-128"/>
                  <a:cs typeface=""/>
                </a:rPr>
                <a:t>Python KV Store</a:t>
              </a:r>
            </a:p>
          </p:txBody>
        </p:sp>
        <p:sp>
          <p:nvSpPr>
            <p:cNvPr id="164" name="Rounded Rectangle 163">
              <a:extLst>
                <a:ext uri="{FF2B5EF4-FFF2-40B4-BE49-F238E27FC236}">
                  <a16:creationId xmlns:a16="http://schemas.microsoft.com/office/drawing/2014/main" id="{EDF909A1-5C68-8645-B7A0-060622E64A35}"/>
                </a:ext>
              </a:extLst>
            </p:cNvPr>
            <p:cNvSpPr/>
            <p:nvPr/>
          </p:nvSpPr>
          <p:spPr bwMode="auto">
            <a:xfrm>
              <a:off x="5076969" y="3550115"/>
              <a:ext cx="400683"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value</a:t>
              </a:r>
              <a:endParaRPr lang="en-GB" sz="900" kern="0" dirty="0">
                <a:solidFill>
                  <a:prstClr val="black"/>
                </a:solidFill>
                <a:latin typeface="Arial" charset="0"/>
                <a:ea typeface="ＭＳ Ｐゴシック" pitchFamily="1" charset="-128"/>
              </a:endParaRPr>
            </a:p>
          </p:txBody>
        </p:sp>
        <p:sp>
          <p:nvSpPr>
            <p:cNvPr id="165" name="Rounded Rectangle 164">
              <a:extLst>
                <a:ext uri="{FF2B5EF4-FFF2-40B4-BE49-F238E27FC236}">
                  <a16:creationId xmlns:a16="http://schemas.microsoft.com/office/drawing/2014/main" id="{AD818883-3A35-F847-AE9A-92BF36409F5F}"/>
                </a:ext>
              </a:extLst>
            </p:cNvPr>
            <p:cNvSpPr/>
            <p:nvPr/>
          </p:nvSpPr>
          <p:spPr bwMode="auto">
            <a:xfrm>
              <a:off x="4665264" y="3550116"/>
              <a:ext cx="400683"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key</a:t>
              </a:r>
              <a:endParaRPr lang="en-GB" sz="900" kern="0" dirty="0">
                <a:solidFill>
                  <a:prstClr val="black"/>
                </a:solidFill>
                <a:latin typeface="Arial" charset="0"/>
                <a:ea typeface="ＭＳ Ｐゴシック" pitchFamily="1" charset="-128"/>
              </a:endParaRPr>
            </a:p>
          </p:txBody>
        </p:sp>
        <p:sp>
          <p:nvSpPr>
            <p:cNvPr id="166" name="Rounded Rectangle 165">
              <a:extLst>
                <a:ext uri="{FF2B5EF4-FFF2-40B4-BE49-F238E27FC236}">
                  <a16:creationId xmlns:a16="http://schemas.microsoft.com/office/drawing/2014/main" id="{4CE98A42-A6B9-084B-BDBB-EC5EA1FAE047}"/>
                </a:ext>
              </a:extLst>
            </p:cNvPr>
            <p:cNvSpPr/>
            <p:nvPr/>
          </p:nvSpPr>
          <p:spPr bwMode="auto">
            <a:xfrm>
              <a:off x="5013921" y="3743385"/>
              <a:ext cx="1020084"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value</a:t>
              </a:r>
              <a:endParaRPr lang="en-GB" sz="900" kern="0" dirty="0">
                <a:solidFill>
                  <a:prstClr val="black"/>
                </a:solidFill>
                <a:latin typeface="Arial" charset="0"/>
                <a:ea typeface="ＭＳ Ｐゴシック" pitchFamily="1" charset="-128"/>
              </a:endParaRPr>
            </a:p>
          </p:txBody>
        </p:sp>
        <p:sp>
          <p:nvSpPr>
            <p:cNvPr id="167" name="Rounded Rectangle 166">
              <a:extLst>
                <a:ext uri="{FF2B5EF4-FFF2-40B4-BE49-F238E27FC236}">
                  <a16:creationId xmlns:a16="http://schemas.microsoft.com/office/drawing/2014/main" id="{89DDEC9D-114D-A546-873C-5C681960549C}"/>
                </a:ext>
              </a:extLst>
            </p:cNvPr>
            <p:cNvSpPr/>
            <p:nvPr/>
          </p:nvSpPr>
          <p:spPr bwMode="auto">
            <a:xfrm>
              <a:off x="4665265" y="3743309"/>
              <a:ext cx="340702"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key</a:t>
              </a:r>
              <a:endParaRPr lang="en-GB" sz="900" kern="0" dirty="0">
                <a:solidFill>
                  <a:prstClr val="black"/>
                </a:solidFill>
                <a:latin typeface="Arial" charset="0"/>
                <a:ea typeface="ＭＳ Ｐゴシック" pitchFamily="1" charset="-128"/>
              </a:endParaRPr>
            </a:p>
          </p:txBody>
        </p:sp>
        <p:sp>
          <p:nvSpPr>
            <p:cNvPr id="168" name="Rounded Rectangle 167">
              <a:extLst>
                <a:ext uri="{FF2B5EF4-FFF2-40B4-BE49-F238E27FC236}">
                  <a16:creationId xmlns:a16="http://schemas.microsoft.com/office/drawing/2014/main" id="{D91D0195-5BF5-6E4E-A7C0-E0EB02C061F8}"/>
                </a:ext>
              </a:extLst>
            </p:cNvPr>
            <p:cNvSpPr/>
            <p:nvPr/>
          </p:nvSpPr>
          <p:spPr bwMode="auto">
            <a:xfrm>
              <a:off x="5235641" y="3956173"/>
              <a:ext cx="375881"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value</a:t>
              </a:r>
              <a:endParaRPr lang="en-GB" sz="900" kern="0" dirty="0">
                <a:solidFill>
                  <a:prstClr val="black"/>
                </a:solidFill>
                <a:latin typeface="Arial" charset="0"/>
                <a:ea typeface="ＭＳ Ｐゴシック" pitchFamily="1" charset="-128"/>
              </a:endParaRPr>
            </a:p>
          </p:txBody>
        </p:sp>
        <p:sp>
          <p:nvSpPr>
            <p:cNvPr id="169" name="Rounded Rectangle 168">
              <a:extLst>
                <a:ext uri="{FF2B5EF4-FFF2-40B4-BE49-F238E27FC236}">
                  <a16:creationId xmlns:a16="http://schemas.microsoft.com/office/drawing/2014/main" id="{86D62271-4342-7242-9E71-CAB317FFE754}"/>
                </a:ext>
              </a:extLst>
            </p:cNvPr>
            <p:cNvSpPr/>
            <p:nvPr/>
          </p:nvSpPr>
          <p:spPr bwMode="auto">
            <a:xfrm>
              <a:off x="4662804" y="3954331"/>
              <a:ext cx="564421"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key</a:t>
              </a:r>
              <a:endParaRPr lang="en-GB" sz="900" kern="0" dirty="0">
                <a:solidFill>
                  <a:prstClr val="black"/>
                </a:solidFill>
                <a:latin typeface="Arial" charset="0"/>
                <a:ea typeface="ＭＳ Ｐゴシック" pitchFamily="1" charset="-128"/>
              </a:endParaRPr>
            </a:p>
          </p:txBody>
        </p:sp>
        <p:sp>
          <p:nvSpPr>
            <p:cNvPr id="170" name="Rounded Rectangle 169">
              <a:extLst>
                <a:ext uri="{FF2B5EF4-FFF2-40B4-BE49-F238E27FC236}">
                  <a16:creationId xmlns:a16="http://schemas.microsoft.com/office/drawing/2014/main" id="{054634C8-FA8B-8C46-80E7-42365E2EF0F4}"/>
                </a:ext>
              </a:extLst>
            </p:cNvPr>
            <p:cNvSpPr/>
            <p:nvPr/>
          </p:nvSpPr>
          <p:spPr bwMode="auto">
            <a:xfrm>
              <a:off x="4938644" y="4159703"/>
              <a:ext cx="375881"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value</a:t>
              </a:r>
              <a:endParaRPr lang="en-GB" sz="900" kern="0" dirty="0">
                <a:solidFill>
                  <a:prstClr val="black"/>
                </a:solidFill>
                <a:latin typeface="Arial" charset="0"/>
                <a:ea typeface="ＭＳ Ｐゴシック" pitchFamily="1" charset="-128"/>
              </a:endParaRPr>
            </a:p>
          </p:txBody>
        </p:sp>
        <p:sp>
          <p:nvSpPr>
            <p:cNvPr id="171" name="Rounded Rectangle 170">
              <a:extLst>
                <a:ext uri="{FF2B5EF4-FFF2-40B4-BE49-F238E27FC236}">
                  <a16:creationId xmlns:a16="http://schemas.microsoft.com/office/drawing/2014/main" id="{F0227E81-3396-CF4F-BAB8-99D6F2A9FFC4}"/>
                </a:ext>
              </a:extLst>
            </p:cNvPr>
            <p:cNvSpPr/>
            <p:nvPr/>
          </p:nvSpPr>
          <p:spPr bwMode="auto">
            <a:xfrm>
              <a:off x="4658729" y="4159246"/>
              <a:ext cx="271591"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key</a:t>
              </a:r>
              <a:endParaRPr lang="en-GB" sz="900" kern="0" dirty="0">
                <a:solidFill>
                  <a:prstClr val="black"/>
                </a:solidFill>
                <a:latin typeface="Arial" charset="0"/>
                <a:ea typeface="ＭＳ Ｐゴシック" pitchFamily="1" charset="-128"/>
              </a:endParaRPr>
            </a:p>
          </p:txBody>
        </p:sp>
        <p:sp>
          <p:nvSpPr>
            <p:cNvPr id="172" name="Rounded Rectangle 171">
              <a:extLst>
                <a:ext uri="{FF2B5EF4-FFF2-40B4-BE49-F238E27FC236}">
                  <a16:creationId xmlns:a16="http://schemas.microsoft.com/office/drawing/2014/main" id="{FDF19867-5A98-564F-8DF2-1E44AFEDC839}"/>
                </a:ext>
              </a:extLst>
            </p:cNvPr>
            <p:cNvSpPr/>
            <p:nvPr/>
          </p:nvSpPr>
          <p:spPr bwMode="auto">
            <a:xfrm>
              <a:off x="5658124" y="4159703"/>
              <a:ext cx="375881"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value</a:t>
              </a:r>
              <a:endParaRPr lang="en-GB" sz="900" kern="0" dirty="0">
                <a:solidFill>
                  <a:prstClr val="black"/>
                </a:solidFill>
                <a:latin typeface="Arial" charset="0"/>
                <a:ea typeface="ＭＳ Ｐゴシック" pitchFamily="1" charset="-128"/>
              </a:endParaRPr>
            </a:p>
          </p:txBody>
        </p:sp>
        <p:sp>
          <p:nvSpPr>
            <p:cNvPr id="210" name="Rounded Rectangle 209">
              <a:extLst>
                <a:ext uri="{FF2B5EF4-FFF2-40B4-BE49-F238E27FC236}">
                  <a16:creationId xmlns:a16="http://schemas.microsoft.com/office/drawing/2014/main" id="{0D4A3F42-3C8B-AC4A-8960-BECBD60E9662}"/>
                </a:ext>
              </a:extLst>
            </p:cNvPr>
            <p:cNvSpPr/>
            <p:nvPr/>
          </p:nvSpPr>
          <p:spPr bwMode="auto">
            <a:xfrm>
              <a:off x="5378209" y="4159246"/>
              <a:ext cx="271591" cy="153553"/>
            </a:xfrm>
            <a:prstGeom prst="roundRect">
              <a:avLst/>
            </a:prstGeom>
            <a:solidFill>
              <a:srgbClr val="C3D600">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defTabSz="914377" eaLnBrk="0" fontAlgn="base" hangingPunct="0">
                <a:spcBef>
                  <a:spcPct val="0"/>
                </a:spcBef>
                <a:spcAft>
                  <a:spcPct val="0"/>
                </a:spcAft>
                <a:defRPr/>
              </a:pPr>
              <a:r>
                <a:rPr lang="en-GB" sz="900" kern="0" dirty="0">
                  <a:solidFill>
                    <a:prstClr val="black"/>
                  </a:solidFill>
                  <a:latin typeface="Intel Clear"/>
                </a:rPr>
                <a:t>key</a:t>
              </a:r>
              <a:endParaRPr lang="en-GB" sz="900" kern="0" dirty="0">
                <a:solidFill>
                  <a:prstClr val="black"/>
                </a:solidFill>
                <a:latin typeface="Arial" charset="0"/>
                <a:ea typeface="ＭＳ Ｐゴシック" pitchFamily="1" charset="-128"/>
              </a:endParaRPr>
            </a:p>
          </p:txBody>
        </p:sp>
      </p:grpSp>
      <p:cxnSp>
        <p:nvCxnSpPr>
          <p:cNvPr id="211" name="Curved Connector 210">
            <a:extLst>
              <a:ext uri="{FF2B5EF4-FFF2-40B4-BE49-F238E27FC236}">
                <a16:creationId xmlns:a16="http://schemas.microsoft.com/office/drawing/2014/main" id="{24C16EF1-5369-B04E-831C-09299E0B63D0}"/>
              </a:ext>
            </a:extLst>
          </p:cNvPr>
          <p:cNvCxnSpPr>
            <a:cxnSpLocks/>
            <a:stCxn id="235" idx="2"/>
            <a:endCxn id="173" idx="0"/>
          </p:cNvCxnSpPr>
          <p:nvPr/>
        </p:nvCxnSpPr>
        <p:spPr>
          <a:xfrm rot="5400000">
            <a:off x="2389300" y="3489889"/>
            <a:ext cx="1885926" cy="505437"/>
          </a:xfrm>
          <a:prstGeom prst="curvedConnector3">
            <a:avLst>
              <a:gd name="adj1" fmla="val 50000"/>
            </a:avLst>
          </a:prstGeom>
          <a:noFill/>
          <a:ln w="5715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5" name="Curved Connector 224">
            <a:extLst>
              <a:ext uri="{FF2B5EF4-FFF2-40B4-BE49-F238E27FC236}">
                <a16:creationId xmlns:a16="http://schemas.microsoft.com/office/drawing/2014/main" id="{60415681-3288-0840-A064-241D8FCECF79}"/>
              </a:ext>
            </a:extLst>
          </p:cNvPr>
          <p:cNvCxnSpPr>
            <a:cxnSpLocks/>
            <a:stCxn id="235" idx="2"/>
            <a:endCxn id="188" idx="0"/>
          </p:cNvCxnSpPr>
          <p:nvPr/>
        </p:nvCxnSpPr>
        <p:spPr>
          <a:xfrm rot="16200000" flipH="1">
            <a:off x="3769403" y="2615221"/>
            <a:ext cx="1810018" cy="2178863"/>
          </a:xfrm>
          <a:prstGeom prst="curvedConnector3">
            <a:avLst>
              <a:gd name="adj1" fmla="val 50000"/>
            </a:avLst>
          </a:prstGeom>
          <a:noFill/>
          <a:ln w="5715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6" name="Curved Connector 225">
            <a:extLst>
              <a:ext uri="{FF2B5EF4-FFF2-40B4-BE49-F238E27FC236}">
                <a16:creationId xmlns:a16="http://schemas.microsoft.com/office/drawing/2014/main" id="{1B43224E-AF52-3B4F-8D78-9D0F44861F4F}"/>
              </a:ext>
            </a:extLst>
          </p:cNvPr>
          <p:cNvCxnSpPr>
            <a:cxnSpLocks/>
            <a:stCxn id="235" idx="2"/>
            <a:endCxn id="202" idx="0"/>
          </p:cNvCxnSpPr>
          <p:nvPr/>
        </p:nvCxnSpPr>
        <p:spPr>
          <a:xfrm rot="16200000" flipH="1">
            <a:off x="5236433" y="1148191"/>
            <a:ext cx="1782400" cy="5085305"/>
          </a:xfrm>
          <a:prstGeom prst="curvedConnector3">
            <a:avLst>
              <a:gd name="adj1" fmla="val 50000"/>
            </a:avLst>
          </a:prstGeom>
          <a:noFill/>
          <a:ln w="5715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7" name="Curved Connector 226">
            <a:extLst>
              <a:ext uri="{FF2B5EF4-FFF2-40B4-BE49-F238E27FC236}">
                <a16:creationId xmlns:a16="http://schemas.microsoft.com/office/drawing/2014/main" id="{E6AFB0C6-D6B7-2A4D-9B60-C5E96A222D3A}"/>
              </a:ext>
            </a:extLst>
          </p:cNvPr>
          <p:cNvCxnSpPr>
            <a:cxnSpLocks/>
            <a:stCxn id="236" idx="2"/>
            <a:endCxn id="277" idx="0"/>
          </p:cNvCxnSpPr>
          <p:nvPr/>
        </p:nvCxnSpPr>
        <p:spPr>
          <a:xfrm rot="16200000" flipH="1">
            <a:off x="7581481" y="2982893"/>
            <a:ext cx="1786364" cy="1411938"/>
          </a:xfrm>
          <a:prstGeom prst="curvedConnector3">
            <a:avLst>
              <a:gd name="adj1" fmla="val 50000"/>
            </a:avLst>
          </a:prstGeom>
          <a:noFill/>
          <a:ln w="5715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5" name="Rounded Rectangle 234">
            <a:extLst>
              <a:ext uri="{FF2B5EF4-FFF2-40B4-BE49-F238E27FC236}">
                <a16:creationId xmlns:a16="http://schemas.microsoft.com/office/drawing/2014/main" id="{222E5753-4997-684F-941B-031522CD9307}"/>
              </a:ext>
            </a:extLst>
          </p:cNvPr>
          <p:cNvSpPr/>
          <p:nvPr/>
        </p:nvSpPr>
        <p:spPr>
          <a:xfrm>
            <a:off x="1458663" y="1288063"/>
            <a:ext cx="4252636" cy="1511581"/>
          </a:xfrm>
          <a:prstGeom prst="roundRect">
            <a:avLst/>
          </a:prstGeom>
          <a:noFill/>
          <a:ln w="9525" cap="flat" cmpd="sng" algn="ctr">
            <a:solidFill>
              <a:schemeClr val="tx1"/>
            </a:solidFill>
            <a:prstDash val="sysDash"/>
          </a:ln>
          <a:effectLst/>
        </p:spPr>
        <p:txBody>
          <a:bodyPr rtlCol="0" anchor="ctr"/>
          <a:lstStyle/>
          <a:p>
            <a:pPr algn="ctr" defTabSz="685766" hangingPunct="1">
              <a:lnSpc>
                <a:spcPct val="100000"/>
              </a:lnSpc>
              <a:spcBef>
                <a:spcPts val="0"/>
              </a:spcBef>
              <a:defRPr/>
            </a:pPr>
            <a:endParaRPr lang="en-US" sz="1600" b="1" dirty="0">
              <a:solidFill>
                <a:prstClr val="white"/>
              </a:solidFill>
            </a:endParaRPr>
          </a:p>
        </p:txBody>
      </p:sp>
      <p:sp>
        <p:nvSpPr>
          <p:cNvPr id="12" name="TextBox 11">
            <a:extLst>
              <a:ext uri="{FF2B5EF4-FFF2-40B4-BE49-F238E27FC236}">
                <a16:creationId xmlns:a16="http://schemas.microsoft.com/office/drawing/2014/main" id="{EB02F01E-67A3-D24D-8FC7-46AD6E2E6599}"/>
              </a:ext>
            </a:extLst>
          </p:cNvPr>
          <p:cNvSpPr txBox="1"/>
          <p:nvPr/>
        </p:nvSpPr>
        <p:spPr>
          <a:xfrm>
            <a:off x="1639240" y="1289277"/>
            <a:ext cx="905697"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100" b="0" i="0" u="none" strike="noStrike" cap="none" spc="0" normalizeH="0" baseline="0" dirty="0">
                <a:ln>
                  <a:noFill/>
                </a:ln>
                <a:solidFill>
                  <a:schemeClr val="tx2"/>
                </a:solidFill>
                <a:effectLst/>
                <a:uFillTx/>
                <a:latin typeface="+mn-lt"/>
                <a:ea typeface="+mn-ea"/>
                <a:cs typeface="+mn-cs"/>
                <a:sym typeface="Helvetica Neue"/>
              </a:rPr>
              <a:t>Apollo Project</a:t>
            </a:r>
          </a:p>
        </p:txBody>
      </p:sp>
      <p:sp>
        <p:nvSpPr>
          <p:cNvPr id="236" name="Rounded Rectangle 235">
            <a:extLst>
              <a:ext uri="{FF2B5EF4-FFF2-40B4-BE49-F238E27FC236}">
                <a16:creationId xmlns:a16="http://schemas.microsoft.com/office/drawing/2014/main" id="{E857D124-853E-9941-8691-2937031A5DF2}"/>
              </a:ext>
            </a:extLst>
          </p:cNvPr>
          <p:cNvSpPr/>
          <p:nvPr/>
        </p:nvSpPr>
        <p:spPr>
          <a:xfrm>
            <a:off x="5877368" y="1284099"/>
            <a:ext cx="3782651" cy="1511581"/>
          </a:xfrm>
          <a:prstGeom prst="roundRect">
            <a:avLst/>
          </a:prstGeom>
          <a:noFill/>
          <a:ln w="9525" cap="flat" cmpd="sng" algn="ctr">
            <a:solidFill>
              <a:schemeClr val="tx1"/>
            </a:solidFill>
            <a:prstDash val="sysDash"/>
          </a:ln>
          <a:effectLst/>
        </p:spPr>
        <p:txBody>
          <a:bodyPr rtlCol="0" anchor="ctr"/>
          <a:lstStyle/>
          <a:p>
            <a:pPr algn="ctr" defTabSz="685766" hangingPunct="1">
              <a:lnSpc>
                <a:spcPct val="100000"/>
              </a:lnSpc>
              <a:spcBef>
                <a:spcPts val="0"/>
              </a:spcBef>
              <a:defRPr/>
            </a:pPr>
            <a:endParaRPr lang="en-US" sz="1600" b="1" dirty="0">
              <a:solidFill>
                <a:prstClr val="white"/>
              </a:solidFill>
            </a:endParaRPr>
          </a:p>
        </p:txBody>
      </p:sp>
      <p:sp>
        <p:nvSpPr>
          <p:cNvPr id="237" name="TextBox 236">
            <a:extLst>
              <a:ext uri="{FF2B5EF4-FFF2-40B4-BE49-F238E27FC236}">
                <a16:creationId xmlns:a16="http://schemas.microsoft.com/office/drawing/2014/main" id="{9D5B914A-6C0C-FA46-AC52-624045A301DB}"/>
              </a:ext>
            </a:extLst>
          </p:cNvPr>
          <p:cNvSpPr txBox="1"/>
          <p:nvPr/>
        </p:nvSpPr>
        <p:spPr>
          <a:xfrm>
            <a:off x="6057945" y="1285313"/>
            <a:ext cx="1006686"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sz="1100" b="0" i="0" u="none" strike="noStrike" cap="none" spc="0" normalizeH="0" baseline="0" dirty="0">
                <a:ln>
                  <a:noFill/>
                </a:ln>
                <a:solidFill>
                  <a:schemeClr val="tx2"/>
                </a:solidFill>
                <a:effectLst/>
                <a:uFillTx/>
                <a:latin typeface="+mn-lt"/>
                <a:ea typeface="+mn-ea"/>
                <a:cs typeface="+mn-cs"/>
                <a:sym typeface="Helvetica Neue"/>
              </a:rPr>
              <a:t>Mercury Project</a:t>
            </a:r>
          </a:p>
        </p:txBody>
      </p:sp>
      <p:sp>
        <p:nvSpPr>
          <p:cNvPr id="238" name="TextBox 237">
            <a:extLst>
              <a:ext uri="{FF2B5EF4-FFF2-40B4-BE49-F238E27FC236}">
                <a16:creationId xmlns:a16="http://schemas.microsoft.com/office/drawing/2014/main" id="{AAEEB365-8A51-CA41-BD19-E5563B9EDCFC}"/>
              </a:ext>
            </a:extLst>
          </p:cNvPr>
          <p:cNvSpPr txBox="1"/>
          <p:nvPr/>
        </p:nvSpPr>
        <p:spPr>
          <a:xfrm>
            <a:off x="6796667" y="3757878"/>
            <a:ext cx="21480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FR" b="0" i="0" u="none" strike="noStrike" cap="none" spc="0" normalizeH="0" baseline="0" dirty="0">
                <a:ln>
                  <a:noFill/>
                </a:ln>
                <a:solidFill>
                  <a:schemeClr val="tx2"/>
                </a:solidFill>
                <a:effectLst/>
                <a:uFillTx/>
                <a:latin typeface="+mn-lt"/>
                <a:ea typeface="+mn-ea"/>
                <a:cs typeface="+mn-cs"/>
                <a:sym typeface="Helvetica Neue"/>
              </a:rPr>
              <a:t>…</a:t>
            </a:r>
          </a:p>
        </p:txBody>
      </p:sp>
      <p:grpSp>
        <p:nvGrpSpPr>
          <p:cNvPr id="239" name="Group 238">
            <a:extLst>
              <a:ext uri="{FF2B5EF4-FFF2-40B4-BE49-F238E27FC236}">
                <a16:creationId xmlns:a16="http://schemas.microsoft.com/office/drawing/2014/main" id="{B98D4801-C9E4-3E4E-9DC7-0E3CFC7402FF}"/>
              </a:ext>
            </a:extLst>
          </p:cNvPr>
          <p:cNvGrpSpPr/>
          <p:nvPr/>
        </p:nvGrpSpPr>
        <p:grpSpPr>
          <a:xfrm>
            <a:off x="1821841" y="3833786"/>
            <a:ext cx="1790603" cy="2528116"/>
            <a:chOff x="1821841" y="3833786"/>
            <a:chExt cx="1790603" cy="2528116"/>
          </a:xfrm>
        </p:grpSpPr>
        <p:pic>
          <p:nvPicPr>
            <p:cNvPr id="240" name="Picture 4" descr="mage result for intel optane ssd">
              <a:extLst>
                <a:ext uri="{FF2B5EF4-FFF2-40B4-BE49-F238E27FC236}">
                  <a16:creationId xmlns:a16="http://schemas.microsoft.com/office/drawing/2014/main" id="{24D18958-6CD0-BE4E-AA87-A11E23B884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869" y="5948176"/>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1" name="Picture 2" descr="reen memory">
              <a:extLst>
                <a:ext uri="{FF2B5EF4-FFF2-40B4-BE49-F238E27FC236}">
                  <a16:creationId xmlns:a16="http://schemas.microsoft.com/office/drawing/2014/main" id="{AE5EEE17-86D4-D84E-87CE-8E0F7E2B89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620" y="4580592"/>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2" name="Rounded Rectangle 241">
              <a:extLst>
                <a:ext uri="{FF2B5EF4-FFF2-40B4-BE49-F238E27FC236}">
                  <a16:creationId xmlns:a16="http://schemas.microsoft.com/office/drawing/2014/main" id="{019C76F1-C4C2-954A-B9CD-ED2C62C013EE}"/>
                </a:ext>
              </a:extLst>
            </p:cNvPr>
            <p:cNvSpPr/>
            <p:nvPr/>
          </p:nvSpPr>
          <p:spPr>
            <a:xfrm>
              <a:off x="2411501" y="3833786"/>
              <a:ext cx="924894" cy="595079"/>
            </a:xfrm>
            <a:prstGeom prst="roundRect">
              <a:avLst/>
            </a:prstGeom>
            <a:solidFill>
              <a:schemeClr val="tx2"/>
            </a:solidFill>
            <a:ln w="9525" cap="flat" cmpd="sng" algn="ctr">
              <a:solidFill>
                <a:schemeClr val="tx2"/>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Engine</a:t>
              </a:r>
              <a:br>
                <a:rPr kumimoji="0" lang="en-US" sz="1600" b="1" i="0" u="none" strike="noStrike" kern="0" cap="none" spc="0" normalizeH="0" baseline="0" noProof="0" dirty="0">
                  <a:ln>
                    <a:noFill/>
                  </a:ln>
                  <a:solidFill>
                    <a:prstClr val="white"/>
                  </a:solidFill>
                  <a:effectLst/>
                  <a:uLnTx/>
                  <a:uFillTx/>
                </a:rPr>
              </a:br>
              <a:r>
                <a:rPr kumimoji="0" lang="en-US" sz="1600" b="1" i="0" u="none" strike="noStrike" kern="0" cap="none" spc="0" normalizeH="0" baseline="0" noProof="0" dirty="0">
                  <a:ln>
                    <a:noFill/>
                  </a:ln>
                  <a:solidFill>
                    <a:prstClr val="white"/>
                  </a:solidFill>
                  <a:effectLst/>
                  <a:uLnTx/>
                  <a:uFillTx/>
                </a:rPr>
                <a:t>rank 0</a:t>
              </a:r>
            </a:p>
          </p:txBody>
        </p:sp>
        <p:sp>
          <p:nvSpPr>
            <p:cNvPr id="243" name="Rounded Rectangle 242">
              <a:extLst>
                <a:ext uri="{FF2B5EF4-FFF2-40B4-BE49-F238E27FC236}">
                  <a16:creationId xmlns:a16="http://schemas.microsoft.com/office/drawing/2014/main" id="{2DDA1F9A-8C44-5B48-8CE5-B9CB19F09A37}"/>
                </a:ext>
              </a:extLst>
            </p:cNvPr>
            <p:cNvSpPr/>
            <p:nvPr/>
          </p:nvSpPr>
          <p:spPr bwMode="auto">
            <a:xfrm>
              <a:off x="2828949" y="4685570"/>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pic>
          <p:nvPicPr>
            <p:cNvPr id="244" name="Picture 2" descr="reen memory">
              <a:extLst>
                <a:ext uri="{FF2B5EF4-FFF2-40B4-BE49-F238E27FC236}">
                  <a16:creationId xmlns:a16="http://schemas.microsoft.com/office/drawing/2014/main" id="{F8929D8A-F656-0D47-849B-882EEC68C3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1841" y="4928713"/>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5" name="Picture 4" descr="mage result for intel optane ssd">
              <a:extLst>
                <a:ext uri="{FF2B5EF4-FFF2-40B4-BE49-F238E27FC236}">
                  <a16:creationId xmlns:a16="http://schemas.microsoft.com/office/drawing/2014/main" id="{A3BC134F-AC4D-454D-BC8B-4EDDECA9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2563" y="5429490"/>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6" name="Rounded Rectangle 245">
              <a:extLst>
                <a:ext uri="{FF2B5EF4-FFF2-40B4-BE49-F238E27FC236}">
                  <a16:creationId xmlns:a16="http://schemas.microsoft.com/office/drawing/2014/main" id="{90517700-87DC-E643-8CB7-1FBA3F05FD44}"/>
                </a:ext>
              </a:extLst>
            </p:cNvPr>
            <p:cNvSpPr/>
            <p:nvPr/>
          </p:nvSpPr>
          <p:spPr bwMode="auto">
            <a:xfrm>
              <a:off x="2828949" y="499431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47" name="Rounded Rectangle 246">
              <a:extLst>
                <a:ext uri="{FF2B5EF4-FFF2-40B4-BE49-F238E27FC236}">
                  <a16:creationId xmlns:a16="http://schemas.microsoft.com/office/drawing/2014/main" id="{AEBF823C-F9E3-3C40-A9A1-FC4431D634D6}"/>
                </a:ext>
              </a:extLst>
            </p:cNvPr>
            <p:cNvSpPr/>
            <p:nvPr/>
          </p:nvSpPr>
          <p:spPr bwMode="auto">
            <a:xfrm>
              <a:off x="2826470" y="5460645"/>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48" name="Rounded Rectangle 247">
              <a:extLst>
                <a:ext uri="{FF2B5EF4-FFF2-40B4-BE49-F238E27FC236}">
                  <a16:creationId xmlns:a16="http://schemas.microsoft.com/office/drawing/2014/main" id="{C6F24480-4D8C-C646-8511-1E81E085D03F}"/>
                </a:ext>
              </a:extLst>
            </p:cNvPr>
            <p:cNvSpPr/>
            <p:nvPr/>
          </p:nvSpPr>
          <p:spPr bwMode="auto">
            <a:xfrm>
              <a:off x="2826470" y="599318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49" name="Rounded Rectangle 248">
              <a:extLst>
                <a:ext uri="{FF2B5EF4-FFF2-40B4-BE49-F238E27FC236}">
                  <a16:creationId xmlns:a16="http://schemas.microsoft.com/office/drawing/2014/main" id="{26E8656F-BC87-D649-8F87-99234D6DE6E1}"/>
                </a:ext>
              </a:extLst>
            </p:cNvPr>
            <p:cNvSpPr/>
            <p:nvPr/>
          </p:nvSpPr>
          <p:spPr bwMode="auto">
            <a:xfrm>
              <a:off x="3407471" y="4685570"/>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50" name="Rounded Rectangle 249">
              <a:extLst>
                <a:ext uri="{FF2B5EF4-FFF2-40B4-BE49-F238E27FC236}">
                  <a16:creationId xmlns:a16="http://schemas.microsoft.com/office/drawing/2014/main" id="{637A9479-826A-8144-AE9A-0BDE5B53C06B}"/>
                </a:ext>
              </a:extLst>
            </p:cNvPr>
            <p:cNvSpPr/>
            <p:nvPr/>
          </p:nvSpPr>
          <p:spPr bwMode="auto">
            <a:xfrm>
              <a:off x="3402907" y="4994318"/>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51" name="Rounded Rectangle 250">
              <a:extLst>
                <a:ext uri="{FF2B5EF4-FFF2-40B4-BE49-F238E27FC236}">
                  <a16:creationId xmlns:a16="http://schemas.microsoft.com/office/drawing/2014/main" id="{00B53BBA-2279-6A42-8574-2F8DDAFAC321}"/>
                </a:ext>
              </a:extLst>
            </p:cNvPr>
            <p:cNvSpPr/>
            <p:nvPr/>
          </p:nvSpPr>
          <p:spPr bwMode="auto">
            <a:xfrm>
              <a:off x="3402907" y="5460645"/>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52" name="Rounded Rectangle 251">
              <a:extLst>
                <a:ext uri="{FF2B5EF4-FFF2-40B4-BE49-F238E27FC236}">
                  <a16:creationId xmlns:a16="http://schemas.microsoft.com/office/drawing/2014/main" id="{181768B6-A29B-894B-8917-6586A55B8C2B}"/>
                </a:ext>
              </a:extLst>
            </p:cNvPr>
            <p:cNvSpPr/>
            <p:nvPr/>
          </p:nvSpPr>
          <p:spPr bwMode="auto">
            <a:xfrm>
              <a:off x="3402907" y="5993188"/>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grpSp>
      <p:grpSp>
        <p:nvGrpSpPr>
          <p:cNvPr id="253" name="Group 252">
            <a:extLst>
              <a:ext uri="{FF2B5EF4-FFF2-40B4-BE49-F238E27FC236}">
                <a16:creationId xmlns:a16="http://schemas.microsoft.com/office/drawing/2014/main" id="{54A25579-3D3A-794C-B409-2A4C34BF6528}"/>
              </a:ext>
            </a:extLst>
          </p:cNvPr>
          <p:cNvGrpSpPr/>
          <p:nvPr/>
        </p:nvGrpSpPr>
        <p:grpSpPr>
          <a:xfrm>
            <a:off x="4506141" y="3757878"/>
            <a:ext cx="1790603" cy="2528116"/>
            <a:chOff x="1821841" y="3833786"/>
            <a:chExt cx="1790603" cy="2528116"/>
          </a:xfrm>
        </p:grpSpPr>
        <p:pic>
          <p:nvPicPr>
            <p:cNvPr id="254" name="Picture 4" descr="mage result for intel optane ssd">
              <a:extLst>
                <a:ext uri="{FF2B5EF4-FFF2-40B4-BE49-F238E27FC236}">
                  <a16:creationId xmlns:a16="http://schemas.microsoft.com/office/drawing/2014/main" id="{4CBE0DF1-529B-9C45-BE3E-DD6CC4A5EA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869" y="5948176"/>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5" name="Picture 2" descr="reen memory">
              <a:extLst>
                <a:ext uri="{FF2B5EF4-FFF2-40B4-BE49-F238E27FC236}">
                  <a16:creationId xmlns:a16="http://schemas.microsoft.com/office/drawing/2014/main" id="{468A5FCA-0F60-464A-9832-A8DF8DACC5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620" y="4580592"/>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Rounded Rectangle 255">
              <a:extLst>
                <a:ext uri="{FF2B5EF4-FFF2-40B4-BE49-F238E27FC236}">
                  <a16:creationId xmlns:a16="http://schemas.microsoft.com/office/drawing/2014/main" id="{564A27BB-4C22-F449-9E3F-A77518850973}"/>
                </a:ext>
              </a:extLst>
            </p:cNvPr>
            <p:cNvSpPr/>
            <p:nvPr/>
          </p:nvSpPr>
          <p:spPr>
            <a:xfrm>
              <a:off x="2411501" y="3833786"/>
              <a:ext cx="924894" cy="595079"/>
            </a:xfrm>
            <a:prstGeom prst="roundRect">
              <a:avLst/>
            </a:prstGeom>
            <a:solidFill>
              <a:schemeClr val="tx2"/>
            </a:solidFill>
            <a:ln w="9525" cap="flat" cmpd="sng" algn="ctr">
              <a:solidFill>
                <a:schemeClr val="tx2"/>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Engine</a:t>
              </a:r>
              <a:br>
                <a:rPr kumimoji="0" lang="en-US" sz="1600" b="1" i="0" u="none" strike="noStrike" kern="0" cap="none" spc="0" normalizeH="0" baseline="0" noProof="0" dirty="0">
                  <a:ln>
                    <a:noFill/>
                  </a:ln>
                  <a:solidFill>
                    <a:prstClr val="white"/>
                  </a:solidFill>
                  <a:effectLst/>
                  <a:uLnTx/>
                  <a:uFillTx/>
                </a:rPr>
              </a:br>
              <a:r>
                <a:rPr kumimoji="0" lang="en-US" sz="1600" b="1" i="0" u="none" strike="noStrike" kern="0" cap="none" spc="0" normalizeH="0" baseline="0" noProof="0" dirty="0">
                  <a:ln>
                    <a:noFill/>
                  </a:ln>
                  <a:solidFill>
                    <a:prstClr val="white"/>
                  </a:solidFill>
                  <a:effectLst/>
                  <a:uLnTx/>
                  <a:uFillTx/>
                </a:rPr>
                <a:t>rank 1</a:t>
              </a:r>
            </a:p>
          </p:txBody>
        </p:sp>
        <p:sp>
          <p:nvSpPr>
            <p:cNvPr id="257" name="Rounded Rectangle 256">
              <a:extLst>
                <a:ext uri="{FF2B5EF4-FFF2-40B4-BE49-F238E27FC236}">
                  <a16:creationId xmlns:a16="http://schemas.microsoft.com/office/drawing/2014/main" id="{719C62D2-6565-1545-BACE-86253440F3D6}"/>
                </a:ext>
              </a:extLst>
            </p:cNvPr>
            <p:cNvSpPr/>
            <p:nvPr/>
          </p:nvSpPr>
          <p:spPr bwMode="auto">
            <a:xfrm>
              <a:off x="2828949" y="4685570"/>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pic>
          <p:nvPicPr>
            <p:cNvPr id="258" name="Picture 2" descr="reen memory">
              <a:extLst>
                <a:ext uri="{FF2B5EF4-FFF2-40B4-BE49-F238E27FC236}">
                  <a16:creationId xmlns:a16="http://schemas.microsoft.com/office/drawing/2014/main" id="{88643011-92A3-BB4E-9ABF-5F786010FC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1841" y="4928713"/>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9" name="Picture 4" descr="mage result for intel optane ssd">
              <a:extLst>
                <a:ext uri="{FF2B5EF4-FFF2-40B4-BE49-F238E27FC236}">
                  <a16:creationId xmlns:a16="http://schemas.microsoft.com/office/drawing/2014/main" id="{E6E8A6B0-FE69-D047-A2A2-C372BF8433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2563" y="5429490"/>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0" name="Rounded Rectangle 259">
              <a:extLst>
                <a:ext uri="{FF2B5EF4-FFF2-40B4-BE49-F238E27FC236}">
                  <a16:creationId xmlns:a16="http://schemas.microsoft.com/office/drawing/2014/main" id="{653EFC4C-AED3-0648-9232-1A4955AEADD8}"/>
                </a:ext>
              </a:extLst>
            </p:cNvPr>
            <p:cNvSpPr/>
            <p:nvPr/>
          </p:nvSpPr>
          <p:spPr bwMode="auto">
            <a:xfrm>
              <a:off x="2828949" y="499431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61" name="Rounded Rectangle 260">
              <a:extLst>
                <a:ext uri="{FF2B5EF4-FFF2-40B4-BE49-F238E27FC236}">
                  <a16:creationId xmlns:a16="http://schemas.microsoft.com/office/drawing/2014/main" id="{870ACF14-09EC-474F-9501-1101B726B81B}"/>
                </a:ext>
              </a:extLst>
            </p:cNvPr>
            <p:cNvSpPr/>
            <p:nvPr/>
          </p:nvSpPr>
          <p:spPr bwMode="auto">
            <a:xfrm>
              <a:off x="2826470" y="5460645"/>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62" name="Rounded Rectangle 261">
              <a:extLst>
                <a:ext uri="{FF2B5EF4-FFF2-40B4-BE49-F238E27FC236}">
                  <a16:creationId xmlns:a16="http://schemas.microsoft.com/office/drawing/2014/main" id="{1AFF5A1A-9A63-0841-A900-8B862A102DF4}"/>
                </a:ext>
              </a:extLst>
            </p:cNvPr>
            <p:cNvSpPr/>
            <p:nvPr/>
          </p:nvSpPr>
          <p:spPr bwMode="auto">
            <a:xfrm>
              <a:off x="2826470" y="599318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63" name="Rounded Rectangle 262">
              <a:extLst>
                <a:ext uri="{FF2B5EF4-FFF2-40B4-BE49-F238E27FC236}">
                  <a16:creationId xmlns:a16="http://schemas.microsoft.com/office/drawing/2014/main" id="{686B2C6A-FA3C-7143-AB16-2AF423CFE595}"/>
                </a:ext>
              </a:extLst>
            </p:cNvPr>
            <p:cNvSpPr/>
            <p:nvPr/>
          </p:nvSpPr>
          <p:spPr bwMode="auto">
            <a:xfrm>
              <a:off x="3407471" y="4685570"/>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64" name="Rounded Rectangle 263">
              <a:extLst>
                <a:ext uri="{FF2B5EF4-FFF2-40B4-BE49-F238E27FC236}">
                  <a16:creationId xmlns:a16="http://schemas.microsoft.com/office/drawing/2014/main" id="{051AA261-EA00-4944-AD1D-5FE7495F2281}"/>
                </a:ext>
              </a:extLst>
            </p:cNvPr>
            <p:cNvSpPr/>
            <p:nvPr/>
          </p:nvSpPr>
          <p:spPr bwMode="auto">
            <a:xfrm>
              <a:off x="3402907" y="4994318"/>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65" name="Rounded Rectangle 264">
              <a:extLst>
                <a:ext uri="{FF2B5EF4-FFF2-40B4-BE49-F238E27FC236}">
                  <a16:creationId xmlns:a16="http://schemas.microsoft.com/office/drawing/2014/main" id="{AD0A1626-F282-A045-B0FF-AD942954D389}"/>
                </a:ext>
              </a:extLst>
            </p:cNvPr>
            <p:cNvSpPr/>
            <p:nvPr/>
          </p:nvSpPr>
          <p:spPr bwMode="auto">
            <a:xfrm>
              <a:off x="3402907" y="5460645"/>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66" name="Rounded Rectangle 265">
              <a:extLst>
                <a:ext uri="{FF2B5EF4-FFF2-40B4-BE49-F238E27FC236}">
                  <a16:creationId xmlns:a16="http://schemas.microsoft.com/office/drawing/2014/main" id="{B74399F5-F4A4-1245-902C-EE21BE7DB350}"/>
                </a:ext>
              </a:extLst>
            </p:cNvPr>
            <p:cNvSpPr/>
            <p:nvPr/>
          </p:nvSpPr>
          <p:spPr bwMode="auto">
            <a:xfrm>
              <a:off x="3402907" y="5993188"/>
              <a:ext cx="204973" cy="185200"/>
            </a:xfrm>
            <a:prstGeom prst="roundRect">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grpSp>
      <p:grpSp>
        <p:nvGrpSpPr>
          <p:cNvPr id="267" name="Group 266">
            <a:extLst>
              <a:ext uri="{FF2B5EF4-FFF2-40B4-BE49-F238E27FC236}">
                <a16:creationId xmlns:a16="http://schemas.microsoft.com/office/drawing/2014/main" id="{B408F009-33D3-6144-8748-0695D1779274}"/>
              </a:ext>
            </a:extLst>
          </p:cNvPr>
          <p:cNvGrpSpPr/>
          <p:nvPr/>
        </p:nvGrpSpPr>
        <p:grpSpPr>
          <a:xfrm>
            <a:off x="7412583" y="3730260"/>
            <a:ext cx="1950468" cy="2528116"/>
            <a:chOff x="1821841" y="3833786"/>
            <a:chExt cx="1950468" cy="2528116"/>
          </a:xfrm>
        </p:grpSpPr>
        <p:pic>
          <p:nvPicPr>
            <p:cNvPr id="268" name="Picture 4" descr="mage result for intel optane ssd">
              <a:extLst>
                <a:ext uri="{FF2B5EF4-FFF2-40B4-BE49-F238E27FC236}">
                  <a16:creationId xmlns:a16="http://schemas.microsoft.com/office/drawing/2014/main" id="{0CC5E282-A255-9D47-B9EC-8EFA9F46ED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869" y="5948176"/>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69" name="Picture 2" descr="reen memory">
              <a:extLst>
                <a:ext uri="{FF2B5EF4-FFF2-40B4-BE49-F238E27FC236}">
                  <a16:creationId xmlns:a16="http://schemas.microsoft.com/office/drawing/2014/main" id="{F3D1AF70-E105-B14E-B142-8D8C973BD6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620" y="4580592"/>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0" name="Rounded Rectangle 269">
              <a:extLst>
                <a:ext uri="{FF2B5EF4-FFF2-40B4-BE49-F238E27FC236}">
                  <a16:creationId xmlns:a16="http://schemas.microsoft.com/office/drawing/2014/main" id="{0CF14AAD-A22C-EF46-881D-C461A9F7FA5A}"/>
                </a:ext>
              </a:extLst>
            </p:cNvPr>
            <p:cNvSpPr/>
            <p:nvPr/>
          </p:nvSpPr>
          <p:spPr>
            <a:xfrm>
              <a:off x="2411501" y="3833786"/>
              <a:ext cx="924894" cy="595079"/>
            </a:xfrm>
            <a:prstGeom prst="roundRect">
              <a:avLst/>
            </a:prstGeom>
            <a:solidFill>
              <a:schemeClr val="tx2"/>
            </a:solidFill>
            <a:ln w="9525" cap="flat" cmpd="sng" algn="ctr">
              <a:solidFill>
                <a:schemeClr val="tx2"/>
              </a:solidFill>
              <a:prstDash val="solid"/>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Engine</a:t>
              </a:r>
              <a:br>
                <a:rPr kumimoji="0" lang="en-US" sz="1600" b="1" i="0" u="none" strike="noStrike" kern="0" cap="none" spc="0" normalizeH="0" baseline="0" noProof="0" dirty="0">
                  <a:ln>
                    <a:noFill/>
                  </a:ln>
                  <a:solidFill>
                    <a:prstClr val="white"/>
                  </a:solidFill>
                  <a:effectLst/>
                  <a:uLnTx/>
                  <a:uFillTx/>
                </a:rPr>
              </a:br>
              <a:r>
                <a:rPr kumimoji="0" lang="en-US" sz="1600" b="1" i="0" u="none" strike="noStrike" kern="0" cap="none" spc="0" normalizeH="0" baseline="0" noProof="0" dirty="0">
                  <a:ln>
                    <a:noFill/>
                  </a:ln>
                  <a:solidFill>
                    <a:prstClr val="white"/>
                  </a:solidFill>
                  <a:effectLst/>
                  <a:uLnTx/>
                  <a:uFillTx/>
                </a:rPr>
                <a:t>rank N</a:t>
              </a:r>
            </a:p>
          </p:txBody>
        </p:sp>
        <p:sp>
          <p:nvSpPr>
            <p:cNvPr id="271" name="Rounded Rectangle 270">
              <a:extLst>
                <a:ext uri="{FF2B5EF4-FFF2-40B4-BE49-F238E27FC236}">
                  <a16:creationId xmlns:a16="http://schemas.microsoft.com/office/drawing/2014/main" id="{38FF6FE2-BE18-924C-96B4-E7DB99E9CF9D}"/>
                </a:ext>
              </a:extLst>
            </p:cNvPr>
            <p:cNvSpPr/>
            <p:nvPr/>
          </p:nvSpPr>
          <p:spPr bwMode="auto">
            <a:xfrm>
              <a:off x="2828949" y="4685570"/>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pic>
          <p:nvPicPr>
            <p:cNvPr id="272" name="Picture 2" descr="reen memory">
              <a:extLst>
                <a:ext uri="{FF2B5EF4-FFF2-40B4-BE49-F238E27FC236}">
                  <a16:creationId xmlns:a16="http://schemas.microsoft.com/office/drawing/2014/main" id="{50A8FC09-D8EA-1B44-AEF8-A25C65ADFF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1841" y="4928713"/>
              <a:ext cx="875844" cy="39515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3" name="Picture 4" descr="mage result for intel optane ssd">
              <a:extLst>
                <a:ext uri="{FF2B5EF4-FFF2-40B4-BE49-F238E27FC236}">
                  <a16:creationId xmlns:a16="http://schemas.microsoft.com/office/drawing/2014/main" id="{40AC1D49-57F8-9347-8191-B125FDE0A4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2563" y="5429490"/>
              <a:ext cx="674399" cy="4137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Rounded Rectangle 273">
              <a:extLst>
                <a:ext uri="{FF2B5EF4-FFF2-40B4-BE49-F238E27FC236}">
                  <a16:creationId xmlns:a16="http://schemas.microsoft.com/office/drawing/2014/main" id="{B49ECE7D-49EE-264C-95A7-E487246F9A2A}"/>
                </a:ext>
              </a:extLst>
            </p:cNvPr>
            <p:cNvSpPr/>
            <p:nvPr/>
          </p:nvSpPr>
          <p:spPr bwMode="auto">
            <a:xfrm>
              <a:off x="2828949" y="499431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75" name="Rounded Rectangle 274">
              <a:extLst>
                <a:ext uri="{FF2B5EF4-FFF2-40B4-BE49-F238E27FC236}">
                  <a16:creationId xmlns:a16="http://schemas.microsoft.com/office/drawing/2014/main" id="{B3637C60-A412-0247-878F-EA216A070DD1}"/>
                </a:ext>
              </a:extLst>
            </p:cNvPr>
            <p:cNvSpPr/>
            <p:nvPr/>
          </p:nvSpPr>
          <p:spPr bwMode="auto">
            <a:xfrm>
              <a:off x="2826470" y="5460645"/>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76" name="Rounded Rectangle 275">
              <a:extLst>
                <a:ext uri="{FF2B5EF4-FFF2-40B4-BE49-F238E27FC236}">
                  <a16:creationId xmlns:a16="http://schemas.microsoft.com/office/drawing/2014/main" id="{D30B2EC0-94D1-DF40-9997-D627E9EE0344}"/>
                </a:ext>
              </a:extLst>
            </p:cNvPr>
            <p:cNvSpPr/>
            <p:nvPr/>
          </p:nvSpPr>
          <p:spPr bwMode="auto">
            <a:xfrm>
              <a:off x="2826470" y="5993188"/>
              <a:ext cx="501190" cy="185200"/>
            </a:xfrm>
            <a:prstGeom prst="roundRect">
              <a:avLst/>
            </a:prstGeom>
            <a:solidFill>
              <a:srgbClr val="0071C5"/>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77" name="Rounded Rectangle 276">
              <a:extLst>
                <a:ext uri="{FF2B5EF4-FFF2-40B4-BE49-F238E27FC236}">
                  <a16:creationId xmlns:a16="http://schemas.microsoft.com/office/drawing/2014/main" id="{CC49126A-883F-0F4E-ADE2-BAD0ADDA0B40}"/>
                </a:ext>
              </a:extLst>
            </p:cNvPr>
            <p:cNvSpPr/>
            <p:nvPr/>
          </p:nvSpPr>
          <p:spPr bwMode="auto">
            <a:xfrm>
              <a:off x="3407471" y="4685570"/>
              <a:ext cx="364838" cy="185200"/>
            </a:xfrm>
            <a:prstGeom prst="roundRect">
              <a:avLst/>
            </a:prstGeom>
            <a:solidFill>
              <a:srgbClr val="7030A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sp>
          <p:nvSpPr>
            <p:cNvPr id="278" name="Rounded Rectangle 277">
              <a:extLst>
                <a:ext uri="{FF2B5EF4-FFF2-40B4-BE49-F238E27FC236}">
                  <a16:creationId xmlns:a16="http://schemas.microsoft.com/office/drawing/2014/main" id="{73EEE806-E048-6E44-BEF8-3CD2976E9200}"/>
                </a:ext>
              </a:extLst>
            </p:cNvPr>
            <p:cNvSpPr/>
            <p:nvPr/>
          </p:nvSpPr>
          <p:spPr bwMode="auto">
            <a:xfrm>
              <a:off x="3402907" y="4994318"/>
              <a:ext cx="364838" cy="185200"/>
            </a:xfrm>
            <a:prstGeom prst="roundRect">
              <a:avLst/>
            </a:prstGeom>
            <a:solidFill>
              <a:srgbClr val="7030A0"/>
            </a:solidFill>
            <a:ln w="9525" cap="flat" cmpd="sng" algn="ctr">
              <a:solidFill>
                <a:sysClr val="windowText" lastClr="000000"/>
              </a:solidFill>
              <a:prstDash val="solid"/>
              <a:round/>
              <a:headEnd type="none" w="med" len="med"/>
              <a:tailEnd type="none" w="med" len="med"/>
            </a:ln>
            <a:effectLst/>
          </p:spPr>
          <p:txBody>
            <a:bodyPr vert="horz" wrap="square" lIns="36000" tIns="0" rIns="36000" bIns="0" numCol="1" rtlCol="0" anchor="ctr" anchorCtr="1" compatLnSpc="1">
              <a:prstTxWarp prst="textNoShape">
                <a:avLst/>
              </a:prstTxWarp>
            </a:bodyPr>
            <a:lstStyle/>
            <a:p>
              <a:pPr marL="0" marR="0" lvl="0" indent="0" defTabSz="914354" eaLnBrk="0" fontAlgn="base" latinLnBrk="0" hangingPunct="1">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rial" charset="0"/>
                <a:ea typeface="ＭＳ Ｐゴシック" pitchFamily="1" charset="-128"/>
              </a:endParaRPr>
            </a:p>
          </p:txBody>
        </p:sp>
      </p:grpSp>
    </p:spTree>
    <p:extLst>
      <p:ext uri="{BB962C8B-B14F-4D97-AF65-F5344CB8AC3E}">
        <p14:creationId xmlns:p14="http://schemas.microsoft.com/office/powerpoint/2010/main" val="1583707573"/>
      </p:ext>
    </p:extLst>
  </p:cSld>
  <p:clrMapOvr>
    <a:masterClrMapping/>
  </p:clrMapOvr>
  <mc:AlternateContent xmlns:mc="http://schemas.openxmlformats.org/markup-compatibility/2006" xmlns:p14="http://schemas.microsoft.com/office/powerpoint/2010/main">
    <mc:Choice Requires="p14">
      <p:transition p14:dur="0" advTm="76161"/>
    </mc:Choice>
    <mc:Fallback xmlns="">
      <p:transition advTm="7616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A97D-F62C-BE43-AAB5-B9A5C46E76AD}"/>
              </a:ext>
            </a:extLst>
          </p:cNvPr>
          <p:cNvSpPr>
            <a:spLocks noGrp="1"/>
          </p:cNvSpPr>
          <p:nvPr>
            <p:ph type="title"/>
          </p:nvPr>
        </p:nvSpPr>
        <p:spPr/>
        <p:txBody>
          <a:bodyPr/>
          <a:lstStyle/>
          <a:p>
            <a:r>
              <a:rPr lang="en-US" dirty="0"/>
              <a:t>Transactions</a:t>
            </a:r>
          </a:p>
        </p:txBody>
      </p:sp>
      <p:sp>
        <p:nvSpPr>
          <p:cNvPr id="3" name="Content Placeholder 2">
            <a:extLst>
              <a:ext uri="{FF2B5EF4-FFF2-40B4-BE49-F238E27FC236}">
                <a16:creationId xmlns:a16="http://schemas.microsoft.com/office/drawing/2014/main" id="{1F916565-1CF7-DC40-90B8-ABD25F478342}"/>
              </a:ext>
            </a:extLst>
          </p:cNvPr>
          <p:cNvSpPr>
            <a:spLocks noGrp="1"/>
          </p:cNvSpPr>
          <p:nvPr>
            <p:ph idx="1"/>
          </p:nvPr>
        </p:nvSpPr>
        <p:spPr>
          <a:xfrm>
            <a:off x="592916" y="1524000"/>
            <a:ext cx="5846386" cy="4724402"/>
          </a:xfrm>
        </p:spPr>
        <p:txBody>
          <a:bodyPr/>
          <a:lstStyle/>
          <a:p>
            <a:pPr marL="380990" indent="-380990"/>
            <a:r>
              <a:rPr lang="en-US" dirty="0"/>
              <a:t>Open/close transaction</a:t>
            </a:r>
          </a:p>
          <a:p>
            <a:pPr marL="681550" lvl="1" indent="-380990"/>
            <a:r>
              <a:rPr lang="en-US" dirty="0"/>
              <a:t>Open returns transaction handle to use in object operations</a:t>
            </a:r>
          </a:p>
          <a:p>
            <a:pPr marL="681550" lvl="1" indent="-380990"/>
            <a:r>
              <a:rPr lang="en-US" dirty="0"/>
              <a:t>Close just frees the handle (does not commit)</a:t>
            </a:r>
          </a:p>
          <a:p>
            <a:pPr marL="380990" indent="-380990"/>
            <a:r>
              <a:rPr lang="en-US" dirty="0"/>
              <a:t>Commit/abort/restart transaction</a:t>
            </a:r>
          </a:p>
          <a:p>
            <a:pPr marL="380990" indent="-380990"/>
            <a:r>
              <a:rPr lang="en-US" dirty="0"/>
              <a:t>Conflict detection:</a:t>
            </a:r>
          </a:p>
          <a:p>
            <a:pPr marL="584190" lvl="1" indent="-380990"/>
            <a:r>
              <a:rPr lang="en-US" dirty="0"/>
              <a:t>WR, RW, WW conflicts</a:t>
            </a:r>
          </a:p>
        </p:txBody>
      </p:sp>
      <p:pic>
        <p:nvPicPr>
          <p:cNvPr id="4" name="Content Placeholder 5" descr="A screenshot of text&#10;&#10;Description automatically generated">
            <a:extLst>
              <a:ext uri="{FF2B5EF4-FFF2-40B4-BE49-F238E27FC236}">
                <a16:creationId xmlns:a16="http://schemas.microsoft.com/office/drawing/2014/main" id="{74630A20-A82C-6741-A458-CE27B287B089}"/>
              </a:ext>
            </a:extLst>
          </p:cNvPr>
          <p:cNvPicPr>
            <a:picLocks noChangeAspect="1"/>
          </p:cNvPicPr>
          <p:nvPr/>
        </p:nvPicPr>
        <p:blipFill rotWithShape="1">
          <a:blip r:embed="rId2"/>
          <a:stretch/>
        </p:blipFill>
        <p:spPr>
          <a:xfrm>
            <a:off x="6507325" y="1524000"/>
            <a:ext cx="5449150" cy="3541946"/>
          </a:xfrm>
          <a:prstGeom prst="rect">
            <a:avLst/>
          </a:prstGeom>
          <a:noFill/>
        </p:spPr>
      </p:pic>
    </p:spTree>
    <p:extLst>
      <p:ext uri="{BB962C8B-B14F-4D97-AF65-F5344CB8AC3E}">
        <p14:creationId xmlns:p14="http://schemas.microsoft.com/office/powerpoint/2010/main" val="3664700967"/>
      </p:ext>
    </p:extLst>
  </p:cSld>
  <p:clrMapOvr>
    <a:masterClrMapping/>
  </p:clrMapOvr>
  <mc:AlternateContent xmlns:mc="http://schemas.openxmlformats.org/markup-compatibility/2006" xmlns:p14="http://schemas.microsoft.com/office/powerpoint/2010/main">
    <mc:Choice Requires="p14">
      <p:transition spd="med" p14:dur="700" advTm="177382">
        <p:fade/>
      </p:transition>
    </mc:Choice>
    <mc:Fallback xmlns="">
      <p:transition spd="med" advTm="17738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6F47-BDF1-641F-24C5-493DEC9DF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E72F3-D266-2D17-DE37-F89C3C2A0E78}"/>
              </a:ext>
            </a:extLst>
          </p:cNvPr>
          <p:cNvSpPr>
            <a:spLocks noGrp="1"/>
          </p:cNvSpPr>
          <p:nvPr>
            <p:ph type="title"/>
          </p:nvPr>
        </p:nvSpPr>
        <p:spPr/>
        <p:txBody>
          <a:bodyPr/>
          <a:lstStyle/>
          <a:p>
            <a:r>
              <a:rPr lang="en-US" dirty="0"/>
              <a:t>DAOS Usage flow</a:t>
            </a:r>
          </a:p>
        </p:txBody>
      </p:sp>
      <p:sp>
        <p:nvSpPr>
          <p:cNvPr id="3" name="Content Placeholder 2">
            <a:extLst>
              <a:ext uri="{FF2B5EF4-FFF2-40B4-BE49-F238E27FC236}">
                <a16:creationId xmlns:a16="http://schemas.microsoft.com/office/drawing/2014/main" id="{CB6FC24A-B2CF-1FAD-5C32-76EDEB425591}"/>
              </a:ext>
            </a:extLst>
          </p:cNvPr>
          <p:cNvSpPr>
            <a:spLocks noGrp="1"/>
          </p:cNvSpPr>
          <p:nvPr>
            <p:ph idx="1"/>
          </p:nvPr>
        </p:nvSpPr>
        <p:spPr>
          <a:xfrm>
            <a:off x="592915" y="1524000"/>
            <a:ext cx="10444431" cy="4724402"/>
          </a:xfrm>
        </p:spPr>
        <p:txBody>
          <a:bodyPr>
            <a:normAutofit/>
          </a:bodyPr>
          <a:lstStyle/>
          <a:p>
            <a:r>
              <a:rPr lang="en-US" dirty="0"/>
              <a:t>Initialize DAOS stack and connect to a Pool</a:t>
            </a:r>
          </a:p>
          <a:p>
            <a:r>
              <a:rPr lang="en-US" dirty="0"/>
              <a:t>Create / open a container</a:t>
            </a:r>
          </a:p>
          <a:p>
            <a:r>
              <a:rPr lang="en-US" dirty="0"/>
              <a:t>Access an object in the container through the unique </a:t>
            </a:r>
            <a:r>
              <a:rPr lang="en-US" dirty="0" err="1"/>
              <a:t>oid</a:t>
            </a:r>
            <a:endParaRPr lang="en-US" dirty="0"/>
          </a:p>
          <a:p>
            <a:pPr lvl="1"/>
            <a:r>
              <a:rPr lang="en-US" dirty="0"/>
              <a:t>Open object, update/fetch/list, close object</a:t>
            </a:r>
          </a:p>
          <a:p>
            <a:pPr lvl="1"/>
            <a:r>
              <a:rPr lang="en-US" dirty="0"/>
              <a:t>Transaction API available</a:t>
            </a:r>
          </a:p>
          <a:p>
            <a:r>
              <a:rPr lang="en-US" dirty="0"/>
              <a:t>Close container &amp; disconnect from pool</a:t>
            </a:r>
          </a:p>
        </p:txBody>
      </p:sp>
    </p:spTree>
    <p:extLst>
      <p:ext uri="{BB962C8B-B14F-4D97-AF65-F5344CB8AC3E}">
        <p14:creationId xmlns:p14="http://schemas.microsoft.com/office/powerpoint/2010/main" val="404234481"/>
      </p:ext>
    </p:extLst>
  </p:cSld>
  <p:clrMapOvr>
    <a:masterClrMapping/>
  </p:clrMapOvr>
  <mc:AlternateContent xmlns:mc="http://schemas.openxmlformats.org/markup-compatibility/2006" xmlns:p14="http://schemas.microsoft.com/office/powerpoint/2010/main">
    <mc:Choice Requires="p14">
      <p:transition spd="med" p14:dur="700" advTm="299728">
        <p:fade/>
      </p:transition>
    </mc:Choice>
    <mc:Fallback xmlns="">
      <p:transition spd="med" advTm="299728">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C53C-0CDD-F044-9AC7-B9DE3A4A7343}"/>
              </a:ext>
            </a:extLst>
          </p:cNvPr>
          <p:cNvSpPr>
            <a:spLocks noGrp="1"/>
          </p:cNvSpPr>
          <p:nvPr>
            <p:ph type="title"/>
          </p:nvPr>
        </p:nvSpPr>
        <p:spPr/>
        <p:txBody>
          <a:bodyPr/>
          <a:lstStyle/>
          <a:p>
            <a:r>
              <a:rPr lang="en-US" dirty="0"/>
              <a:t>Connect to Pool</a:t>
            </a:r>
          </a:p>
        </p:txBody>
      </p:sp>
      <p:sp>
        <p:nvSpPr>
          <p:cNvPr id="3" name="Content Placeholder 2">
            <a:extLst>
              <a:ext uri="{FF2B5EF4-FFF2-40B4-BE49-F238E27FC236}">
                <a16:creationId xmlns:a16="http://schemas.microsoft.com/office/drawing/2014/main" id="{16EEFBFA-737B-6841-9C43-38387D7EE9A3}"/>
              </a:ext>
            </a:extLst>
          </p:cNvPr>
          <p:cNvSpPr>
            <a:spLocks noGrp="1"/>
          </p:cNvSpPr>
          <p:nvPr>
            <p:ph idx="1"/>
          </p:nvPr>
        </p:nvSpPr>
        <p:spPr/>
        <p:txBody>
          <a:bodyPr>
            <a:normAutofit fontScale="92500" lnSpcReduction="20000"/>
          </a:bodyPr>
          <a:lstStyle/>
          <a:p>
            <a:r>
              <a:rPr lang="en-US" dirty="0"/>
              <a:t>First thing you usually do in your program is initialize DAOS and connect to your pool:</a:t>
            </a:r>
          </a:p>
          <a:p>
            <a:r>
              <a:rPr lang="en-US" sz="2000" dirty="0">
                <a:solidFill>
                  <a:srgbClr val="2D961E"/>
                </a:solidFill>
                <a:latin typeface="Menlo" panose="020B0609030804020204" pitchFamily="49" charset="0"/>
              </a:rPr>
              <a:t>int </a:t>
            </a:r>
            <a:r>
              <a:rPr lang="en-US" sz="2000" dirty="0" err="1">
                <a:solidFill>
                  <a:srgbClr val="4A00FF"/>
                </a:solidFill>
                <a:latin typeface="Menlo" panose="020B0609030804020204" pitchFamily="49" charset="0"/>
              </a:rPr>
              <a:t>daos_init</a:t>
            </a:r>
            <a:r>
              <a:rPr lang="en-US" sz="2000" dirty="0">
                <a:solidFill>
                  <a:srgbClr val="000000"/>
                </a:solidFill>
                <a:latin typeface="Menlo" panose="020B0609030804020204" pitchFamily="49" charset="0"/>
              </a:rPr>
              <a:t>(</a:t>
            </a:r>
            <a:r>
              <a:rPr lang="en-US" sz="2000" dirty="0">
                <a:solidFill>
                  <a:srgbClr val="2D961E"/>
                </a:solidFill>
                <a:latin typeface="Menlo" panose="020B0609030804020204" pitchFamily="49" charset="0"/>
              </a:rPr>
              <a:t>void</a:t>
            </a:r>
            <a:r>
              <a:rPr lang="en-US" sz="2000" dirty="0">
                <a:solidFill>
                  <a:srgbClr val="000000"/>
                </a:solidFill>
                <a:latin typeface="Menlo" panose="020B0609030804020204" pitchFamily="49" charset="0"/>
              </a:rPr>
              <a:t>);</a:t>
            </a:r>
            <a:endParaRPr lang="en-US" sz="2000" dirty="0">
              <a:latin typeface="Courier" pitchFamily="2" charset="0"/>
            </a:endParaRPr>
          </a:p>
          <a:p>
            <a:r>
              <a:rPr lang="en-US" sz="2000" dirty="0">
                <a:solidFill>
                  <a:srgbClr val="2D961E"/>
                </a:solidFill>
                <a:latin typeface="Menlo" panose="020B0609030804020204" pitchFamily="49" charset="0"/>
              </a:rPr>
              <a:t>int </a:t>
            </a:r>
            <a:r>
              <a:rPr lang="en-US" sz="2000" dirty="0" err="1">
                <a:solidFill>
                  <a:srgbClr val="4A00FF"/>
                </a:solidFill>
                <a:latin typeface="Menlo" panose="020B0609030804020204" pitchFamily="49" charset="0"/>
              </a:rPr>
              <a:t>daos_pool_connect</a:t>
            </a:r>
            <a:r>
              <a:rPr lang="en-US" sz="2000" dirty="0">
                <a:solidFill>
                  <a:srgbClr val="000000"/>
                </a:solidFill>
                <a:latin typeface="Menlo" panose="020B0609030804020204" pitchFamily="49" charset="0"/>
              </a:rPr>
              <a:t>(</a:t>
            </a:r>
            <a:r>
              <a:rPr lang="en-US" sz="2000" dirty="0">
                <a:solidFill>
                  <a:srgbClr val="C200FF"/>
                </a:solidFill>
                <a:latin typeface="Menlo" panose="020B0609030804020204" pitchFamily="49" charset="0"/>
              </a:rPr>
              <a:t>const</a:t>
            </a:r>
            <a:r>
              <a:rPr lang="en-US" sz="2000" dirty="0">
                <a:solidFill>
                  <a:srgbClr val="000000"/>
                </a:solidFill>
                <a:latin typeface="Menlo" panose="020B0609030804020204" pitchFamily="49" charset="0"/>
              </a:rPr>
              <a:t> </a:t>
            </a:r>
            <a:r>
              <a:rPr lang="en-US" sz="2000" dirty="0">
                <a:solidFill>
                  <a:srgbClr val="2D961E"/>
                </a:solidFill>
                <a:latin typeface="Menlo" panose="020B0609030804020204" pitchFamily="49" charset="0"/>
              </a:rPr>
              <a:t>char</a:t>
            </a:r>
            <a:r>
              <a:rPr lang="en-US" sz="2000" dirty="0">
                <a:solidFill>
                  <a:srgbClr val="000000"/>
                </a:solidFill>
                <a:latin typeface="Menlo" panose="020B0609030804020204" pitchFamily="49" charset="0"/>
              </a:rPr>
              <a:t> *</a:t>
            </a:r>
            <a:r>
              <a:rPr lang="en-US" sz="2000" dirty="0">
                <a:solidFill>
                  <a:srgbClr val="C1651C"/>
                </a:solidFill>
                <a:latin typeface="Menlo" panose="020B0609030804020204" pitchFamily="49" charset="0"/>
              </a:rPr>
              <a:t>pool</a:t>
            </a:r>
            <a:r>
              <a:rPr lang="en-US" sz="2000" dirty="0">
                <a:solidFill>
                  <a:srgbClr val="000000"/>
                </a:solidFill>
                <a:latin typeface="Menlo" panose="020B0609030804020204" pitchFamily="49" charset="0"/>
              </a:rPr>
              <a:t>, </a:t>
            </a:r>
            <a:r>
              <a:rPr lang="en-US" sz="2000" dirty="0">
                <a:solidFill>
                  <a:srgbClr val="C200FF"/>
                </a:solidFill>
                <a:latin typeface="Menlo" panose="020B0609030804020204" pitchFamily="49" charset="0"/>
              </a:rPr>
              <a:t>const</a:t>
            </a:r>
            <a:r>
              <a:rPr lang="en-US" sz="2000" dirty="0">
                <a:solidFill>
                  <a:srgbClr val="000000"/>
                </a:solidFill>
                <a:latin typeface="Menlo" panose="020B0609030804020204" pitchFamily="49" charset="0"/>
              </a:rPr>
              <a:t> </a:t>
            </a:r>
            <a:r>
              <a:rPr lang="en-US" sz="2000" dirty="0">
                <a:solidFill>
                  <a:srgbClr val="2D961E"/>
                </a:solidFill>
                <a:latin typeface="Menlo" panose="020B0609030804020204" pitchFamily="49" charset="0"/>
              </a:rPr>
              <a:t>char</a:t>
            </a:r>
            <a:r>
              <a:rPr lang="en-US" sz="2000" dirty="0">
                <a:solidFill>
                  <a:srgbClr val="000000"/>
                </a:solidFill>
                <a:latin typeface="Menlo" panose="020B0609030804020204" pitchFamily="49" charset="0"/>
              </a:rPr>
              <a:t> *</a:t>
            </a:r>
            <a:r>
              <a:rPr lang="en-US" sz="2000" dirty="0">
                <a:solidFill>
                  <a:srgbClr val="C1651C"/>
                </a:solidFill>
                <a:latin typeface="Menlo" panose="020B0609030804020204" pitchFamily="49" charset="0"/>
              </a:rPr>
              <a:t>sys</a:t>
            </a:r>
            <a:r>
              <a:rPr lang="en-US" sz="2000" dirty="0">
                <a:solidFill>
                  <a:srgbClr val="000000"/>
                </a:solidFill>
                <a:latin typeface="Menlo" panose="020B0609030804020204" pitchFamily="49" charset="0"/>
              </a:rPr>
              <a:t>, </a:t>
            </a:r>
            <a:r>
              <a:rPr lang="en-US" sz="2000" dirty="0">
                <a:solidFill>
                  <a:srgbClr val="2D961E"/>
                </a:solidFill>
                <a:latin typeface="Menlo" panose="020B0609030804020204" pitchFamily="49" charset="0"/>
              </a:rPr>
              <a:t>unsigned</a:t>
            </a:r>
            <a:r>
              <a:rPr lang="en-US" sz="2000" dirty="0">
                <a:solidFill>
                  <a:srgbClr val="000000"/>
                </a:solidFill>
                <a:latin typeface="Menlo" panose="020B0609030804020204" pitchFamily="49" charset="0"/>
              </a:rPr>
              <a:t> </a:t>
            </a:r>
            <a:r>
              <a:rPr lang="en-US" sz="2000" dirty="0">
                <a:solidFill>
                  <a:srgbClr val="2D961E"/>
                </a:solidFill>
                <a:latin typeface="Menlo" panose="020B0609030804020204" pitchFamily="49" charset="0"/>
              </a:rPr>
              <a:t>int</a:t>
            </a:r>
            <a:r>
              <a:rPr lang="en-US" sz="2000" dirty="0">
                <a:solidFill>
                  <a:srgbClr val="000000"/>
                </a:solidFill>
                <a:latin typeface="Menlo" panose="020B0609030804020204" pitchFamily="49" charset="0"/>
              </a:rPr>
              <a:t> </a:t>
            </a:r>
            <a:r>
              <a:rPr lang="en-US" sz="2000" dirty="0">
                <a:solidFill>
                  <a:srgbClr val="C1651C"/>
                </a:solidFill>
                <a:latin typeface="Menlo" panose="020B0609030804020204" pitchFamily="49" charset="0"/>
              </a:rPr>
              <a:t>flags</a:t>
            </a:r>
            <a:r>
              <a:rPr lang="en-US" sz="2000" dirty="0">
                <a:solidFill>
                  <a:srgbClr val="000000"/>
                </a:solidFill>
                <a:latin typeface="Menlo" panose="020B0609030804020204" pitchFamily="49" charset="0"/>
              </a:rPr>
              <a:t>,</a:t>
            </a:r>
            <a:r>
              <a:rPr lang="en-US" sz="2000" dirty="0">
                <a:solidFill>
                  <a:srgbClr val="2D961E"/>
                </a:solidFill>
                <a:latin typeface="Menlo" panose="020B0609030804020204" pitchFamily="49" charset="0"/>
              </a:rPr>
              <a:t> </a:t>
            </a:r>
            <a:r>
              <a:rPr lang="en-US" sz="2000" dirty="0" err="1">
                <a:solidFill>
                  <a:srgbClr val="2D961E"/>
                </a:solidFill>
                <a:latin typeface="Menlo" panose="020B0609030804020204" pitchFamily="49" charset="0"/>
              </a:rPr>
              <a:t>daos_handle_t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poh</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daos_pool_info_t</a:t>
            </a:r>
            <a:r>
              <a:rPr lang="en-US" sz="2000" dirty="0">
                <a:solidFill>
                  <a:srgbClr val="000000"/>
                </a:solidFill>
                <a:latin typeface="Menlo" panose="020B0609030804020204" pitchFamily="49" charset="0"/>
              </a:rPr>
              <a:t> *</a:t>
            </a:r>
            <a:r>
              <a:rPr lang="en-US" sz="2000" dirty="0">
                <a:solidFill>
                  <a:srgbClr val="C1651C"/>
                </a:solidFill>
                <a:latin typeface="Menlo" panose="020B0609030804020204" pitchFamily="49" charset="0"/>
              </a:rPr>
              <a:t>info</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daos_event_t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ev</a:t>
            </a:r>
            <a:r>
              <a:rPr lang="en-US" sz="2000" dirty="0">
                <a:solidFill>
                  <a:srgbClr val="000000"/>
                </a:solidFill>
                <a:latin typeface="Menlo" panose="020B0609030804020204" pitchFamily="49" charset="0"/>
              </a:rPr>
              <a:t>);</a:t>
            </a:r>
            <a:endParaRPr lang="en-US" sz="2000" dirty="0">
              <a:solidFill>
                <a:srgbClr val="2D961E"/>
              </a:solidFill>
              <a:latin typeface="Menlo" panose="020B0609030804020204" pitchFamily="49" charset="0"/>
            </a:endParaRPr>
          </a:p>
          <a:p>
            <a:r>
              <a:rPr lang="en-US" dirty="0"/>
              <a:t>When finished, disconnect from your pool and finalize </a:t>
            </a:r>
            <a:r>
              <a:rPr lang="en-US" dirty="0" err="1"/>
              <a:t>daos</a:t>
            </a:r>
            <a:r>
              <a:rPr lang="en-US" dirty="0"/>
              <a:t>:</a:t>
            </a:r>
            <a:endParaRPr lang="en-US" dirty="0">
              <a:solidFill>
                <a:srgbClr val="2D961E"/>
              </a:solidFill>
              <a:latin typeface="Menlo" panose="020B0609030804020204" pitchFamily="49" charset="0"/>
            </a:endParaRPr>
          </a:p>
          <a:p>
            <a:r>
              <a:rPr lang="en-US" sz="2000" dirty="0">
                <a:solidFill>
                  <a:srgbClr val="2D961E"/>
                </a:solidFill>
                <a:latin typeface="Menlo" panose="020B0609030804020204" pitchFamily="49" charset="0"/>
              </a:rPr>
              <a:t>int </a:t>
            </a:r>
            <a:r>
              <a:rPr lang="en-US" sz="2000" dirty="0" err="1">
                <a:solidFill>
                  <a:srgbClr val="4A00FF"/>
                </a:solidFill>
                <a:latin typeface="Menlo" panose="020B0609030804020204" pitchFamily="49" charset="0"/>
              </a:rPr>
              <a:t>daos_pool_disconnect</a:t>
            </a:r>
            <a:r>
              <a:rPr lang="en-US" sz="2000" dirty="0">
                <a:solidFill>
                  <a:srgbClr val="000000"/>
                </a:solidFill>
                <a:latin typeface="Menlo" panose="020B0609030804020204" pitchFamily="49" charset="0"/>
              </a:rPr>
              <a:t>(</a:t>
            </a:r>
            <a:r>
              <a:rPr lang="en-US" sz="2000" dirty="0" err="1">
                <a:solidFill>
                  <a:srgbClr val="2D961E"/>
                </a:solidFill>
                <a:latin typeface="Menlo" panose="020B0609030804020204" pitchFamily="49" charset="0"/>
              </a:rPr>
              <a:t>daos_handle_t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poh</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daos_event_t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ev</a:t>
            </a:r>
            <a:r>
              <a:rPr lang="en-US" sz="2000" dirty="0">
                <a:solidFill>
                  <a:srgbClr val="000000"/>
                </a:solidFill>
                <a:latin typeface="Menlo" panose="020B0609030804020204" pitchFamily="49" charset="0"/>
              </a:rPr>
              <a:t>);</a:t>
            </a:r>
          </a:p>
          <a:p>
            <a:r>
              <a:rPr lang="en-US" sz="2000" dirty="0">
                <a:solidFill>
                  <a:srgbClr val="2D961E"/>
                </a:solidFill>
                <a:latin typeface="Menlo" panose="020B0609030804020204" pitchFamily="49" charset="0"/>
              </a:rPr>
              <a:t>int </a:t>
            </a:r>
            <a:r>
              <a:rPr lang="en-US" sz="2000" dirty="0" err="1">
                <a:solidFill>
                  <a:srgbClr val="4A00FF"/>
                </a:solidFill>
                <a:latin typeface="Menlo" panose="020B0609030804020204" pitchFamily="49" charset="0"/>
              </a:rPr>
              <a:t>daos_fini</a:t>
            </a:r>
            <a:r>
              <a:rPr lang="en-US" sz="2000" dirty="0">
                <a:solidFill>
                  <a:srgbClr val="000000"/>
                </a:solidFill>
                <a:latin typeface="Menlo" panose="020B0609030804020204" pitchFamily="49" charset="0"/>
              </a:rPr>
              <a:t>(</a:t>
            </a:r>
            <a:r>
              <a:rPr lang="en-US" sz="2000" dirty="0">
                <a:solidFill>
                  <a:srgbClr val="2D961E"/>
                </a:solidFill>
                <a:latin typeface="Menlo" panose="020B0609030804020204" pitchFamily="49" charset="0"/>
              </a:rPr>
              <a:t>void</a:t>
            </a:r>
            <a:r>
              <a:rPr lang="en-US" sz="2000" dirty="0">
                <a:solidFill>
                  <a:srgbClr val="000000"/>
                </a:solidFill>
                <a:latin typeface="Menlo" panose="020B0609030804020204" pitchFamily="49" charset="0"/>
              </a:rPr>
              <a:t>);</a:t>
            </a:r>
            <a:endParaRPr lang="en-US" sz="2000" dirty="0">
              <a:latin typeface="Courier" pitchFamily="2" charset="0"/>
            </a:endParaRPr>
          </a:p>
          <a:p>
            <a:r>
              <a:rPr lang="en-US" dirty="0"/>
              <a:t>In an MPI program, consider connecting only from 1 client, and sharing the pool handle (</a:t>
            </a:r>
            <a:r>
              <a:rPr lang="en-US" dirty="0" err="1"/>
              <a:t>poh</a:t>
            </a:r>
            <a:r>
              <a:rPr lang="en-US" dirty="0"/>
              <a:t>) using the pool l2g, g2l functions:</a:t>
            </a:r>
          </a:p>
          <a:p>
            <a:pPr lvl="1"/>
            <a:r>
              <a:rPr lang="en-US" dirty="0"/>
              <a:t>daos_pool_local2global</a:t>
            </a:r>
          </a:p>
          <a:p>
            <a:pPr lvl="1"/>
            <a:r>
              <a:rPr lang="en-US" dirty="0"/>
              <a:t>daos_pool_global2local</a:t>
            </a:r>
          </a:p>
        </p:txBody>
      </p:sp>
    </p:spTree>
    <p:extLst>
      <p:ext uri="{BB962C8B-B14F-4D97-AF65-F5344CB8AC3E}">
        <p14:creationId xmlns:p14="http://schemas.microsoft.com/office/powerpoint/2010/main" val="32097002"/>
      </p:ext>
    </p:extLst>
  </p:cSld>
  <p:clrMapOvr>
    <a:masterClrMapping/>
  </p:clrMapOvr>
  <mc:AlternateContent xmlns:mc="http://schemas.openxmlformats.org/markup-compatibility/2006" xmlns:p14="http://schemas.microsoft.com/office/powerpoint/2010/main">
    <mc:Choice Requires="p14">
      <p:transition spd="med" p14:dur="700" advTm="143528">
        <p:fade/>
      </p:transition>
    </mc:Choice>
    <mc:Fallback xmlns="">
      <p:transition spd="med" advTm="14352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B6F620-2E97-1344-9490-2415054A4514}"/>
              </a:ext>
            </a:extLst>
          </p:cNvPr>
          <p:cNvSpPr>
            <a:spLocks noGrp="1"/>
          </p:cNvSpPr>
          <p:nvPr>
            <p:ph type="title"/>
          </p:nvPr>
        </p:nvSpPr>
        <p:spPr/>
        <p:txBody>
          <a:bodyPr/>
          <a:lstStyle/>
          <a:p>
            <a:r>
              <a:rPr lang="en-US" dirty="0"/>
              <a:t>Creating a Container</a:t>
            </a:r>
          </a:p>
        </p:txBody>
      </p:sp>
      <p:sp>
        <p:nvSpPr>
          <p:cNvPr id="9" name="Content Placeholder 8">
            <a:extLst>
              <a:ext uri="{FF2B5EF4-FFF2-40B4-BE49-F238E27FC236}">
                <a16:creationId xmlns:a16="http://schemas.microsoft.com/office/drawing/2014/main" id="{5148CCAE-3FAF-CD41-AE74-F37486803F8F}"/>
              </a:ext>
            </a:extLst>
          </p:cNvPr>
          <p:cNvSpPr>
            <a:spLocks noGrp="1"/>
          </p:cNvSpPr>
          <p:nvPr>
            <p:ph idx="1"/>
          </p:nvPr>
        </p:nvSpPr>
        <p:spPr/>
        <p:txBody>
          <a:bodyPr>
            <a:normAutofit/>
          </a:bodyPr>
          <a:lstStyle/>
          <a:p>
            <a:r>
              <a:rPr lang="en-US" dirty="0"/>
              <a:t>Using the </a:t>
            </a:r>
            <a:r>
              <a:rPr lang="en-US" dirty="0" err="1"/>
              <a:t>daos</a:t>
            </a:r>
            <a:r>
              <a:rPr lang="en-US" dirty="0"/>
              <a:t> tool:</a:t>
            </a:r>
          </a:p>
          <a:p>
            <a:pPr marL="0" indent="0">
              <a:buNone/>
            </a:pPr>
            <a:r>
              <a:rPr lang="en-US" sz="2000" dirty="0">
                <a:latin typeface="Courier" pitchFamily="2" charset="0"/>
              </a:rPr>
              <a:t>daos </a:t>
            </a:r>
            <a:r>
              <a:rPr lang="en-US" sz="2000" dirty="0" err="1">
                <a:latin typeface="Courier" pitchFamily="2" charset="0"/>
              </a:rPr>
              <a:t>cont</a:t>
            </a:r>
            <a:r>
              <a:rPr lang="en-US" sz="2000" dirty="0">
                <a:latin typeface="Courier" pitchFamily="2" charset="0"/>
              </a:rPr>
              <a:t> create </a:t>
            </a:r>
            <a:r>
              <a:rPr lang="en-US" sz="2000" dirty="0" err="1">
                <a:latin typeface="Courier" pitchFamily="2" charset="0"/>
              </a:rPr>
              <a:t>mypool</a:t>
            </a:r>
            <a:r>
              <a:rPr lang="en-US" sz="2000" dirty="0">
                <a:latin typeface="Courier" pitchFamily="2" charset="0"/>
              </a:rPr>
              <a:t> </a:t>
            </a:r>
            <a:r>
              <a:rPr lang="en-US" sz="2000" dirty="0" err="1">
                <a:latin typeface="Courier" pitchFamily="2" charset="0"/>
              </a:rPr>
              <a:t>mycont</a:t>
            </a:r>
            <a:endParaRPr lang="en-US" sz="2000" dirty="0">
              <a:latin typeface="Courier" pitchFamily="2" charset="0"/>
            </a:endParaRPr>
          </a:p>
          <a:p>
            <a:endParaRPr lang="en-US" dirty="0"/>
          </a:p>
          <a:p>
            <a:pPr marL="0" indent="0">
              <a:buNone/>
            </a:pPr>
            <a:endParaRPr lang="en-US" dirty="0"/>
          </a:p>
          <a:p>
            <a:r>
              <a:rPr lang="en-US" dirty="0"/>
              <a:t>Using the API:</a:t>
            </a:r>
          </a:p>
          <a:p>
            <a:r>
              <a:rPr lang="en-US" sz="2000" dirty="0">
                <a:solidFill>
                  <a:srgbClr val="2D961E"/>
                </a:solidFill>
                <a:latin typeface="Menlo" panose="020B0609030804020204" pitchFamily="49" charset="0"/>
              </a:rPr>
              <a:t>int </a:t>
            </a:r>
            <a:r>
              <a:rPr lang="en-US" sz="2000" dirty="0" err="1">
                <a:solidFill>
                  <a:srgbClr val="4A00FF"/>
                </a:solidFill>
                <a:latin typeface="Menlo" panose="020B0609030804020204" pitchFamily="49" charset="0"/>
              </a:rPr>
              <a:t>daos_cont_create_with_label</a:t>
            </a:r>
            <a:r>
              <a:rPr lang="en-US" sz="2000" dirty="0">
                <a:solidFill>
                  <a:srgbClr val="4A00FF"/>
                </a:solidFill>
                <a:latin typeface="Menlo" panose="020B0609030804020204" pitchFamily="49" charset="0"/>
              </a:rPr>
              <a:t> </a:t>
            </a:r>
            <a:r>
              <a:rPr lang="en-US" sz="2000" dirty="0">
                <a:solidFill>
                  <a:srgbClr val="000000"/>
                </a:solidFill>
                <a:latin typeface="Menlo" panose="020B0609030804020204" pitchFamily="49" charset="0"/>
              </a:rPr>
              <a:t>(</a:t>
            </a:r>
            <a:r>
              <a:rPr lang="en-US" sz="2000" dirty="0" err="1">
                <a:solidFill>
                  <a:srgbClr val="107702"/>
                </a:solidFill>
                <a:latin typeface="Menlo" panose="020B0609030804020204" pitchFamily="49" charset="0"/>
              </a:rPr>
              <a:t>daos_handle_t</a:t>
            </a:r>
            <a:r>
              <a:rPr lang="en-US" sz="2000" dirty="0">
                <a:solidFill>
                  <a:srgbClr val="000000"/>
                </a:solidFill>
                <a:latin typeface="Menlo" panose="020B0609030804020204" pitchFamily="49" charset="0"/>
              </a:rPr>
              <a:t> </a:t>
            </a:r>
            <a:r>
              <a:rPr lang="en-US" sz="2000" dirty="0" err="1">
                <a:solidFill>
                  <a:srgbClr val="9E4C04"/>
                </a:solidFill>
                <a:latin typeface="Menlo" panose="020B0609030804020204" pitchFamily="49" charset="0"/>
              </a:rPr>
              <a:t>poh</a:t>
            </a:r>
            <a:r>
              <a:rPr lang="en-US" sz="2000" dirty="0">
                <a:solidFill>
                  <a:srgbClr val="000000"/>
                </a:solidFill>
                <a:latin typeface="Menlo" panose="020B0609030804020204" pitchFamily="49" charset="0"/>
              </a:rPr>
              <a:t>, </a:t>
            </a:r>
            <a:r>
              <a:rPr lang="en-US" sz="2000" dirty="0">
                <a:solidFill>
                  <a:srgbClr val="9D00FF"/>
                </a:solidFill>
                <a:latin typeface="Menlo" panose="020B0609030804020204" pitchFamily="49" charset="0"/>
              </a:rPr>
              <a:t>const</a:t>
            </a:r>
            <a:r>
              <a:rPr lang="en-US" sz="2000" dirty="0">
                <a:solidFill>
                  <a:srgbClr val="000000"/>
                </a:solidFill>
                <a:latin typeface="Menlo" panose="020B0609030804020204" pitchFamily="49" charset="0"/>
              </a:rPr>
              <a:t> </a:t>
            </a:r>
            <a:r>
              <a:rPr lang="en-US" sz="2000" dirty="0">
                <a:solidFill>
                  <a:srgbClr val="107702"/>
                </a:solidFill>
                <a:latin typeface="Menlo" panose="020B0609030804020204" pitchFamily="49" charset="0"/>
              </a:rPr>
              <a:t>char</a:t>
            </a:r>
            <a:r>
              <a:rPr lang="en-US" sz="2000" dirty="0">
                <a:solidFill>
                  <a:srgbClr val="000000"/>
                </a:solidFill>
                <a:latin typeface="Menlo" panose="020B0609030804020204" pitchFamily="49" charset="0"/>
              </a:rPr>
              <a:t> *</a:t>
            </a:r>
            <a:r>
              <a:rPr lang="en-US" sz="2000" dirty="0">
                <a:solidFill>
                  <a:srgbClr val="9E4C04"/>
                </a:solidFill>
                <a:latin typeface="Menlo" panose="020B0609030804020204" pitchFamily="49" charset="0"/>
              </a:rPr>
              <a:t>label</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daos_prop_t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cont_prop</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uuid_t</a:t>
            </a:r>
            <a:r>
              <a:rPr lang="en-US" sz="2000" dirty="0">
                <a:solidFill>
                  <a:srgbClr val="000000"/>
                </a:solidFill>
                <a:latin typeface="Menlo" panose="020B0609030804020204" pitchFamily="49" charset="0"/>
              </a:rPr>
              <a:t> *</a:t>
            </a:r>
            <a:r>
              <a:rPr lang="en-US" sz="2000" dirty="0">
                <a:solidFill>
                  <a:srgbClr val="C1651C"/>
                </a:solidFill>
                <a:latin typeface="Menlo" panose="020B0609030804020204" pitchFamily="49" charset="0"/>
              </a:rPr>
              <a:t>uuid</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daos_event_t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ev</a:t>
            </a:r>
            <a:r>
              <a:rPr lang="en-US" sz="2000" dirty="0">
                <a:solidFill>
                  <a:srgbClr val="000000"/>
                </a:solidFill>
                <a:latin typeface="Menlo" panose="020B0609030804020204" pitchFamily="49" charset="0"/>
              </a:rPr>
              <a:t>);</a:t>
            </a:r>
            <a:endParaRPr lang="en-US" sz="2000" dirty="0"/>
          </a:p>
          <a:p>
            <a:r>
              <a:rPr lang="en-US" sz="2000" dirty="0">
                <a:solidFill>
                  <a:srgbClr val="2D961E"/>
                </a:solidFill>
                <a:latin typeface="Menlo" panose="020B0609030804020204" pitchFamily="49" charset="0"/>
              </a:rPr>
              <a:t>int </a:t>
            </a:r>
            <a:r>
              <a:rPr lang="en-US" sz="2000" dirty="0" err="1">
                <a:solidFill>
                  <a:srgbClr val="4A00FF"/>
                </a:solidFill>
                <a:latin typeface="Menlo" panose="020B0609030804020204" pitchFamily="49" charset="0"/>
              </a:rPr>
              <a:t>daos_cont_destroy</a:t>
            </a:r>
            <a:r>
              <a:rPr lang="en-US" sz="2000" dirty="0">
                <a:solidFill>
                  <a:srgbClr val="000000"/>
                </a:solidFill>
                <a:latin typeface="Menlo" panose="020B0609030804020204" pitchFamily="49" charset="0"/>
              </a:rPr>
              <a:t>(</a:t>
            </a:r>
            <a:r>
              <a:rPr lang="en-US" sz="2000" dirty="0" err="1">
                <a:solidFill>
                  <a:srgbClr val="2D961E"/>
                </a:solidFill>
                <a:latin typeface="Menlo" panose="020B0609030804020204" pitchFamily="49" charset="0"/>
              </a:rPr>
              <a:t>daos_handle_t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poh</a:t>
            </a:r>
            <a:r>
              <a:rPr lang="en-US" sz="2000" dirty="0">
                <a:solidFill>
                  <a:srgbClr val="000000"/>
                </a:solidFill>
                <a:latin typeface="Menlo" panose="020B0609030804020204" pitchFamily="49" charset="0"/>
              </a:rPr>
              <a:t>, </a:t>
            </a:r>
            <a:r>
              <a:rPr lang="en-US" sz="2000" dirty="0">
                <a:solidFill>
                  <a:srgbClr val="C200FF"/>
                </a:solidFill>
                <a:latin typeface="Menlo" panose="020B0609030804020204" pitchFamily="49" charset="0"/>
              </a:rPr>
              <a:t>const</a:t>
            </a:r>
            <a:r>
              <a:rPr lang="en-US" sz="2000" dirty="0">
                <a:solidFill>
                  <a:srgbClr val="000000"/>
                </a:solidFill>
                <a:latin typeface="Menlo" panose="020B0609030804020204" pitchFamily="49" charset="0"/>
              </a:rPr>
              <a:t> </a:t>
            </a:r>
            <a:r>
              <a:rPr lang="en-US" sz="2000" dirty="0">
                <a:solidFill>
                  <a:srgbClr val="2D961E"/>
                </a:solidFill>
                <a:latin typeface="Menlo" panose="020B0609030804020204" pitchFamily="49" charset="0"/>
              </a:rPr>
              <a:t>char</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cont</a:t>
            </a:r>
            <a:r>
              <a:rPr lang="en-US" sz="2000" dirty="0">
                <a:solidFill>
                  <a:srgbClr val="000000"/>
                </a:solidFill>
                <a:latin typeface="Menlo" panose="020B0609030804020204" pitchFamily="49" charset="0"/>
              </a:rPr>
              <a:t>, </a:t>
            </a:r>
            <a:r>
              <a:rPr lang="en-US" sz="2000" dirty="0">
                <a:solidFill>
                  <a:srgbClr val="2D961E"/>
                </a:solidFill>
                <a:latin typeface="Menlo" panose="020B0609030804020204" pitchFamily="49" charset="0"/>
              </a:rPr>
              <a:t>int</a:t>
            </a:r>
            <a:r>
              <a:rPr lang="en-US" sz="2000" dirty="0">
                <a:solidFill>
                  <a:srgbClr val="000000"/>
                </a:solidFill>
                <a:latin typeface="Menlo" panose="020B0609030804020204" pitchFamily="49" charset="0"/>
              </a:rPr>
              <a:t> </a:t>
            </a:r>
            <a:r>
              <a:rPr lang="en-US" sz="2000" dirty="0">
                <a:solidFill>
                  <a:srgbClr val="C1651C"/>
                </a:solidFill>
                <a:latin typeface="Menlo" panose="020B0609030804020204" pitchFamily="49" charset="0"/>
              </a:rPr>
              <a:t>force</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daos_event_t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ev</a:t>
            </a:r>
            <a:r>
              <a:rPr lang="en-US" sz="2000" dirty="0">
                <a:solidFill>
                  <a:srgbClr val="000000"/>
                </a:solidFill>
                <a:latin typeface="Menlo" panose="020B0609030804020204" pitchFamily="49" charset="0"/>
              </a:rPr>
              <a:t>);</a:t>
            </a:r>
            <a:endParaRPr lang="en-US" sz="2000" dirty="0">
              <a:solidFill>
                <a:srgbClr val="2D961E"/>
              </a:solidFill>
              <a:latin typeface="Menlo" panose="020B0609030804020204" pitchFamily="49" charset="0"/>
            </a:endParaRPr>
          </a:p>
          <a:p>
            <a:endParaRPr lang="en-US" dirty="0"/>
          </a:p>
        </p:txBody>
      </p:sp>
      <p:pic>
        <p:nvPicPr>
          <p:cNvPr id="11" name="Picture 10" descr="Text, letter&#10;&#10;Description automatically generated">
            <a:extLst>
              <a:ext uri="{FF2B5EF4-FFF2-40B4-BE49-F238E27FC236}">
                <a16:creationId xmlns:a16="http://schemas.microsoft.com/office/drawing/2014/main" id="{9A75EA9C-0373-0248-9994-1D8E27797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15" y="2513570"/>
            <a:ext cx="6959600" cy="1130300"/>
          </a:xfrm>
          <a:prstGeom prst="rect">
            <a:avLst/>
          </a:prstGeom>
        </p:spPr>
      </p:pic>
    </p:spTree>
    <p:extLst>
      <p:ext uri="{BB962C8B-B14F-4D97-AF65-F5344CB8AC3E}">
        <p14:creationId xmlns:p14="http://schemas.microsoft.com/office/powerpoint/2010/main" val="1433979271"/>
      </p:ext>
    </p:extLst>
  </p:cSld>
  <p:clrMapOvr>
    <a:masterClrMapping/>
  </p:clrMapOvr>
  <mc:AlternateContent xmlns:mc="http://schemas.openxmlformats.org/markup-compatibility/2006" xmlns:p14="http://schemas.microsoft.com/office/powerpoint/2010/main">
    <mc:Choice Requires="p14">
      <p:transition spd="med" p14:dur="700" advTm="152863">
        <p:fade/>
      </p:transition>
    </mc:Choice>
    <mc:Fallback xmlns="">
      <p:transition spd="med" advTm="152863">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B6F620-2E97-1344-9490-2415054A4514}"/>
              </a:ext>
            </a:extLst>
          </p:cNvPr>
          <p:cNvSpPr>
            <a:spLocks noGrp="1"/>
          </p:cNvSpPr>
          <p:nvPr>
            <p:ph type="title"/>
          </p:nvPr>
        </p:nvSpPr>
        <p:spPr/>
        <p:txBody>
          <a:bodyPr/>
          <a:lstStyle/>
          <a:p>
            <a:r>
              <a:rPr lang="en-US" dirty="0"/>
              <a:t>Accessing a Container</a:t>
            </a:r>
          </a:p>
        </p:txBody>
      </p:sp>
      <p:sp>
        <p:nvSpPr>
          <p:cNvPr id="9" name="Content Placeholder 8">
            <a:extLst>
              <a:ext uri="{FF2B5EF4-FFF2-40B4-BE49-F238E27FC236}">
                <a16:creationId xmlns:a16="http://schemas.microsoft.com/office/drawing/2014/main" id="{5148CCAE-3FAF-CD41-AE74-F37486803F8F}"/>
              </a:ext>
            </a:extLst>
          </p:cNvPr>
          <p:cNvSpPr>
            <a:spLocks noGrp="1"/>
          </p:cNvSpPr>
          <p:nvPr>
            <p:ph idx="1"/>
          </p:nvPr>
        </p:nvSpPr>
        <p:spPr/>
        <p:txBody>
          <a:bodyPr>
            <a:normAutofit/>
          </a:bodyPr>
          <a:lstStyle/>
          <a:p>
            <a:r>
              <a:rPr lang="en-US" dirty="0"/>
              <a:t>Need to open a container to access object in it:</a:t>
            </a:r>
          </a:p>
          <a:p>
            <a:r>
              <a:rPr lang="en-US" sz="2000" dirty="0">
                <a:solidFill>
                  <a:srgbClr val="2D961E"/>
                </a:solidFill>
                <a:latin typeface="Menlo" panose="020B0609030804020204" pitchFamily="49" charset="0"/>
              </a:rPr>
              <a:t>int </a:t>
            </a:r>
            <a:r>
              <a:rPr lang="en-US" sz="2000" dirty="0" err="1">
                <a:solidFill>
                  <a:srgbClr val="4A00FF"/>
                </a:solidFill>
                <a:latin typeface="Menlo" panose="020B0609030804020204" pitchFamily="49" charset="0"/>
              </a:rPr>
              <a:t>daos_cont_open</a:t>
            </a:r>
            <a:r>
              <a:rPr lang="en-US" sz="2000" dirty="0">
                <a:solidFill>
                  <a:srgbClr val="000000"/>
                </a:solidFill>
                <a:latin typeface="Menlo" panose="020B0609030804020204" pitchFamily="49" charset="0"/>
              </a:rPr>
              <a:t>(</a:t>
            </a:r>
            <a:r>
              <a:rPr lang="en-US" sz="2000" dirty="0" err="1">
                <a:solidFill>
                  <a:srgbClr val="2D961E"/>
                </a:solidFill>
                <a:latin typeface="Menlo" panose="020B0609030804020204" pitchFamily="49" charset="0"/>
              </a:rPr>
              <a:t>daos_handle_t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poh</a:t>
            </a:r>
            <a:r>
              <a:rPr lang="en-US" sz="2000" dirty="0">
                <a:solidFill>
                  <a:srgbClr val="000000"/>
                </a:solidFill>
                <a:latin typeface="Menlo" panose="020B0609030804020204" pitchFamily="49" charset="0"/>
              </a:rPr>
              <a:t>, </a:t>
            </a:r>
            <a:r>
              <a:rPr lang="en-US" sz="2000" dirty="0">
                <a:solidFill>
                  <a:srgbClr val="C200FF"/>
                </a:solidFill>
                <a:latin typeface="Menlo" panose="020B0609030804020204" pitchFamily="49" charset="0"/>
              </a:rPr>
              <a:t>const</a:t>
            </a:r>
            <a:r>
              <a:rPr lang="en-US" sz="2000" dirty="0">
                <a:solidFill>
                  <a:srgbClr val="000000"/>
                </a:solidFill>
                <a:latin typeface="Menlo" panose="020B0609030804020204" pitchFamily="49" charset="0"/>
              </a:rPr>
              <a:t> </a:t>
            </a:r>
            <a:r>
              <a:rPr lang="en-US" sz="2000" dirty="0">
                <a:solidFill>
                  <a:srgbClr val="2D961E"/>
                </a:solidFill>
                <a:latin typeface="Menlo" panose="020B0609030804020204" pitchFamily="49" charset="0"/>
              </a:rPr>
              <a:t>char</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cont</a:t>
            </a:r>
            <a:r>
              <a:rPr lang="en-US" sz="2000" dirty="0">
                <a:solidFill>
                  <a:srgbClr val="000000"/>
                </a:solidFill>
                <a:latin typeface="Menlo" panose="020B0609030804020204" pitchFamily="49" charset="0"/>
              </a:rPr>
              <a:t>, </a:t>
            </a:r>
            <a:r>
              <a:rPr lang="en-US" sz="2000" dirty="0">
                <a:solidFill>
                  <a:srgbClr val="2D961E"/>
                </a:solidFill>
                <a:latin typeface="Menlo" panose="020B0609030804020204" pitchFamily="49" charset="0"/>
              </a:rPr>
              <a:t>unsigned</a:t>
            </a:r>
            <a:r>
              <a:rPr lang="en-US" sz="2000" dirty="0">
                <a:solidFill>
                  <a:srgbClr val="000000"/>
                </a:solidFill>
                <a:latin typeface="Menlo" panose="020B0609030804020204" pitchFamily="49" charset="0"/>
              </a:rPr>
              <a:t> </a:t>
            </a:r>
            <a:r>
              <a:rPr lang="en-US" sz="2000" dirty="0">
                <a:solidFill>
                  <a:srgbClr val="2D961E"/>
                </a:solidFill>
                <a:latin typeface="Menlo" panose="020B0609030804020204" pitchFamily="49" charset="0"/>
              </a:rPr>
              <a:t>int</a:t>
            </a:r>
            <a:r>
              <a:rPr lang="en-US" sz="2000" dirty="0">
                <a:solidFill>
                  <a:srgbClr val="000000"/>
                </a:solidFill>
                <a:latin typeface="Menlo" panose="020B0609030804020204" pitchFamily="49" charset="0"/>
              </a:rPr>
              <a:t> </a:t>
            </a:r>
            <a:r>
              <a:rPr lang="en-US" sz="2000" dirty="0">
                <a:solidFill>
                  <a:srgbClr val="C1651C"/>
                </a:solidFill>
                <a:latin typeface="Menlo" panose="020B0609030804020204" pitchFamily="49" charset="0"/>
              </a:rPr>
              <a:t>flags</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daos_handle_t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coh</a:t>
            </a:r>
            <a:r>
              <a:rPr lang="en-US" sz="2000" dirty="0">
                <a:solidFill>
                  <a:srgbClr val="000000"/>
                </a:solidFill>
                <a:latin typeface="Menlo" panose="020B0609030804020204" pitchFamily="49" charset="0"/>
              </a:rPr>
              <a:t>,</a:t>
            </a:r>
            <a:r>
              <a:rPr lang="en-US" sz="2000" dirty="0">
                <a:solidFill>
                  <a:srgbClr val="2D961E"/>
                </a:solidFill>
                <a:latin typeface="Menlo" panose="020B0609030804020204" pitchFamily="49" charset="0"/>
              </a:rPr>
              <a:t> </a:t>
            </a:r>
            <a:r>
              <a:rPr lang="en-US" sz="2000" dirty="0" err="1">
                <a:solidFill>
                  <a:srgbClr val="2D961E"/>
                </a:solidFill>
                <a:latin typeface="Menlo" panose="020B0609030804020204" pitchFamily="49" charset="0"/>
              </a:rPr>
              <a:t>daos_cont_info_t</a:t>
            </a:r>
            <a:r>
              <a:rPr lang="en-US" sz="2000" dirty="0">
                <a:solidFill>
                  <a:srgbClr val="000000"/>
                </a:solidFill>
                <a:latin typeface="Menlo" panose="020B0609030804020204" pitchFamily="49" charset="0"/>
              </a:rPr>
              <a:t> *</a:t>
            </a:r>
            <a:r>
              <a:rPr lang="en-US" sz="2000" dirty="0">
                <a:solidFill>
                  <a:srgbClr val="C1651C"/>
                </a:solidFill>
                <a:latin typeface="Menlo" panose="020B0609030804020204" pitchFamily="49" charset="0"/>
              </a:rPr>
              <a:t>info</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daos_event_t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ev</a:t>
            </a:r>
            <a:r>
              <a:rPr lang="en-US" sz="2000" dirty="0">
                <a:solidFill>
                  <a:srgbClr val="000000"/>
                </a:solidFill>
                <a:latin typeface="Menlo" panose="020B0609030804020204" pitchFamily="49" charset="0"/>
              </a:rPr>
              <a:t>);</a:t>
            </a:r>
            <a:endParaRPr lang="en-US" dirty="0"/>
          </a:p>
          <a:p>
            <a:r>
              <a:rPr lang="en-US" dirty="0"/>
              <a:t>Close container when done:</a:t>
            </a:r>
          </a:p>
          <a:p>
            <a:r>
              <a:rPr lang="en-US" sz="2000" dirty="0">
                <a:solidFill>
                  <a:srgbClr val="2D961E"/>
                </a:solidFill>
                <a:latin typeface="Menlo" panose="020B0609030804020204" pitchFamily="49" charset="0"/>
              </a:rPr>
              <a:t>int </a:t>
            </a:r>
            <a:r>
              <a:rPr lang="en-US" sz="2000" dirty="0" err="1">
                <a:solidFill>
                  <a:srgbClr val="4A00FF"/>
                </a:solidFill>
                <a:latin typeface="Menlo" panose="020B0609030804020204" pitchFamily="49" charset="0"/>
              </a:rPr>
              <a:t>daos_cont_close</a:t>
            </a:r>
            <a:r>
              <a:rPr lang="en-US" sz="2000" dirty="0">
                <a:solidFill>
                  <a:srgbClr val="000000"/>
                </a:solidFill>
                <a:latin typeface="Menlo" panose="020B0609030804020204" pitchFamily="49" charset="0"/>
              </a:rPr>
              <a:t>(</a:t>
            </a:r>
            <a:r>
              <a:rPr lang="en-US" sz="2000" dirty="0" err="1">
                <a:solidFill>
                  <a:srgbClr val="2D961E"/>
                </a:solidFill>
                <a:latin typeface="Menlo" panose="020B0609030804020204" pitchFamily="49" charset="0"/>
              </a:rPr>
              <a:t>daos_handle_t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coh</a:t>
            </a:r>
            <a:r>
              <a:rPr lang="en-US" sz="2000" dirty="0">
                <a:solidFill>
                  <a:srgbClr val="000000"/>
                </a:solidFill>
                <a:latin typeface="Menlo" panose="020B0609030804020204" pitchFamily="49" charset="0"/>
              </a:rPr>
              <a:t>, </a:t>
            </a:r>
            <a:r>
              <a:rPr lang="en-US" sz="2000" dirty="0" err="1">
                <a:solidFill>
                  <a:srgbClr val="2D961E"/>
                </a:solidFill>
                <a:latin typeface="Menlo" panose="020B0609030804020204" pitchFamily="49" charset="0"/>
              </a:rPr>
              <a:t>daos_event_t</a:t>
            </a:r>
            <a:r>
              <a:rPr lang="en-US" sz="2000" dirty="0">
                <a:solidFill>
                  <a:srgbClr val="000000"/>
                </a:solidFill>
                <a:latin typeface="Menlo" panose="020B0609030804020204" pitchFamily="49" charset="0"/>
              </a:rPr>
              <a:t> *</a:t>
            </a:r>
            <a:r>
              <a:rPr lang="en-US" sz="2000" dirty="0" err="1">
                <a:solidFill>
                  <a:srgbClr val="C1651C"/>
                </a:solidFill>
                <a:latin typeface="Menlo" panose="020B0609030804020204" pitchFamily="49" charset="0"/>
              </a:rPr>
              <a:t>ev</a:t>
            </a:r>
            <a:r>
              <a:rPr lang="en-US" sz="2000" dirty="0">
                <a:solidFill>
                  <a:srgbClr val="000000"/>
                </a:solidFill>
                <a:latin typeface="Menlo" panose="020B0609030804020204" pitchFamily="49" charset="0"/>
              </a:rPr>
              <a:t>);</a:t>
            </a:r>
            <a:endParaRPr lang="en-US" dirty="0">
              <a:solidFill>
                <a:srgbClr val="000000"/>
              </a:solidFill>
              <a:latin typeface="Menlo" panose="020B0609030804020204" pitchFamily="49" charset="0"/>
            </a:endParaRPr>
          </a:p>
          <a:p>
            <a:r>
              <a:rPr lang="en-US" dirty="0"/>
              <a:t>In an MPI program, consider opening only from 1 client, and sharing the container handle (</a:t>
            </a:r>
            <a:r>
              <a:rPr lang="en-US" dirty="0" err="1"/>
              <a:t>coh</a:t>
            </a:r>
            <a:r>
              <a:rPr lang="en-US" dirty="0"/>
              <a:t>) using the </a:t>
            </a:r>
            <a:r>
              <a:rPr lang="en-US" dirty="0" err="1"/>
              <a:t>cont</a:t>
            </a:r>
            <a:r>
              <a:rPr lang="en-US" dirty="0"/>
              <a:t> l2g, g2l functions:</a:t>
            </a:r>
          </a:p>
          <a:p>
            <a:pPr lvl="1"/>
            <a:r>
              <a:rPr lang="en-US" dirty="0"/>
              <a:t>daos_cont_local2global</a:t>
            </a:r>
          </a:p>
          <a:p>
            <a:pPr lvl="1"/>
            <a:r>
              <a:rPr lang="en-US" dirty="0"/>
              <a:t>daos_cont_global2local</a:t>
            </a:r>
          </a:p>
          <a:p>
            <a:endParaRPr lang="en-US" dirty="0"/>
          </a:p>
        </p:txBody>
      </p:sp>
    </p:spTree>
    <p:extLst>
      <p:ext uri="{BB962C8B-B14F-4D97-AF65-F5344CB8AC3E}">
        <p14:creationId xmlns:p14="http://schemas.microsoft.com/office/powerpoint/2010/main" val="3112028671"/>
      </p:ext>
    </p:extLst>
  </p:cSld>
  <p:clrMapOvr>
    <a:masterClrMapping/>
  </p:clrMapOvr>
  <mc:AlternateContent xmlns:mc="http://schemas.openxmlformats.org/markup-compatibility/2006" xmlns:p14="http://schemas.microsoft.com/office/powerpoint/2010/main">
    <mc:Choice Requires="p14">
      <p:transition spd="med" p14:dur="700" advTm="90388">
        <p:fade/>
      </p:transition>
    </mc:Choice>
    <mc:Fallback xmlns="">
      <p:transition spd="med" advTm="9038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DE0-E9E8-A849-8409-993E33E450A7}"/>
              </a:ext>
            </a:extLst>
          </p:cNvPr>
          <p:cNvSpPr>
            <a:spLocks noGrp="1"/>
          </p:cNvSpPr>
          <p:nvPr>
            <p:ph type="title"/>
          </p:nvPr>
        </p:nvSpPr>
        <p:spPr/>
        <p:txBody>
          <a:bodyPr/>
          <a:lstStyle/>
          <a:p>
            <a:r>
              <a:rPr lang="en-US" dirty="0"/>
              <a:t>Recap Program Flow</a:t>
            </a:r>
          </a:p>
        </p:txBody>
      </p:sp>
      <p:sp>
        <p:nvSpPr>
          <p:cNvPr id="6" name="TextBox 5">
            <a:extLst>
              <a:ext uri="{FF2B5EF4-FFF2-40B4-BE49-F238E27FC236}">
                <a16:creationId xmlns:a16="http://schemas.microsoft.com/office/drawing/2014/main" id="{2ED4239C-9610-A84A-AA28-60A4B723AB34}"/>
              </a:ext>
            </a:extLst>
          </p:cNvPr>
          <p:cNvSpPr txBox="1"/>
          <p:nvPr/>
        </p:nvSpPr>
        <p:spPr>
          <a:xfrm>
            <a:off x="626283" y="1145408"/>
            <a:ext cx="10939434" cy="5141092"/>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a:lnSpc>
                <a:spcPct val="0"/>
              </a:lnSpc>
            </a:pPr>
            <a:r>
              <a:rPr lang="en-US" sz="1400" dirty="0">
                <a:solidFill>
                  <a:srgbClr val="696795"/>
                </a:solidFill>
                <a:latin typeface="Courier" pitchFamily="2" charset="0"/>
              </a:rPr>
              <a:t>#include</a:t>
            </a:r>
            <a:r>
              <a:rPr lang="en-US" sz="1400" dirty="0">
                <a:latin typeface="Courier" pitchFamily="2" charset="0"/>
              </a:rPr>
              <a:t> </a:t>
            </a:r>
            <a:r>
              <a:rPr lang="en-US" sz="1400" dirty="0">
                <a:solidFill>
                  <a:srgbClr val="9D206F"/>
                </a:solidFill>
                <a:latin typeface="Courier" pitchFamily="2" charset="0"/>
              </a:rPr>
              <a:t>&lt;</a:t>
            </a:r>
            <a:r>
              <a:rPr lang="en-US" sz="1400" dirty="0" err="1">
                <a:solidFill>
                  <a:srgbClr val="9D206F"/>
                </a:solidFill>
                <a:latin typeface="Courier" pitchFamily="2" charset="0"/>
              </a:rPr>
              <a:t>daos.h</a:t>
            </a:r>
            <a:r>
              <a:rPr lang="en-US" sz="1400" dirty="0">
                <a:solidFill>
                  <a:srgbClr val="9D206F"/>
                </a:solidFill>
                <a:latin typeface="Courier" pitchFamily="2" charset="0"/>
              </a:rPr>
              <a:t>&gt;</a:t>
            </a:r>
            <a:endParaRPr lang="en-US" sz="1400" dirty="0">
              <a:latin typeface="Courier" pitchFamily="2" charset="0"/>
            </a:endParaRPr>
          </a:p>
          <a:p>
            <a:pPr>
              <a:lnSpc>
                <a:spcPct val="0"/>
              </a:lnSpc>
            </a:pPr>
            <a:r>
              <a:rPr lang="en-US" sz="1400" dirty="0">
                <a:solidFill>
                  <a:srgbClr val="2D961E"/>
                </a:solidFill>
                <a:latin typeface="Courier" pitchFamily="2" charset="0"/>
              </a:rPr>
              <a:t>int </a:t>
            </a:r>
            <a:r>
              <a:rPr lang="en-US" sz="1400" dirty="0">
                <a:solidFill>
                  <a:srgbClr val="4A00FF"/>
                </a:solidFill>
                <a:latin typeface="Courier" pitchFamily="2" charset="0"/>
              </a:rPr>
              <a:t>main</a:t>
            </a:r>
            <a:r>
              <a:rPr lang="en-US" sz="1400" dirty="0">
                <a:latin typeface="Courier" pitchFamily="2" charset="0"/>
              </a:rPr>
              <a:t>(</a:t>
            </a:r>
            <a:r>
              <a:rPr lang="en-US" sz="1400" dirty="0">
                <a:solidFill>
                  <a:srgbClr val="2D961E"/>
                </a:solidFill>
                <a:latin typeface="Courier" pitchFamily="2" charset="0"/>
              </a:rPr>
              <a:t>int</a:t>
            </a:r>
            <a:r>
              <a:rPr lang="en-US" sz="1400" dirty="0">
                <a:latin typeface="Courier" pitchFamily="2" charset="0"/>
              </a:rPr>
              <a:t> </a:t>
            </a:r>
            <a:r>
              <a:rPr lang="en-US" sz="1400" dirty="0" err="1">
                <a:solidFill>
                  <a:srgbClr val="C1651C"/>
                </a:solidFill>
                <a:latin typeface="Courier" pitchFamily="2" charset="0"/>
              </a:rPr>
              <a:t>argc</a:t>
            </a:r>
            <a:r>
              <a:rPr lang="en-US" sz="1400" dirty="0">
                <a:latin typeface="Courier" pitchFamily="2" charset="0"/>
              </a:rPr>
              <a:t>, </a:t>
            </a:r>
            <a:r>
              <a:rPr lang="en-US" sz="1400" dirty="0">
                <a:solidFill>
                  <a:srgbClr val="2D961E"/>
                </a:solidFill>
                <a:latin typeface="Courier" pitchFamily="2" charset="0"/>
              </a:rPr>
              <a:t>char</a:t>
            </a:r>
            <a:r>
              <a:rPr lang="en-US" sz="1400" dirty="0">
                <a:latin typeface="Courier" pitchFamily="2" charset="0"/>
              </a:rPr>
              <a:t> **</a:t>
            </a:r>
            <a:r>
              <a:rPr lang="en-US" sz="1400" dirty="0" err="1">
                <a:solidFill>
                  <a:srgbClr val="C1651C"/>
                </a:solidFill>
                <a:latin typeface="Courier" pitchFamily="2" charset="0"/>
              </a:rPr>
              <a:t>argv</a:t>
            </a:r>
            <a:r>
              <a:rPr lang="en-US" sz="1400" dirty="0">
                <a:latin typeface="Courier" pitchFamily="2" charset="0"/>
              </a:rPr>
              <a:t>)</a:t>
            </a:r>
          </a:p>
          <a:p>
            <a:pPr>
              <a:lnSpc>
                <a:spcPct val="0"/>
              </a:lnSpc>
            </a:pPr>
            <a:r>
              <a:rPr lang="en-US" sz="1400" dirty="0">
                <a:latin typeface="Courier" pitchFamily="2" charset="0"/>
              </a:rPr>
              <a:t>{</a:t>
            </a:r>
          </a:p>
          <a:p>
            <a:pPr>
              <a:lnSpc>
                <a:spcPct val="0"/>
              </a:lnSpc>
            </a:pPr>
            <a:r>
              <a:rPr lang="en-US" sz="1400" dirty="0">
                <a:latin typeface="Courier" pitchFamily="2" charset="0"/>
              </a:rPr>
              <a:t>        </a:t>
            </a:r>
            <a:r>
              <a:rPr lang="en-US" sz="1400" dirty="0" err="1">
                <a:solidFill>
                  <a:srgbClr val="2D961E"/>
                </a:solidFill>
                <a:latin typeface="Courier" pitchFamily="2" charset="0"/>
              </a:rPr>
              <a:t>daos_handle_t</a:t>
            </a:r>
            <a:r>
              <a:rPr lang="en-US" sz="1400" dirty="0">
                <a:latin typeface="Courier" pitchFamily="2" charset="0"/>
              </a:rPr>
              <a:t>   </a:t>
            </a:r>
            <a:r>
              <a:rPr lang="en-US" sz="1400" dirty="0" err="1">
                <a:solidFill>
                  <a:srgbClr val="C1651C"/>
                </a:solidFill>
                <a:latin typeface="Courier" pitchFamily="2" charset="0"/>
              </a:rPr>
              <a:t>poh</a:t>
            </a:r>
            <a:r>
              <a:rPr lang="en-US" sz="1400" dirty="0">
                <a:solidFill>
                  <a:srgbClr val="C1651C"/>
                </a:solidFill>
                <a:latin typeface="Courier" pitchFamily="2" charset="0"/>
              </a:rPr>
              <a:t>, </a:t>
            </a:r>
            <a:r>
              <a:rPr lang="en-US" sz="1400" dirty="0" err="1">
                <a:solidFill>
                  <a:srgbClr val="C1651C"/>
                </a:solidFill>
                <a:latin typeface="Courier" pitchFamily="2" charset="0"/>
              </a:rPr>
              <a:t>coh</a:t>
            </a:r>
            <a:r>
              <a:rPr lang="en-US" sz="1400" dirty="0">
                <a:latin typeface="Courier" pitchFamily="2" charset="0"/>
              </a:rPr>
              <a:t>;</a:t>
            </a:r>
            <a:endParaRPr lang="en-US" sz="1400" dirty="0">
              <a:solidFill>
                <a:srgbClr val="2D961E"/>
              </a:solidFill>
              <a:latin typeface="Courier" pitchFamily="2" charset="0"/>
            </a:endParaRPr>
          </a:p>
          <a:p>
            <a:pPr>
              <a:lnSpc>
                <a:spcPct val="0"/>
              </a:lnSpc>
            </a:pPr>
            <a:r>
              <a:rPr lang="en-US" sz="1400" dirty="0">
                <a:latin typeface="Courier" pitchFamily="2" charset="0"/>
              </a:rPr>
              <a:t>                                                                                                                                         </a:t>
            </a:r>
          </a:p>
          <a:p>
            <a:pPr>
              <a:lnSpc>
                <a:spcPct val="0"/>
              </a:lnSpc>
            </a:pPr>
            <a:r>
              <a:rPr lang="en-US" sz="1400" dirty="0">
                <a:latin typeface="Courier" pitchFamily="2" charset="0"/>
              </a:rPr>
              <a:t>        </a:t>
            </a:r>
            <a:r>
              <a:rPr lang="en-US" sz="1400" dirty="0" err="1">
                <a:latin typeface="Courier" pitchFamily="2" charset="0"/>
              </a:rPr>
              <a:t>daos_init</a:t>
            </a:r>
            <a:r>
              <a:rPr lang="en-US" sz="1400" dirty="0">
                <a:latin typeface="Courier" pitchFamily="2" charset="0"/>
              </a:rPr>
              <a:t>();</a:t>
            </a:r>
            <a:br>
              <a:rPr lang="en-US" sz="1400" dirty="0">
                <a:latin typeface="Courier" pitchFamily="2" charset="0"/>
              </a:rPr>
            </a:br>
            <a:endParaRPr lang="en-US" sz="1400" dirty="0">
              <a:latin typeface="Courier" pitchFamily="2" charset="0"/>
            </a:endParaRPr>
          </a:p>
          <a:p>
            <a:pPr>
              <a:lnSpc>
                <a:spcPct val="0"/>
              </a:lnSpc>
            </a:pPr>
            <a:r>
              <a:rPr lang="en-US" sz="1400" dirty="0">
                <a:latin typeface="Courier" pitchFamily="2" charset="0"/>
              </a:rPr>
              <a:t>        </a:t>
            </a:r>
            <a:r>
              <a:rPr lang="en-US" sz="1400" dirty="0" err="1">
                <a:latin typeface="Courier" pitchFamily="2" charset="0"/>
              </a:rPr>
              <a:t>daos_pool_connect</a:t>
            </a:r>
            <a:r>
              <a:rPr lang="en-US" sz="1400" dirty="0">
                <a:latin typeface="Courier" pitchFamily="2" charset="0"/>
              </a:rPr>
              <a:t>(</a:t>
            </a:r>
            <a:r>
              <a:rPr lang="en-US" sz="1400" dirty="0">
                <a:solidFill>
                  <a:srgbClr val="9D206F"/>
                </a:solidFill>
                <a:latin typeface="Courier" pitchFamily="2" charset="0"/>
              </a:rPr>
              <a:t>"</a:t>
            </a:r>
            <a:r>
              <a:rPr lang="en-US" sz="1400" dirty="0" err="1">
                <a:solidFill>
                  <a:srgbClr val="9D206F"/>
                </a:solidFill>
                <a:latin typeface="Courier" pitchFamily="2" charset="0"/>
              </a:rPr>
              <a:t>mypool</a:t>
            </a:r>
            <a:r>
              <a:rPr lang="en-US" sz="1400" dirty="0">
                <a:solidFill>
                  <a:srgbClr val="9D206F"/>
                </a:solidFill>
                <a:latin typeface="Courier" pitchFamily="2" charset="0"/>
              </a:rPr>
              <a:t>"</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 DAOS_PC_RW, &amp;</a:t>
            </a:r>
            <a:r>
              <a:rPr lang="en-US" sz="1400" dirty="0" err="1">
                <a:latin typeface="Courier" pitchFamily="2" charset="0"/>
              </a:rPr>
              <a:t>poh</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a:t>
            </a:r>
          </a:p>
          <a:p>
            <a:pPr>
              <a:lnSpc>
                <a:spcPct val="0"/>
              </a:lnSpc>
            </a:pPr>
            <a:r>
              <a:rPr lang="en-US" sz="1400" dirty="0">
                <a:latin typeface="Courier" pitchFamily="2" charset="0"/>
              </a:rPr>
              <a:t>        </a:t>
            </a:r>
            <a:r>
              <a:rPr lang="en-US" sz="1400" dirty="0" err="1">
                <a:latin typeface="Courier" pitchFamily="2" charset="0"/>
              </a:rPr>
              <a:t>daos_cont_create_with_label</a:t>
            </a:r>
            <a:r>
              <a:rPr lang="en-US" sz="1400" dirty="0">
                <a:latin typeface="Courier" pitchFamily="2" charset="0"/>
              </a:rPr>
              <a:t>(</a:t>
            </a:r>
            <a:r>
              <a:rPr lang="en-US" sz="1400" dirty="0" err="1">
                <a:latin typeface="Courier" pitchFamily="2" charset="0"/>
              </a:rPr>
              <a:t>poh</a:t>
            </a:r>
            <a:r>
              <a:rPr lang="en-US" sz="1400" dirty="0">
                <a:latin typeface="Courier" pitchFamily="2" charset="0"/>
              </a:rPr>
              <a:t>, </a:t>
            </a:r>
            <a:r>
              <a:rPr lang="en-US" sz="1400" dirty="0">
                <a:solidFill>
                  <a:srgbClr val="9D206F"/>
                </a:solidFill>
                <a:latin typeface="Courier" pitchFamily="2" charset="0"/>
              </a:rPr>
              <a:t>"</a:t>
            </a:r>
            <a:r>
              <a:rPr lang="en-US" sz="1400" dirty="0" err="1">
                <a:solidFill>
                  <a:srgbClr val="9D206F"/>
                </a:solidFill>
                <a:latin typeface="Courier" pitchFamily="2" charset="0"/>
              </a:rPr>
              <a:t>mycont</a:t>
            </a:r>
            <a:r>
              <a:rPr lang="en-US" sz="1400" dirty="0">
                <a:solidFill>
                  <a:srgbClr val="9D206F"/>
                </a:solidFill>
                <a:latin typeface="Courier" pitchFamily="2" charset="0"/>
              </a:rPr>
              <a:t>"</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a:t>
            </a:r>
          </a:p>
          <a:p>
            <a:pPr>
              <a:lnSpc>
                <a:spcPct val="0"/>
              </a:lnSpc>
            </a:pPr>
            <a:r>
              <a:rPr lang="en-US" sz="1400" dirty="0">
                <a:latin typeface="Courier" pitchFamily="2" charset="0"/>
              </a:rPr>
              <a:t>        </a:t>
            </a:r>
            <a:r>
              <a:rPr lang="en-US" sz="1400" dirty="0" err="1">
                <a:latin typeface="Courier" pitchFamily="2" charset="0"/>
              </a:rPr>
              <a:t>daos_cont_open</a:t>
            </a:r>
            <a:r>
              <a:rPr lang="en-US" sz="1400" dirty="0">
                <a:latin typeface="Courier" pitchFamily="2" charset="0"/>
              </a:rPr>
              <a:t>(</a:t>
            </a:r>
            <a:r>
              <a:rPr lang="en-US" sz="1400" dirty="0" err="1">
                <a:latin typeface="Courier" pitchFamily="2" charset="0"/>
              </a:rPr>
              <a:t>poh</a:t>
            </a:r>
            <a:r>
              <a:rPr lang="en-US" sz="1400" dirty="0">
                <a:latin typeface="Courier" pitchFamily="2" charset="0"/>
              </a:rPr>
              <a:t>, </a:t>
            </a:r>
            <a:r>
              <a:rPr lang="en-US" sz="1400" dirty="0">
                <a:solidFill>
                  <a:srgbClr val="9D206F"/>
                </a:solidFill>
                <a:latin typeface="Courier" pitchFamily="2" charset="0"/>
              </a:rPr>
              <a:t>"</a:t>
            </a:r>
            <a:r>
              <a:rPr lang="en-US" sz="1400" dirty="0" err="1">
                <a:solidFill>
                  <a:srgbClr val="9D206F"/>
                </a:solidFill>
                <a:latin typeface="Courier" pitchFamily="2" charset="0"/>
              </a:rPr>
              <a:t>mycont</a:t>
            </a:r>
            <a:r>
              <a:rPr lang="en-US" sz="1400" dirty="0">
                <a:solidFill>
                  <a:srgbClr val="9D206F"/>
                </a:solidFill>
                <a:latin typeface="Courier" pitchFamily="2" charset="0"/>
              </a:rPr>
              <a:t>"</a:t>
            </a:r>
            <a:r>
              <a:rPr lang="en-US" sz="1400" dirty="0">
                <a:latin typeface="Courier" pitchFamily="2" charset="0"/>
              </a:rPr>
              <a:t>, DAOS_COO_RW, &amp;</a:t>
            </a:r>
            <a:r>
              <a:rPr lang="en-US" sz="1400" dirty="0" err="1">
                <a:latin typeface="Courier" pitchFamily="2" charset="0"/>
              </a:rPr>
              <a:t>coh</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a:t>
            </a:r>
            <a:br>
              <a:rPr lang="en-US" sz="1400" dirty="0">
                <a:latin typeface="Courier" pitchFamily="2" charset="0"/>
              </a:rPr>
            </a:br>
            <a:endParaRPr lang="en-US" sz="1400" dirty="0">
              <a:latin typeface="Courier" pitchFamily="2" charset="0"/>
            </a:endParaRPr>
          </a:p>
          <a:p>
            <a:pPr>
              <a:lnSpc>
                <a:spcPct val="0"/>
              </a:lnSpc>
            </a:pPr>
            <a:endParaRPr lang="en-US" sz="1400" dirty="0">
              <a:latin typeface="Courier" pitchFamily="2" charset="0"/>
            </a:endParaRPr>
          </a:p>
          <a:p>
            <a:pPr>
              <a:lnSpc>
                <a:spcPct val="0"/>
              </a:lnSpc>
            </a:pPr>
            <a:r>
              <a:rPr lang="en-US" sz="1400" dirty="0">
                <a:latin typeface="Courier" pitchFamily="2" charset="0"/>
              </a:rPr>
              <a:t>        </a:t>
            </a:r>
            <a:r>
              <a:rPr lang="en-US" sz="1400" dirty="0">
                <a:solidFill>
                  <a:srgbClr val="CB2418"/>
                </a:solidFill>
                <a:latin typeface="Courier" pitchFamily="2" charset="0"/>
              </a:rPr>
              <a:t>/** do things */</a:t>
            </a:r>
            <a:br>
              <a:rPr lang="en-US" sz="1400" dirty="0">
                <a:latin typeface="Courier" pitchFamily="2" charset="0"/>
              </a:rPr>
            </a:br>
            <a:endParaRPr lang="en-US" sz="1400" dirty="0">
              <a:latin typeface="Courier" pitchFamily="2" charset="0"/>
            </a:endParaRPr>
          </a:p>
          <a:p>
            <a:pPr>
              <a:lnSpc>
                <a:spcPct val="0"/>
              </a:lnSpc>
            </a:pPr>
            <a:endParaRPr lang="en-US" sz="1400" dirty="0">
              <a:latin typeface="Courier" pitchFamily="2" charset="0"/>
            </a:endParaRPr>
          </a:p>
          <a:p>
            <a:pPr>
              <a:lnSpc>
                <a:spcPct val="0"/>
              </a:lnSpc>
            </a:pPr>
            <a:r>
              <a:rPr lang="en-US" sz="1400" dirty="0">
                <a:latin typeface="Courier" pitchFamily="2" charset="0"/>
              </a:rPr>
              <a:t>        </a:t>
            </a:r>
            <a:r>
              <a:rPr lang="en-US" sz="1400" dirty="0" err="1">
                <a:latin typeface="Courier" pitchFamily="2" charset="0"/>
              </a:rPr>
              <a:t>daos_cont_close</a:t>
            </a:r>
            <a:r>
              <a:rPr lang="en-US" sz="1400" dirty="0">
                <a:latin typeface="Courier" pitchFamily="2" charset="0"/>
              </a:rPr>
              <a:t>(</a:t>
            </a:r>
            <a:r>
              <a:rPr lang="en-US" sz="1400" dirty="0" err="1">
                <a:latin typeface="Courier" pitchFamily="2" charset="0"/>
              </a:rPr>
              <a:t>coh</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a:t>
            </a:r>
          </a:p>
          <a:p>
            <a:pPr>
              <a:lnSpc>
                <a:spcPct val="0"/>
              </a:lnSpc>
            </a:pPr>
            <a:r>
              <a:rPr lang="en-US" sz="1400" dirty="0">
                <a:latin typeface="Courier" pitchFamily="2" charset="0"/>
              </a:rPr>
              <a:t>        </a:t>
            </a:r>
            <a:r>
              <a:rPr lang="en-US" sz="1400" dirty="0" err="1">
                <a:latin typeface="Courier" pitchFamily="2" charset="0"/>
              </a:rPr>
              <a:t>daos_pool_disconnect</a:t>
            </a:r>
            <a:r>
              <a:rPr lang="en-US" sz="1400" dirty="0">
                <a:latin typeface="Courier" pitchFamily="2" charset="0"/>
              </a:rPr>
              <a:t>(</a:t>
            </a:r>
            <a:r>
              <a:rPr lang="en-US" sz="1400" dirty="0" err="1">
                <a:latin typeface="Courier" pitchFamily="2" charset="0"/>
              </a:rPr>
              <a:t>poh</a:t>
            </a:r>
            <a:r>
              <a:rPr lang="en-US" sz="1400" dirty="0">
                <a:latin typeface="Courier" pitchFamily="2" charset="0"/>
              </a:rPr>
              <a:t>, </a:t>
            </a:r>
            <a:r>
              <a:rPr lang="en-US" sz="1400" dirty="0">
                <a:solidFill>
                  <a:srgbClr val="2C9290"/>
                </a:solidFill>
                <a:latin typeface="Courier" pitchFamily="2" charset="0"/>
              </a:rPr>
              <a:t>NULL</a:t>
            </a:r>
            <a:r>
              <a:rPr lang="en-US" sz="1400" dirty="0">
                <a:latin typeface="Courier" pitchFamily="2" charset="0"/>
              </a:rPr>
              <a:t>);</a:t>
            </a:r>
          </a:p>
          <a:p>
            <a:pPr>
              <a:lnSpc>
                <a:spcPct val="0"/>
              </a:lnSpc>
            </a:pPr>
            <a:r>
              <a:rPr lang="en-US" sz="1400" dirty="0">
                <a:latin typeface="Courier" pitchFamily="2" charset="0"/>
              </a:rPr>
              <a:t>        </a:t>
            </a:r>
            <a:r>
              <a:rPr lang="en-US" sz="1400" dirty="0" err="1">
                <a:latin typeface="Courier" pitchFamily="2" charset="0"/>
              </a:rPr>
              <a:t>daos_fini</a:t>
            </a:r>
            <a:r>
              <a:rPr lang="en-US" sz="1400" dirty="0">
                <a:latin typeface="Courier" pitchFamily="2" charset="0"/>
              </a:rPr>
              <a:t>();</a:t>
            </a:r>
            <a:br>
              <a:rPr lang="en-US" sz="1400" dirty="0">
                <a:latin typeface="Courier" pitchFamily="2" charset="0"/>
              </a:rPr>
            </a:br>
            <a:endParaRPr lang="en-US" sz="1400" dirty="0">
              <a:latin typeface="Courier" pitchFamily="2" charset="0"/>
            </a:endParaRPr>
          </a:p>
          <a:p>
            <a:pPr>
              <a:lnSpc>
                <a:spcPct val="0"/>
              </a:lnSpc>
            </a:pPr>
            <a:r>
              <a:rPr lang="en-US" sz="1400" dirty="0">
                <a:latin typeface="Courier" pitchFamily="2" charset="0"/>
              </a:rPr>
              <a:t>        </a:t>
            </a:r>
            <a:r>
              <a:rPr lang="en-US" sz="1400" dirty="0">
                <a:solidFill>
                  <a:srgbClr val="C200FF"/>
                </a:solidFill>
                <a:latin typeface="Courier" pitchFamily="2" charset="0"/>
              </a:rPr>
              <a:t>return</a:t>
            </a:r>
            <a:r>
              <a:rPr lang="en-US" sz="1400" dirty="0">
                <a:latin typeface="Courier" pitchFamily="2" charset="0"/>
              </a:rPr>
              <a:t> 0;</a:t>
            </a:r>
          </a:p>
          <a:p>
            <a:pPr>
              <a:lnSpc>
                <a:spcPct val="0"/>
              </a:lnSpc>
            </a:pPr>
            <a:r>
              <a:rPr lang="en-US" sz="1400" dirty="0">
                <a:latin typeface="Courier" pitchFamily="2" charset="0"/>
              </a:rPr>
              <a:t>}</a:t>
            </a:r>
          </a:p>
        </p:txBody>
      </p:sp>
    </p:spTree>
    <p:extLst>
      <p:ext uri="{BB962C8B-B14F-4D97-AF65-F5344CB8AC3E}">
        <p14:creationId xmlns:p14="http://schemas.microsoft.com/office/powerpoint/2010/main" val="3555931030"/>
      </p:ext>
    </p:extLst>
  </p:cSld>
  <p:clrMapOvr>
    <a:masterClrMapping/>
  </p:clrMapOvr>
  <mc:AlternateContent xmlns:mc="http://schemas.openxmlformats.org/markup-compatibility/2006" xmlns:p14="http://schemas.microsoft.com/office/powerpoint/2010/main">
    <mc:Choice Requires="p14">
      <p:transition spd="med" p14:dur="700" advTm="47374">
        <p:fade/>
      </p:transition>
    </mc:Choice>
    <mc:Fallback xmlns="">
      <p:transition spd="med" advTm="47374">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11988-43BF-AE46-AD9B-8BB8DE4ED684}"/>
              </a:ext>
            </a:extLst>
          </p:cNvPr>
          <p:cNvSpPr>
            <a:spLocks noGrp="1"/>
          </p:cNvSpPr>
          <p:nvPr>
            <p:ph type="title"/>
          </p:nvPr>
        </p:nvSpPr>
        <p:spPr/>
        <p:txBody>
          <a:bodyPr/>
          <a:lstStyle/>
          <a:p>
            <a:r>
              <a:rPr lang="en-US" dirty="0"/>
              <a:t>DAOS Object Types</a:t>
            </a:r>
          </a:p>
        </p:txBody>
      </p:sp>
      <p:sp>
        <p:nvSpPr>
          <p:cNvPr id="3" name="Content Placeholder 2">
            <a:extLst>
              <a:ext uri="{FF2B5EF4-FFF2-40B4-BE49-F238E27FC236}">
                <a16:creationId xmlns:a16="http://schemas.microsoft.com/office/drawing/2014/main" id="{2BD0C204-E589-5249-B3E6-149FDB84F499}"/>
              </a:ext>
            </a:extLst>
          </p:cNvPr>
          <p:cNvSpPr>
            <a:spLocks noGrp="1"/>
          </p:cNvSpPr>
          <p:nvPr>
            <p:ph idx="1"/>
          </p:nvPr>
        </p:nvSpPr>
        <p:spPr>
          <a:xfrm>
            <a:off x="592915" y="1524000"/>
            <a:ext cx="6101799" cy="4724402"/>
          </a:xfrm>
        </p:spPr>
        <p:txBody>
          <a:bodyPr>
            <a:normAutofit fontScale="85000" lnSpcReduction="20000"/>
          </a:bodyPr>
          <a:lstStyle/>
          <a:p>
            <a:r>
              <a:rPr lang="en-US" dirty="0"/>
              <a:t>DAOS Object Types:</a:t>
            </a:r>
          </a:p>
          <a:p>
            <a:pPr lvl="1"/>
            <a:r>
              <a:rPr lang="en-US" dirty="0"/>
              <a:t>DAOS KV (put, get, list, remove)</a:t>
            </a:r>
          </a:p>
          <a:p>
            <a:pPr lvl="2"/>
            <a:r>
              <a:rPr lang="en-US" dirty="0"/>
              <a:t>1 string key, 1 opaque value</a:t>
            </a:r>
          </a:p>
          <a:p>
            <a:pPr lvl="1"/>
            <a:r>
              <a:rPr lang="en-US" dirty="0"/>
              <a:t>DAOS ARRAY</a:t>
            </a:r>
          </a:p>
          <a:p>
            <a:pPr lvl="2"/>
            <a:r>
              <a:rPr lang="en-US" dirty="0"/>
              <a:t>1D array of fixed sized value</a:t>
            </a:r>
          </a:p>
          <a:p>
            <a:pPr lvl="1"/>
            <a:r>
              <a:rPr lang="en-US" dirty="0"/>
              <a:t>DAOS Multi-Level KV (lower level)</a:t>
            </a:r>
          </a:p>
          <a:p>
            <a:r>
              <a:rPr lang="en-US" dirty="0"/>
              <a:t>Object ID 128-bit space:</a:t>
            </a:r>
          </a:p>
          <a:p>
            <a:pPr lvl="1"/>
            <a:r>
              <a:rPr lang="en-US" dirty="0"/>
              <a:t>Lower 96 bits set by user</a:t>
            </a:r>
          </a:p>
          <a:p>
            <a:pPr lvl="2"/>
            <a:r>
              <a:rPr lang="en-US" dirty="0"/>
              <a:t>Unique OID allocator available in API for convenience</a:t>
            </a:r>
          </a:p>
          <a:p>
            <a:pPr lvl="1"/>
            <a:r>
              <a:rPr lang="en-US" dirty="0"/>
              <a:t>OID Embeds:</a:t>
            </a:r>
          </a:p>
          <a:p>
            <a:pPr lvl="2"/>
            <a:r>
              <a:rPr lang="en-US" dirty="0"/>
              <a:t>Object type</a:t>
            </a:r>
          </a:p>
          <a:p>
            <a:pPr lvl="2"/>
            <a:r>
              <a:rPr lang="en-US" dirty="0"/>
              <a:t>Object class (redundancy level and type – Replication, EC, None)</a:t>
            </a:r>
          </a:p>
        </p:txBody>
      </p:sp>
    </p:spTree>
    <p:extLst>
      <p:ext uri="{BB962C8B-B14F-4D97-AF65-F5344CB8AC3E}">
        <p14:creationId xmlns:p14="http://schemas.microsoft.com/office/powerpoint/2010/main" val="328761897"/>
      </p:ext>
    </p:extLst>
  </p:cSld>
  <p:clrMapOvr>
    <a:masterClrMapping/>
  </p:clrMapOvr>
  <mc:AlternateContent xmlns:mc="http://schemas.openxmlformats.org/markup-compatibility/2006" xmlns:p14="http://schemas.microsoft.com/office/powerpoint/2010/main">
    <mc:Choice Requires="p14">
      <p:transition spd="med" p14:dur="700" advTm="299728">
        <p:fade/>
      </p:transition>
    </mc:Choice>
    <mc:Fallback xmlns="">
      <p:transition spd="med" advTm="299728">
        <p:fade/>
      </p:transition>
    </mc:Fallback>
  </mc:AlternateContent>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tel keynote 20201102 MSM 2020">
  <a:themeElements>
    <a:clrScheme name="Intel 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Arial"/>
        <a:cs typeface="Arial"/>
      </a:majorFont>
      <a:minorFont>
        <a:latin typeface="IntelOne Display Regular"/>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miter lim="800000"/>
        </a:ln>
      </a:spPr>
      <a:bodyPr wrap="none" rtlCol="0">
        <a:spAutoFit/>
      </a:bodyPr>
      <a:lstStyle>
        <a:defPPr algn="l">
          <a:defRPr dirty="0" err="1" smtClean="0"/>
        </a:defPPr>
      </a:lstStyle>
    </a:tx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4056AC1913548A181145D96A05235" ma:contentTypeVersion="9" ma:contentTypeDescription="Create a new document." ma:contentTypeScope="" ma:versionID="6ace0ec2b5e64356200d33536677a8bd">
  <xsd:schema xmlns:xsd="http://www.w3.org/2001/XMLSchema" xmlns:xs="http://www.w3.org/2001/XMLSchema" xmlns:p="http://schemas.microsoft.com/office/2006/metadata/properties" xmlns:ns2="53a85f9c-6358-4b92-b824-b024aa1d835a" xmlns:ns3="ec8a38d1-aac5-4105-a264-6b973117bc9e" targetNamespace="http://schemas.microsoft.com/office/2006/metadata/properties" ma:root="true" ma:fieldsID="85415ff27e9347e2553f12a1d2b16bc2" ns2:_="" ns3:_="">
    <xsd:import namespace="53a85f9c-6358-4b92-b824-b024aa1d835a"/>
    <xsd:import namespace="ec8a38d1-aac5-4105-a264-6b973117bc9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a85f9c-6358-4b92-b824-b024aa1d83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c8a38d1-aac5-4105-a264-6b973117bc9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833ED2-05CE-423D-AD59-96C658EBB9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a85f9c-6358-4b92-b824-b024aa1d835a"/>
    <ds:schemaRef ds:uri="ec8a38d1-aac5-4105-a264-6b973117bc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7852D5-20A3-45E4-AA7C-7F8B3DB56BA3}">
  <ds:schemaRefs>
    <ds:schemaRef ds:uri="http://purl.org/dc/elements/1.1/"/>
    <ds:schemaRef ds:uri="ec8a38d1-aac5-4105-a264-6b973117bc9e"/>
    <ds:schemaRef ds:uri="53a85f9c-6358-4b92-b824-b024aa1d835a"/>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CC1C8F81-16A8-4D3F-BB11-E78BF34DD7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13706</TotalTime>
  <Words>5256</Words>
  <Application>Microsoft Macintosh PowerPoint</Application>
  <PresentationFormat>Widescreen</PresentationFormat>
  <Paragraphs>576</Paragraphs>
  <Slides>34</Slides>
  <Notes>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34</vt:i4>
      </vt:variant>
    </vt:vector>
  </HeadingPairs>
  <TitlesOfParts>
    <vt:vector size="50" baseType="lpstr">
      <vt:lpstr>Arial</vt:lpstr>
      <vt:lpstr>Calibri</vt:lpstr>
      <vt:lpstr>Courier</vt:lpstr>
      <vt:lpstr>Helvetica</vt:lpstr>
      <vt:lpstr>Helvetica Neue</vt:lpstr>
      <vt:lpstr>Helvetica Neue Medium</vt:lpstr>
      <vt:lpstr>Intel Clear</vt:lpstr>
      <vt:lpstr>Intel Clear Light</vt:lpstr>
      <vt:lpstr>IntelOne Display Bold</vt:lpstr>
      <vt:lpstr>IntelOne Display Light</vt:lpstr>
      <vt:lpstr>IntelOne Display Medium</vt:lpstr>
      <vt:lpstr>IntelOne Display Regular</vt:lpstr>
      <vt:lpstr>Menlo</vt:lpstr>
      <vt:lpstr>Wingdings</vt:lpstr>
      <vt:lpstr>21_BasicWhite</vt:lpstr>
      <vt:lpstr>Intel keynote 20201102 MSM 2020</vt:lpstr>
      <vt:lpstr>Tutorial on the DAOS API</vt:lpstr>
      <vt:lpstr>Notices and Disclaimers </vt:lpstr>
      <vt:lpstr>DAOS User API</vt:lpstr>
      <vt:lpstr>DAOS Usage flow</vt:lpstr>
      <vt:lpstr>Connect to Pool</vt:lpstr>
      <vt:lpstr>Creating a Container</vt:lpstr>
      <vt:lpstr>Accessing a Container</vt:lpstr>
      <vt:lpstr>Recap Program Flow</vt:lpstr>
      <vt:lpstr>DAOS Object Types</vt:lpstr>
      <vt:lpstr>DAOS KV Object</vt:lpstr>
      <vt:lpstr>KV Conditional Operations</vt:lpstr>
      <vt:lpstr>KV put/get example</vt:lpstr>
      <vt:lpstr>KV list example</vt:lpstr>
      <vt:lpstr>DAOS Array Object</vt:lpstr>
      <vt:lpstr>DAOS Array Access API</vt:lpstr>
      <vt:lpstr>DAOS Array example</vt:lpstr>
      <vt:lpstr>DAOS Multi-Level KV Object</vt:lpstr>
      <vt:lpstr>Object Management API</vt:lpstr>
      <vt:lpstr>Object IO API</vt:lpstr>
      <vt:lpstr>Object Enumerate API</vt:lpstr>
      <vt:lpstr>DAOS Object Update Example</vt:lpstr>
      <vt:lpstr>DAOS Object Fetch Example</vt:lpstr>
      <vt:lpstr>More examples</vt:lpstr>
      <vt:lpstr>POSIX Support &amp; Interception </vt:lpstr>
      <vt:lpstr>How to use DFS?</vt:lpstr>
      <vt:lpstr>DFS API</vt:lpstr>
      <vt:lpstr>DFUSE</vt:lpstr>
      <vt:lpstr>Hands On</vt:lpstr>
      <vt:lpstr>PowerPoint Presentation</vt:lpstr>
      <vt:lpstr>DAOS Data Model: Objects</vt:lpstr>
      <vt:lpstr>DAOS Ecosystem</vt:lpstr>
      <vt:lpstr>DAOS Data Model: Pools</vt:lpstr>
      <vt:lpstr>DAOS Data Model: Container</vt:lpstr>
      <vt:lpstr>Transactions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keywords>CTPClassification=CTP_NT</cp:keywords>
  <cp:lastModifiedBy>Chaarawi, Mohamad</cp:lastModifiedBy>
  <cp:revision>326</cp:revision>
  <dcterms:modified xsi:type="dcterms:W3CDTF">2024-11-13T20:54:48Z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974286d5-b26c-40f6-9830-fcc1aeb0e2a3</vt:lpwstr>
  </property>
  <property fmtid="{D5CDD505-2E9C-101B-9397-08002B2CF9AE}" pid="3" name="CTP_TimeStamp">
    <vt:lpwstr>2020-08-21 21:51:05Z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0x010100D154056AC1913548A181145D96A05235</vt:lpwstr>
  </property>
</Properties>
</file>